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83" r:id="rId11"/>
    <p:sldId id="284" r:id="rId12"/>
    <p:sldId id="285" r:id="rId13"/>
    <p:sldId id="286" r:id="rId14"/>
    <p:sldId id="267" r:id="rId15"/>
    <p:sldId id="268" r:id="rId16"/>
    <p:sldId id="269" r:id="rId17"/>
    <p:sldId id="270" r:id="rId18"/>
    <p:sldId id="288" r:id="rId19"/>
    <p:sldId id="293" r:id="rId20"/>
    <p:sldId id="294" r:id="rId21"/>
    <p:sldId id="296" r:id="rId22"/>
    <p:sldId id="297" r:id="rId23"/>
    <p:sldId id="298" r:id="rId24"/>
    <p:sldId id="299" r:id="rId25"/>
    <p:sldId id="271" r:id="rId26"/>
    <p:sldId id="272" r:id="rId27"/>
    <p:sldId id="290" r:id="rId28"/>
    <p:sldId id="273" r:id="rId29"/>
    <p:sldId id="274" r:id="rId30"/>
    <p:sldId id="292" r:id="rId31"/>
    <p:sldId id="278" r:id="rId32"/>
    <p:sldId id="279" r:id="rId33"/>
    <p:sldId id="280" r:id="rId34"/>
    <p:sldId id="282" r:id="rId35"/>
    <p:sldId id="295" r:id="rId36"/>
    <p:sldId id="281"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B78108-7FE1-4876-8BE8-6454A2F2FE40}" type="datetimeFigureOut">
              <a:rPr lang="ru-RU" smtClean="0"/>
              <a:pPr/>
              <a:t>07.04.2014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DE630-E63A-4EB1-83F6-B841108AC350}"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7DE630-E63A-4EB1-83F6-B841108AC350}"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51CCD-29DE-4DF8-B94E-154827441830}" type="datetimeFigureOut">
              <a:rPr lang="ru-RU" smtClean="0"/>
              <a:pPr/>
              <a:t>07.04.2014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D216F43-F902-46FC-B4C1-3D930102DC41}"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51CCD-29DE-4DF8-B94E-154827441830}" type="datetimeFigureOut">
              <a:rPr lang="ru-RU" smtClean="0"/>
              <a:pPr/>
              <a:t>07.04.2014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D216F43-F902-46FC-B4C1-3D930102DC41}"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51CCD-29DE-4DF8-B94E-154827441830}" type="datetimeFigureOut">
              <a:rPr lang="ru-RU" smtClean="0"/>
              <a:pPr/>
              <a:t>07.04.2014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D216F43-F902-46FC-B4C1-3D930102DC41}"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51CCD-29DE-4DF8-B94E-154827441830}" type="datetimeFigureOut">
              <a:rPr lang="ru-RU" smtClean="0"/>
              <a:pPr/>
              <a:t>07.04.2014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D216F43-F902-46FC-B4C1-3D930102DC41}"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51CCD-29DE-4DF8-B94E-154827441830}" type="datetimeFigureOut">
              <a:rPr lang="ru-RU" smtClean="0"/>
              <a:pPr/>
              <a:t>07.04.2014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D216F43-F902-46FC-B4C1-3D930102DC41}"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51CCD-29DE-4DF8-B94E-154827441830}" type="datetimeFigureOut">
              <a:rPr lang="ru-RU" smtClean="0"/>
              <a:pPr/>
              <a:t>07.04.2014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D216F43-F902-46FC-B4C1-3D930102DC41}"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51CCD-29DE-4DF8-B94E-154827441830}" type="datetimeFigureOut">
              <a:rPr lang="ru-RU" smtClean="0"/>
              <a:pPr/>
              <a:t>07.04.2014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D216F43-F902-46FC-B4C1-3D930102DC41}"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51CCD-29DE-4DF8-B94E-154827441830}" type="datetimeFigureOut">
              <a:rPr lang="ru-RU" smtClean="0"/>
              <a:pPr/>
              <a:t>07.04.2014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D216F43-F902-46FC-B4C1-3D930102DC41}"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51CCD-29DE-4DF8-B94E-154827441830}" type="datetimeFigureOut">
              <a:rPr lang="ru-RU" smtClean="0"/>
              <a:pPr/>
              <a:t>07.04.2014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D216F43-F902-46FC-B4C1-3D930102DC41}"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A51CCD-29DE-4DF8-B94E-154827441830}" type="datetimeFigureOut">
              <a:rPr lang="ru-RU" smtClean="0"/>
              <a:pPr/>
              <a:t>07.04.2014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D216F43-F902-46FC-B4C1-3D930102DC41}"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A51CCD-29DE-4DF8-B94E-154827441830}" type="datetimeFigureOut">
              <a:rPr lang="ru-RU" smtClean="0"/>
              <a:pPr/>
              <a:t>07.04.2014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D216F43-F902-46FC-B4C1-3D930102DC41}"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51CCD-29DE-4DF8-B94E-154827441830}" type="datetimeFigureOut">
              <a:rPr lang="ru-RU" smtClean="0"/>
              <a:pPr/>
              <a:t>07.04.2014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16F43-F902-46FC-B4C1-3D930102DC41}"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im8-tub-ru.yandex.net/i?id=254771678-71-73&amp;n=21" TargetMode="External"/><Relationship Id="rId13" Type="http://schemas.openxmlformats.org/officeDocument/2006/relationships/hyperlink" Target="http://onua.com.ua/uploads/posts/2011-03/thumbs/1298983130_63.jpg" TargetMode="External"/><Relationship Id="rId18" Type="http://schemas.openxmlformats.org/officeDocument/2006/relationships/hyperlink" Target="http://im3-tub-ru.yandex.net/i?id=94146572-47-72&amp;n=21" TargetMode="External"/><Relationship Id="rId3" Type="http://schemas.openxmlformats.org/officeDocument/2006/relationships/hyperlink" Target="http://zdravio.com/wp-content/uploads/2012/05/%D0%9D%D0%B5%D0%BD%D0%B0%D1%81%D1%8B%D1%89%D0%B5%D0%BD%D0%BD%D1%8B%D0%B5-%D0%B6%D0%B8%D1%80%D0%BD%D1%8B%D0%B5-%D0%BA%D0%B8%D1%81%D0%BB%D0%BE%D1%82%D1%8B-%D0%B2-%D0%BF%D1%80%D0%BE%D0%B4%D1%83%D0%BA%D1%82%D0%B0%D1%85.jpeg" TargetMode="External"/><Relationship Id="rId21" Type="http://schemas.openxmlformats.org/officeDocument/2006/relationships/hyperlink" Target="http://young.rzd.ru/dbmm/images/41/4080/4753802" TargetMode="External"/><Relationship Id="rId7" Type="http://schemas.openxmlformats.org/officeDocument/2006/relationships/hyperlink" Target="http://cs302415.userapi.com/v302415132/1653/-vQjJ60KP3M.jpg" TargetMode="External"/><Relationship Id="rId12" Type="http://schemas.openxmlformats.org/officeDocument/2006/relationships/hyperlink" Target="http://www.bioneer.ee/static/files/065/800px-salade_de_jambon_cru_et_saumon_fume.jpg" TargetMode="External"/><Relationship Id="rId17" Type="http://schemas.openxmlformats.org/officeDocument/2006/relationships/hyperlink" Target="http://im7-tub-ru.yandex.net/i?id=255065065-64-72&amp;n=21" TargetMode="External"/><Relationship Id="rId25" Type="http://schemas.openxmlformats.org/officeDocument/2006/relationships/hyperlink" Target="http://www.pedsovet.su/_ld/265/16325340.jpg" TargetMode="External"/><Relationship Id="rId2" Type="http://schemas.openxmlformats.org/officeDocument/2006/relationships/hyperlink" Target="http://m-bizportal.ru/tovary/21479_13-01-2011_18_55_36_(1)_big.jpg" TargetMode="External"/><Relationship Id="rId16" Type="http://schemas.openxmlformats.org/officeDocument/2006/relationships/hyperlink" Target="http://pozdravka.com/_ph/40/93203702.gif" TargetMode="External"/><Relationship Id="rId20" Type="http://schemas.openxmlformats.org/officeDocument/2006/relationships/hyperlink" Target="http://s61.radikal.ru/i172/1011/fc/8465f33c3d83.jpg" TargetMode="External"/><Relationship Id="rId1" Type="http://schemas.openxmlformats.org/officeDocument/2006/relationships/slideLayout" Target="../slideLayouts/slideLayout2.xml"/><Relationship Id="rId6" Type="http://schemas.openxmlformats.org/officeDocument/2006/relationships/hyperlink" Target="http://stat16.privet.ru/lr/0b0808f3e4cfc8519708f4f4aa998e95" TargetMode="External"/><Relationship Id="rId11" Type="http://schemas.openxmlformats.org/officeDocument/2006/relationships/hyperlink" Target="http://im4-tub-ru.yandex.net/i?id=53249495-70-73&amp;n=21" TargetMode="External"/><Relationship Id="rId24" Type="http://schemas.openxmlformats.org/officeDocument/2006/relationships/hyperlink" Target="http://unvan.az/uploads/news/137250536419090256551cec5147ab92.jpg" TargetMode="External"/><Relationship Id="rId5" Type="http://schemas.openxmlformats.org/officeDocument/2006/relationships/hyperlink" Target="http://im0-tub-ru.yandex.net/i?id=42131810-37-73&amp;n=21" TargetMode="External"/><Relationship Id="rId15" Type="http://schemas.openxmlformats.org/officeDocument/2006/relationships/hyperlink" Target="http://www.e-reading-lib.org/illustrations/148/148026-pic9.jpg" TargetMode="External"/><Relationship Id="rId23" Type="http://schemas.openxmlformats.org/officeDocument/2006/relationships/hyperlink" Target="http://www.hv-life.ru/Media/files/images/files_3/12606127112443.jpg" TargetMode="External"/><Relationship Id="rId10" Type="http://schemas.openxmlformats.org/officeDocument/2006/relationships/hyperlink" Target="http://im8-tub-ru.yandex.net/i?id=210780630-11-73&amp;n=21" TargetMode="External"/><Relationship Id="rId19" Type="http://schemas.openxmlformats.org/officeDocument/2006/relationships/hyperlink" Target="http://img.inforico.com.ua/a/prodam-krupa-grechnevaya--ddaa-1323693789254951-2-big.jpg" TargetMode="External"/><Relationship Id="rId4" Type="http://schemas.openxmlformats.org/officeDocument/2006/relationships/hyperlink" Target="%82%D0%B0%D1%85.jpeg" TargetMode="External"/><Relationship Id="rId9" Type="http://schemas.openxmlformats.org/officeDocument/2006/relationships/hyperlink" Target="http://dietaleta.ru/uploads/2013080527.jpg" TargetMode="External"/><Relationship Id="rId14" Type="http://schemas.openxmlformats.org/officeDocument/2006/relationships/hyperlink" Target="http://www.profit-krd.ru/public/images/sir.jpg" TargetMode="External"/><Relationship Id="rId22" Type="http://schemas.openxmlformats.org/officeDocument/2006/relationships/hyperlink" Target="http://im4-tub-ru.yandex.net/i?id=338057884-53-72&amp;n=21"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im4-tub-ru.yandex.net/i?id=64709123-42-72&amp;n=21" TargetMode="External"/><Relationship Id="rId13" Type="http://schemas.openxmlformats.org/officeDocument/2006/relationships/hyperlink" Target="http://img-fotki.yandex.ru/get/4510/jlipeiton.198/0_4a8c7_a1f1c24a_L.jpg" TargetMode="External"/><Relationship Id="rId18" Type="http://schemas.openxmlformats.org/officeDocument/2006/relationships/hyperlink" Target="http://img0.liveinternet.ru/images/attach/c/4/79/214/79214706_post313086038422100.jpg" TargetMode="External"/><Relationship Id="rId3" Type="http://schemas.openxmlformats.org/officeDocument/2006/relationships/hyperlink" Target="http://photo-designs.ru/uploads/posts/2013-06/1371309594_prevyu.jpg" TargetMode="External"/><Relationship Id="rId7" Type="http://schemas.openxmlformats.org/officeDocument/2006/relationships/hyperlink" Target="http://piter.zhazhdinet.ru/images/27_86.png" TargetMode="External"/><Relationship Id="rId12" Type="http://schemas.openxmlformats.org/officeDocument/2006/relationships/hyperlink" Target="http://www.greenmama.ru/dn_images/01/37/36/94/1209581858ananas.jpg" TargetMode="External"/><Relationship Id="rId17" Type="http://schemas.openxmlformats.org/officeDocument/2006/relationships/hyperlink" Target="http://vaeroshop.com/image/cache/data/cosmetic%203-500x500.jpg" TargetMode="External"/><Relationship Id="rId2" Type="http://schemas.openxmlformats.org/officeDocument/2006/relationships/hyperlink" Target="http://www.triesteallnews.it/images/strettadimano.jpg" TargetMode="External"/><Relationship Id="rId16" Type="http://schemas.openxmlformats.org/officeDocument/2006/relationships/hyperlink" Target="http://img0.liveinternet.ru/images/attach/c/7/97/949/97949370_ngg.jpg" TargetMode="External"/><Relationship Id="rId1" Type="http://schemas.openxmlformats.org/officeDocument/2006/relationships/slideLayout" Target="../slideLayouts/slideLayout2.xml"/><Relationship Id="rId6" Type="http://schemas.openxmlformats.org/officeDocument/2006/relationships/hyperlink" Target="http://stat16.privet.ru/lr/0b0f0f447be9b0846d0143ad49253026" TargetMode="External"/><Relationship Id="rId11" Type="http://schemas.openxmlformats.org/officeDocument/2006/relationships/hyperlink" Target="http://im5-tub-ru.yandex.net/i?id=295589813-52-72&amp;n=21" TargetMode="External"/><Relationship Id="rId5" Type="http://schemas.openxmlformats.org/officeDocument/2006/relationships/hyperlink" Target="http://content.foto.mail.ru/mail/ksuta-super1/_answers/i-128.jpg" TargetMode="External"/><Relationship Id="rId15" Type="http://schemas.openxmlformats.org/officeDocument/2006/relationships/hyperlink" Target="http://kids.easy-shop.kiev.ua/image/cache/data/18-500x500.jpg" TargetMode="External"/><Relationship Id="rId10" Type="http://schemas.openxmlformats.org/officeDocument/2006/relationships/hyperlink" Target="http://img.galya.ru/galya.ru/Pictures2/catalog_diary/2013/06/28/t4_3757780.jpg" TargetMode="External"/><Relationship Id="rId4" Type="http://schemas.openxmlformats.org/officeDocument/2006/relationships/hyperlink" Target="http://cs301208.vk.me/u144284477/153153764/x_d48f139a.jpg" TargetMode="External"/><Relationship Id="rId9" Type="http://schemas.openxmlformats.org/officeDocument/2006/relationships/hyperlink" Target="http://berena.ru/cachepics/ccace8c3e558d9e5aacdbf53cce8abae.png" TargetMode="External"/><Relationship Id="rId14" Type="http://schemas.openxmlformats.org/officeDocument/2006/relationships/hyperlink" Target="http://minsk.freeads.by/content/natasha_223013-mail-ru/images/201004/f20100404213944-zabava.jp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357167"/>
            <a:ext cx="8572560" cy="785817"/>
          </a:xfrm>
        </p:spPr>
        <p:txBody>
          <a:bodyPr>
            <a:normAutofit/>
          </a:bodyPr>
          <a:lstStyle/>
          <a:p>
            <a:r>
              <a:rPr lang="ru-RU" sz="1200" b="1" dirty="0" smtClean="0">
                <a:latin typeface="Times New Roman" pitchFamily="18" charset="0"/>
                <a:cs typeface="Times New Roman" pitchFamily="18" charset="0"/>
              </a:rPr>
              <a:t>Муниципальное </a:t>
            </a:r>
            <a:r>
              <a:rPr lang="ru-RU" sz="1200" b="1" dirty="0" smtClean="0">
                <a:latin typeface="Times New Roman" pitchFamily="18" charset="0"/>
                <a:cs typeface="Times New Roman" pitchFamily="18" charset="0"/>
              </a:rPr>
              <a:t>а</a:t>
            </a:r>
            <a:r>
              <a:rPr lang="ru-RU" sz="1200" b="1" dirty="0" smtClean="0">
                <a:latin typeface="Times New Roman" pitchFamily="18" charset="0"/>
                <a:cs typeface="Times New Roman" pitchFamily="18" charset="0"/>
              </a:rPr>
              <a:t>втономное </a:t>
            </a:r>
            <a:r>
              <a:rPr lang="ru-RU" sz="1200" b="1" dirty="0" smtClean="0">
                <a:latin typeface="Times New Roman" pitchFamily="18" charset="0"/>
                <a:cs typeface="Times New Roman" pitchFamily="18" charset="0"/>
              </a:rPr>
              <a:t>общеобразовательное учреждение лицей №1 имени А.С. Пушкина города Томска</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Выполнила: Бондарь Елена Александровна, учитель начальных классов</a:t>
            </a:r>
            <a:endParaRPr lang="ru-RU" sz="12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1285860"/>
            <a:ext cx="6400800" cy="2428892"/>
          </a:xfrm>
        </p:spPr>
        <p:txBody>
          <a:bodyPr>
            <a:prstTxWarp prst="textDeflateInflateDeflate">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Человек и его питание</a:t>
            </a:r>
            <a:endPar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pic>
        <p:nvPicPr>
          <p:cNvPr id="1026" name="Picture 2" descr="C:\Users\User\Downloads\large.jpg"/>
          <p:cNvPicPr>
            <a:picLocks noChangeAspect="1" noChangeArrowheads="1"/>
          </p:cNvPicPr>
          <p:nvPr/>
        </p:nvPicPr>
        <p:blipFill>
          <a:blip r:embed="rId3"/>
          <a:srcRect/>
          <a:stretch>
            <a:fillRect/>
          </a:stretch>
        </p:blipFill>
        <p:spPr bwMode="auto">
          <a:xfrm>
            <a:off x="1785918" y="2357430"/>
            <a:ext cx="5572164" cy="4214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0034" y="2285992"/>
            <a:ext cx="4962512" cy="954107"/>
          </a:xfrm>
          <a:prstGeom prst="rect">
            <a:avLst/>
          </a:prstGeom>
          <a:noFill/>
        </p:spPr>
        <p:txBody>
          <a:bodyPr wrap="none" lIns="91440" tIns="45720" rIns="91440" bIns="45720">
            <a:spAutoFit/>
          </a:bodyPr>
          <a:lstStyle/>
          <a:p>
            <a:pPr>
              <a:buFont typeface="Wingdings" pitchFamily="2" charset="2"/>
              <a:buChar char="Ø"/>
            </a:pPr>
            <a:r>
              <a:rPr lang="ru-RU" sz="2800" dirty="0" smtClean="0">
                <a:latin typeface="Times New Roman" pitchFamily="18" charset="0"/>
                <a:cs typeface="Times New Roman" pitchFamily="18" charset="0"/>
              </a:rPr>
              <a:t>Его на хлеб намазать можно, </a:t>
            </a:r>
          </a:p>
          <a:p>
            <a:r>
              <a:rPr lang="ru-RU" sz="2800" dirty="0" smtClean="0">
                <a:latin typeface="Times New Roman" pitchFamily="18" charset="0"/>
                <a:cs typeface="Times New Roman" pitchFamily="18" charset="0"/>
              </a:rPr>
              <a:t>И в кашу положить не сложно.</a:t>
            </a:r>
            <a:endParaRPr lang="ru-RU" sz="2800" dirty="0">
              <a:latin typeface="Times New Roman" pitchFamily="18" charset="0"/>
              <a:cs typeface="Times New Roman" pitchFamily="18" charset="0"/>
            </a:endParaRPr>
          </a:p>
        </p:txBody>
      </p:sp>
      <p:sp>
        <p:nvSpPr>
          <p:cNvPr id="6" name="масло"/>
          <p:cNvSpPr/>
          <p:nvPr/>
        </p:nvSpPr>
        <p:spPr>
          <a:xfrm>
            <a:off x="6643702" y="2428868"/>
            <a:ext cx="155972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масло</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7" name="Прямоугольник 6"/>
          <p:cNvSpPr/>
          <p:nvPr/>
        </p:nvSpPr>
        <p:spPr>
          <a:xfrm>
            <a:off x="285720" y="4357694"/>
            <a:ext cx="5579925" cy="1354217"/>
          </a:xfrm>
          <a:prstGeom prst="rect">
            <a:avLst/>
          </a:prstGeom>
          <a:noFill/>
        </p:spPr>
        <p:txBody>
          <a:bodyPr wrap="none" lIns="91440" tIns="45720" rIns="91440" bIns="45720">
            <a:spAutoFit/>
          </a:bodyPr>
          <a:lstStyle/>
          <a:p>
            <a:pPr>
              <a:buFont typeface="Wingdings" pitchFamily="2" charset="2"/>
              <a:buChar char="Ø"/>
            </a:pPr>
            <a:r>
              <a:rPr lang="ru-RU" sz="2800" dirty="0" smtClean="0">
                <a:latin typeface="Times New Roman" pitchFamily="18" charset="0"/>
                <a:cs typeface="Times New Roman" pitchFamily="18" charset="0"/>
              </a:rPr>
              <a:t>Жидко, а не вода, бело, а не снег</a:t>
            </a:r>
            <a:r>
              <a:rPr lang="ru-RU" sz="2000" dirty="0" smtClean="0">
                <a:latin typeface="Times New Roman" pitchFamily="18" charset="0"/>
                <a:cs typeface="Times New Roman" pitchFamily="18" charset="0"/>
              </a:rPr>
              <a:t>. </a:t>
            </a:r>
          </a:p>
          <a:p>
            <a:pPr algn="ct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молоко"/>
          <p:cNvSpPr/>
          <p:nvPr/>
        </p:nvSpPr>
        <p:spPr>
          <a:xfrm>
            <a:off x="6715140" y="4286256"/>
            <a:ext cx="188231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молоко</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9" name="Прямоугольник 8"/>
          <p:cNvSpPr/>
          <p:nvPr/>
        </p:nvSpPr>
        <p:spPr>
          <a:xfrm>
            <a:off x="1285852" y="428604"/>
            <a:ext cx="6685485" cy="1200329"/>
          </a:xfrm>
          <a:prstGeom prst="rect">
            <a:avLst/>
          </a:prstGeom>
          <a:noFill/>
        </p:spPr>
        <p:txBody>
          <a:bodyPr wrap="none" lIns="91440" tIns="45720" rIns="91440" bIns="45720">
            <a:spAutoFit/>
          </a:bodyPr>
          <a:lstStyle/>
          <a:p>
            <a:pPr algn="ctr"/>
            <a:r>
              <a:rPr lang="ru-RU" sz="3600" b="1" dirty="0" smtClean="0">
                <a:solidFill>
                  <a:srgbClr val="0070C0"/>
                </a:solidFill>
                <a:latin typeface="Times New Roman" pitchFamily="18" charset="0"/>
                <a:cs typeface="Times New Roman" pitchFamily="18" charset="0"/>
              </a:rPr>
              <a:t>Загадки о продуктах питания,</a:t>
            </a:r>
          </a:p>
          <a:p>
            <a:pPr algn="ctr"/>
            <a:r>
              <a:rPr lang="ru-RU" sz="3600" b="1" dirty="0" smtClean="0">
                <a:solidFill>
                  <a:srgbClr val="0070C0"/>
                </a:solidFill>
                <a:latin typeface="Times New Roman" pitchFamily="18" charset="0"/>
                <a:cs typeface="Times New Roman" pitchFamily="18" charset="0"/>
              </a:rPr>
              <a:t> которые богаты витамином  </a:t>
            </a:r>
            <a:r>
              <a:rPr lang="ru-RU"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a:t>
            </a:r>
            <a:endParaRPr lang="ru-RU" sz="3600" b="1" u="sng"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builtIn="1"/>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hamm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214290"/>
            <a:ext cx="6500113" cy="1200329"/>
          </a:xfrm>
          <a:prstGeom prst="rect">
            <a:avLst/>
          </a:prstGeom>
          <a:noFill/>
        </p:spPr>
        <p:txBody>
          <a:bodyPr wrap="none" lIns="91440" tIns="45720" rIns="91440" bIns="45720">
            <a:spAutoFit/>
          </a:bodyPr>
          <a:lstStyle/>
          <a:p>
            <a:pPr algn="ctr"/>
            <a:r>
              <a:rPr lang="ru-RU" sz="3600" b="1" dirty="0" smtClean="0">
                <a:solidFill>
                  <a:srgbClr val="0070C0"/>
                </a:solidFill>
                <a:latin typeface="Times New Roman" pitchFamily="18" charset="0"/>
                <a:cs typeface="Times New Roman" pitchFamily="18" charset="0"/>
              </a:rPr>
              <a:t>Загадки о продуктах питания,</a:t>
            </a:r>
          </a:p>
          <a:p>
            <a:pPr algn="ctr"/>
            <a:r>
              <a:rPr lang="ru-RU" sz="3600" b="1" dirty="0" smtClean="0">
                <a:solidFill>
                  <a:srgbClr val="0070C0"/>
                </a:solidFill>
                <a:latin typeface="Times New Roman" pitchFamily="18" charset="0"/>
                <a:cs typeface="Times New Roman" pitchFamily="18" charset="0"/>
              </a:rPr>
              <a:t>которые богаты витамином </a:t>
            </a:r>
            <a:r>
              <a:rPr lang="ru-RU"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С</a:t>
            </a:r>
            <a:endParaRPr lang="ru-RU" sz="3600" b="1" u="sng" dirty="0">
              <a:solidFill>
                <a:srgbClr val="0070C0"/>
              </a:solidFill>
              <a:latin typeface="Times New Roman" pitchFamily="18" charset="0"/>
              <a:cs typeface="Times New Roman" pitchFamily="18" charset="0"/>
            </a:endParaRPr>
          </a:p>
        </p:txBody>
      </p:sp>
      <p:sp>
        <p:nvSpPr>
          <p:cNvPr id="3" name="Прямоугольник 2"/>
          <p:cNvSpPr/>
          <p:nvPr/>
        </p:nvSpPr>
        <p:spPr>
          <a:xfrm>
            <a:off x="285720" y="1571612"/>
            <a:ext cx="3113416" cy="1815882"/>
          </a:xfrm>
          <a:prstGeom prst="rect">
            <a:avLst/>
          </a:prstGeom>
          <a:noFill/>
        </p:spPr>
        <p:txBody>
          <a:bodyPr wrap="none" lIns="91440" tIns="45720" rIns="91440" bIns="45720">
            <a:spAutoFit/>
          </a:bodyPr>
          <a:lstStyle/>
          <a:p>
            <a:pPr>
              <a:buFont typeface="Wingdings" pitchFamily="2" charset="2"/>
              <a:buChar char="Ø"/>
            </a:pPr>
            <a:r>
              <a:rPr lang="ru-RU" sz="2800" dirty="0" smtClean="0">
                <a:latin typeface="Times New Roman" pitchFamily="18" charset="0"/>
                <a:cs typeface="Times New Roman" pitchFamily="18" charset="0"/>
              </a:rPr>
              <a:t>Красная и белая, </a:t>
            </a:r>
          </a:p>
          <a:p>
            <a:pPr>
              <a:buNone/>
            </a:pPr>
            <a:r>
              <a:rPr lang="ru-RU" sz="2800" dirty="0" smtClean="0">
                <a:latin typeface="Times New Roman" pitchFamily="18" charset="0"/>
                <a:cs typeface="Times New Roman" pitchFamily="18" charset="0"/>
              </a:rPr>
              <a:t>Вкусная и спелая.</a:t>
            </a:r>
          </a:p>
          <a:p>
            <a:pPr>
              <a:buNone/>
            </a:pPr>
            <a:r>
              <a:rPr lang="ru-RU" sz="2800" dirty="0" smtClean="0">
                <a:latin typeface="Times New Roman" pitchFamily="18" charset="0"/>
                <a:cs typeface="Times New Roman" pitchFamily="18" charset="0"/>
              </a:rPr>
              <a:t>И черна бывает. </a:t>
            </a:r>
          </a:p>
          <a:p>
            <a:pPr>
              <a:buNone/>
            </a:pPr>
            <a:r>
              <a:rPr lang="ru-RU" sz="2800" dirty="0" smtClean="0">
                <a:latin typeface="Times New Roman" pitchFamily="18" charset="0"/>
                <a:cs typeface="Times New Roman" pitchFamily="18" charset="0"/>
              </a:rPr>
              <a:t>Кто её узнает?  </a:t>
            </a:r>
          </a:p>
        </p:txBody>
      </p:sp>
      <p:sp>
        <p:nvSpPr>
          <p:cNvPr id="4" name="смородина"/>
          <p:cNvSpPr/>
          <p:nvPr/>
        </p:nvSpPr>
        <p:spPr>
          <a:xfrm>
            <a:off x="5786446" y="2643182"/>
            <a:ext cx="264463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смородина</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6" name="Прямоугольник 5"/>
          <p:cNvSpPr/>
          <p:nvPr/>
        </p:nvSpPr>
        <p:spPr>
          <a:xfrm>
            <a:off x="285720" y="4286256"/>
            <a:ext cx="4572000" cy="1815882"/>
          </a:xfrm>
          <a:prstGeom prst="rect">
            <a:avLst/>
          </a:prstGeom>
        </p:spPr>
        <p:txBody>
          <a:bodyPr>
            <a:spAutoFit/>
          </a:bodyPr>
          <a:lstStyle/>
          <a:p>
            <a:pPr>
              <a:buFont typeface="Wingdings" pitchFamily="2" charset="2"/>
              <a:buChar char="Ø"/>
            </a:pPr>
            <a:r>
              <a:rPr lang="ru-RU" sz="2800" dirty="0" smtClean="0">
                <a:latin typeface="Times New Roman" pitchFamily="18" charset="0"/>
                <a:cs typeface="Times New Roman" pitchFamily="18" charset="0"/>
              </a:rPr>
              <a:t>В чай кладу его порой. </a:t>
            </a:r>
          </a:p>
          <a:p>
            <a:pPr>
              <a:buNone/>
            </a:pPr>
            <a:r>
              <a:rPr lang="ru-RU" sz="2800" dirty="0" smtClean="0">
                <a:latin typeface="Times New Roman" pitchFamily="18" charset="0"/>
                <a:cs typeface="Times New Roman" pitchFamily="18" charset="0"/>
              </a:rPr>
              <a:t>Чай становится такой </a:t>
            </a:r>
          </a:p>
          <a:p>
            <a:pPr>
              <a:buNone/>
            </a:pPr>
            <a:r>
              <a:rPr lang="ru-RU" sz="2800" dirty="0" smtClean="0">
                <a:latin typeface="Times New Roman" pitchFamily="18" charset="0"/>
                <a:cs typeface="Times New Roman" pitchFamily="18" charset="0"/>
              </a:rPr>
              <a:t>Вкусный, ароматный,</a:t>
            </a:r>
          </a:p>
          <a:p>
            <a:pPr>
              <a:buNone/>
            </a:pPr>
            <a:r>
              <a:rPr lang="ru-RU" sz="2800" dirty="0" smtClean="0">
                <a:latin typeface="Times New Roman" pitchFamily="18" charset="0"/>
                <a:cs typeface="Times New Roman" pitchFamily="18" charset="0"/>
              </a:rPr>
              <a:t>Немного кисловатый. </a:t>
            </a:r>
            <a:endParaRPr lang="ru-RU" sz="2800" dirty="0"/>
          </a:p>
        </p:txBody>
      </p:sp>
      <p:sp>
        <p:nvSpPr>
          <p:cNvPr id="7" name="лимон"/>
          <p:cNvSpPr/>
          <p:nvPr/>
        </p:nvSpPr>
        <p:spPr>
          <a:xfrm>
            <a:off x="6215074" y="5286388"/>
            <a:ext cx="166231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лимон</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500042"/>
            <a:ext cx="6500113" cy="1200329"/>
          </a:xfrm>
          <a:prstGeom prst="rect">
            <a:avLst/>
          </a:prstGeom>
          <a:noFill/>
        </p:spPr>
        <p:txBody>
          <a:bodyPr wrap="none" lIns="91440" tIns="45720" rIns="91440" bIns="45720">
            <a:spAutoFit/>
          </a:bodyPr>
          <a:lstStyle/>
          <a:p>
            <a:pPr algn="ctr"/>
            <a:r>
              <a:rPr lang="ru-RU" sz="3600" b="1" dirty="0" smtClean="0">
                <a:solidFill>
                  <a:srgbClr val="0070C0"/>
                </a:solidFill>
                <a:latin typeface="Times New Roman" pitchFamily="18" charset="0"/>
                <a:cs typeface="Times New Roman" pitchFamily="18" charset="0"/>
              </a:rPr>
              <a:t>Загадки о продуктах питания,</a:t>
            </a:r>
          </a:p>
          <a:p>
            <a:pPr algn="ctr"/>
            <a:r>
              <a:rPr lang="ru-RU" sz="3600" b="1" dirty="0" smtClean="0">
                <a:solidFill>
                  <a:srgbClr val="0070C0"/>
                </a:solidFill>
                <a:latin typeface="Times New Roman" pitchFamily="18" charset="0"/>
                <a:cs typeface="Times New Roman" pitchFamily="18" charset="0"/>
              </a:rPr>
              <a:t>которые богаты витамином </a:t>
            </a:r>
            <a:r>
              <a:rPr lang="ru-RU"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Е</a:t>
            </a:r>
            <a:endParaRPr lang="ru-RU" sz="3600" b="1" u="sng" dirty="0">
              <a:latin typeface="Times New Roman" pitchFamily="18" charset="0"/>
              <a:cs typeface="Times New Roman" pitchFamily="18" charset="0"/>
            </a:endParaRPr>
          </a:p>
        </p:txBody>
      </p:sp>
      <p:sp>
        <p:nvSpPr>
          <p:cNvPr id="4" name="Прямоугольник 3"/>
          <p:cNvSpPr/>
          <p:nvPr/>
        </p:nvSpPr>
        <p:spPr>
          <a:xfrm>
            <a:off x="428596" y="1857364"/>
            <a:ext cx="5214974" cy="1815882"/>
          </a:xfrm>
          <a:prstGeom prst="rect">
            <a:avLst/>
          </a:prstGeom>
        </p:spPr>
        <p:txBody>
          <a:bodyPr wrap="square">
            <a:spAutoFit/>
          </a:bodyPr>
          <a:lstStyle/>
          <a:p>
            <a:pPr>
              <a:buFont typeface="Wingdings" pitchFamily="2" charset="2"/>
              <a:buChar char="Ø"/>
            </a:pPr>
            <a:r>
              <a:rPr lang="ru-RU"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Жёлтые грозди очень колки, </a:t>
            </a:r>
          </a:p>
          <a:p>
            <a:r>
              <a:rPr lang="ru-RU" sz="2800" dirty="0" smtClean="0">
                <a:latin typeface="Times New Roman" pitchFamily="18" charset="0"/>
                <a:cs typeface="Times New Roman" pitchFamily="18" charset="0"/>
              </a:rPr>
              <a:t>Точно хвоя что у ёлки.</a:t>
            </a:r>
          </a:p>
          <a:p>
            <a:pPr>
              <a:buNone/>
            </a:pPr>
            <a:r>
              <a:rPr lang="ru-RU" sz="2800" dirty="0" smtClean="0">
                <a:latin typeface="Times New Roman" pitchFamily="18" charset="0"/>
                <a:cs typeface="Times New Roman" pitchFamily="18" charset="0"/>
              </a:rPr>
              <a:t>Но скажу, ребята, честно,</a:t>
            </a:r>
          </a:p>
          <a:p>
            <a:pPr>
              <a:buNone/>
            </a:pPr>
            <a:r>
              <a:rPr lang="ru-RU" sz="2800" dirty="0" smtClean="0">
                <a:latin typeface="Times New Roman" pitchFamily="18" charset="0"/>
                <a:cs typeface="Times New Roman" pitchFamily="18" charset="0"/>
              </a:rPr>
              <a:t>Сок и масло нам полезны.  </a:t>
            </a:r>
          </a:p>
        </p:txBody>
      </p:sp>
      <p:sp>
        <p:nvSpPr>
          <p:cNvPr id="5" name="облепиха"/>
          <p:cNvSpPr/>
          <p:nvPr/>
        </p:nvSpPr>
        <p:spPr>
          <a:xfrm>
            <a:off x="5929322" y="2928934"/>
            <a:ext cx="229716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облепиха</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7" name="Прямоугольник 6"/>
          <p:cNvSpPr/>
          <p:nvPr/>
        </p:nvSpPr>
        <p:spPr>
          <a:xfrm>
            <a:off x="500034" y="3929066"/>
            <a:ext cx="4572000" cy="1815882"/>
          </a:xfrm>
          <a:prstGeom prst="rect">
            <a:avLst/>
          </a:prstGeom>
        </p:spPr>
        <p:txBody>
          <a:bodyPr>
            <a:spAutoFit/>
          </a:bodyPr>
          <a:lstStyle/>
          <a:p>
            <a:pPr>
              <a:buFont typeface="Wingdings" pitchFamily="2" charset="2"/>
              <a:buChar char="Ø"/>
            </a:pPr>
            <a:r>
              <a:rPr lang="ru-RU" sz="2800" dirty="0" smtClean="0">
                <a:latin typeface="Times New Roman" pitchFamily="18" charset="0"/>
                <a:cs typeface="Times New Roman" pitchFamily="18" charset="0"/>
              </a:rPr>
              <a:t>Пробил я стену</a:t>
            </a:r>
          </a:p>
          <a:p>
            <a:pPr>
              <a:buNone/>
            </a:pPr>
            <a:r>
              <a:rPr lang="ru-RU" sz="2800" dirty="0" smtClean="0">
                <a:latin typeface="Times New Roman" pitchFamily="18" charset="0"/>
                <a:cs typeface="Times New Roman" pitchFamily="18" charset="0"/>
              </a:rPr>
              <a:t> Увидел серебро; </a:t>
            </a:r>
          </a:p>
          <a:p>
            <a:pPr>
              <a:buNone/>
            </a:pPr>
            <a:r>
              <a:rPr lang="ru-RU" sz="2800" dirty="0" smtClean="0">
                <a:latin typeface="Times New Roman" pitchFamily="18" charset="0"/>
                <a:cs typeface="Times New Roman" pitchFamily="18" charset="0"/>
              </a:rPr>
              <a:t> Пробил серебро </a:t>
            </a:r>
          </a:p>
          <a:p>
            <a:pPr>
              <a:buNone/>
            </a:pPr>
            <a:r>
              <a:rPr lang="ru-RU" sz="2800" dirty="0" smtClean="0">
                <a:latin typeface="Times New Roman" pitchFamily="18" charset="0"/>
                <a:cs typeface="Times New Roman" pitchFamily="18" charset="0"/>
              </a:rPr>
              <a:t> Увидел золото. </a:t>
            </a:r>
            <a:endParaRPr lang="ru-RU" sz="2800" dirty="0"/>
          </a:p>
        </p:txBody>
      </p:sp>
      <p:sp>
        <p:nvSpPr>
          <p:cNvPr id="8" name="яйцо"/>
          <p:cNvSpPr/>
          <p:nvPr/>
        </p:nvSpPr>
        <p:spPr>
          <a:xfrm>
            <a:off x="6500826" y="4929198"/>
            <a:ext cx="130837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яйцо</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builtIn="1"/>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pu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285728"/>
            <a:ext cx="6858048" cy="1754326"/>
          </a:xfrm>
          <a:prstGeom prst="rect">
            <a:avLst/>
          </a:prstGeom>
          <a:noFill/>
        </p:spPr>
        <p:txBody>
          <a:bodyPr wrap="square" lIns="91440" tIns="45720" rIns="91440" bIns="45720">
            <a:spAutoFit/>
          </a:bodyPr>
          <a:lstStyle/>
          <a:p>
            <a:pPr algn="ctr"/>
            <a:r>
              <a:rPr lang="ru-RU" sz="3600" b="1" dirty="0" smtClean="0">
                <a:solidFill>
                  <a:srgbClr val="0070C0"/>
                </a:solidFill>
                <a:latin typeface="Times New Roman" pitchFamily="18" charset="0"/>
                <a:cs typeface="Times New Roman" pitchFamily="18" charset="0"/>
              </a:rPr>
              <a:t>Загадки о продуктах питания,</a:t>
            </a:r>
          </a:p>
          <a:p>
            <a:pPr algn="ctr"/>
            <a:r>
              <a:rPr lang="ru-RU" sz="3600" b="1" dirty="0" smtClean="0">
                <a:solidFill>
                  <a:srgbClr val="0070C0"/>
                </a:solidFill>
                <a:latin typeface="Times New Roman" pitchFamily="18" charset="0"/>
                <a:cs typeface="Times New Roman" pitchFamily="18" charset="0"/>
              </a:rPr>
              <a:t>которые богаты  </a:t>
            </a:r>
            <a:r>
              <a:rPr lang="ru-RU"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железом</a:t>
            </a:r>
            <a:endParaRPr lang="ru-RU" sz="3600" b="1" u="sng" dirty="0" smtClean="0">
              <a:solidFill>
                <a:srgbClr val="0070C0"/>
              </a:solidFill>
              <a:latin typeface="Times New Roman" pitchFamily="18" charset="0"/>
              <a:cs typeface="Times New Roman" pitchFamily="18" charset="0"/>
            </a:endParaRPr>
          </a:p>
          <a:p>
            <a:pPr algn="ctr"/>
            <a:endParaRPr lang="ru-RU" sz="3600"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2571736" y="2428868"/>
            <a:ext cx="3478901" cy="1815882"/>
          </a:xfrm>
          <a:prstGeom prst="rect">
            <a:avLst/>
          </a:prstGeom>
          <a:noFill/>
        </p:spPr>
        <p:txBody>
          <a:bodyPr wrap="none" lIns="91440" tIns="45720" rIns="91440" bIns="45720">
            <a:spAutoFit/>
          </a:bodyPr>
          <a:lstStyle/>
          <a:p>
            <a:pPr algn="ctr">
              <a:buFont typeface="Wingdings" pitchFamily="2" charset="2"/>
              <a:buChar char="Ø"/>
            </a:pPr>
            <a:r>
              <a:rPr lang="ru-RU" sz="2800" dirty="0" smtClean="0">
                <a:latin typeface="Times New Roman" pitchFamily="18" charset="0"/>
                <a:cs typeface="Times New Roman" pitchFamily="18" charset="0"/>
              </a:rPr>
              <a:t>Само с кулачок,</a:t>
            </a:r>
          </a:p>
          <a:p>
            <a:r>
              <a:rPr lang="ru-RU" sz="2800" dirty="0" smtClean="0">
                <a:latin typeface="Times New Roman" pitchFamily="18" charset="0"/>
                <a:cs typeface="Times New Roman" pitchFamily="18" charset="0"/>
              </a:rPr>
              <a:t>Красный бочок,</a:t>
            </a:r>
          </a:p>
          <a:p>
            <a:r>
              <a:rPr lang="ru-RU" sz="2800" dirty="0" smtClean="0">
                <a:latin typeface="Times New Roman" pitchFamily="18" charset="0"/>
                <a:cs typeface="Times New Roman" pitchFamily="18" charset="0"/>
              </a:rPr>
              <a:t>Потрогаешь – гладко,</a:t>
            </a:r>
          </a:p>
          <a:p>
            <a:r>
              <a:rPr lang="ru-RU" sz="2800" dirty="0" smtClean="0">
                <a:latin typeface="Times New Roman" pitchFamily="18" charset="0"/>
                <a:cs typeface="Times New Roman" pitchFamily="18" charset="0"/>
              </a:rPr>
              <a:t>Откусишь – сладко.</a:t>
            </a:r>
            <a:endParaRPr lang="ru-RU" sz="2800" dirty="0">
              <a:latin typeface="Times New Roman" pitchFamily="18" charset="0"/>
              <a:cs typeface="Times New Roman" pitchFamily="18" charset="0"/>
            </a:endParaRPr>
          </a:p>
        </p:txBody>
      </p:sp>
      <p:sp>
        <p:nvSpPr>
          <p:cNvPr id="4" name="яблоко"/>
          <p:cNvSpPr/>
          <p:nvPr/>
        </p:nvSpPr>
        <p:spPr>
          <a:xfrm>
            <a:off x="3214678" y="4714884"/>
            <a:ext cx="16354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яблоко</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Сбалансированный рацион</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Содержимое 4"/>
          <p:cNvSpPr>
            <a:spLocks noGrp="1"/>
          </p:cNvSpPr>
          <p:nvPr>
            <p:ph sz="half" idx="1"/>
          </p:nvPr>
        </p:nvSpPr>
        <p:spPr>
          <a:xfrm>
            <a:off x="457200" y="1600200"/>
            <a:ext cx="4038600" cy="4900634"/>
          </a:xfrm>
        </p:spPr>
        <p:txBody>
          <a:bodyPr>
            <a:normAutofit fontScale="92500" lnSpcReduction="20000"/>
          </a:bodyPr>
          <a:lstStyle/>
          <a:p>
            <a:pPr>
              <a:buNone/>
            </a:pPr>
            <a:r>
              <a:rPr lang="ru-RU" sz="2000" dirty="0" smtClean="0"/>
              <a:t>	</a:t>
            </a:r>
            <a:r>
              <a:rPr lang="ru-RU" sz="2400" dirty="0" smtClean="0">
                <a:latin typeface="Times New Roman" pitchFamily="18" charset="0"/>
                <a:cs typeface="Times New Roman" pitchFamily="18" charset="0"/>
              </a:rPr>
              <a:t>Под словом «</a:t>
            </a:r>
            <a:r>
              <a:rPr lang="ru-RU" sz="2400" b="1" i="1" dirty="0" smtClean="0">
                <a:solidFill>
                  <a:schemeClr val="tx2"/>
                </a:solidFill>
                <a:latin typeface="Times New Roman" pitchFamily="18" charset="0"/>
                <a:cs typeface="Times New Roman" pitchFamily="18" charset="0"/>
              </a:rPr>
              <a:t>рацион</a:t>
            </a:r>
            <a:r>
              <a:rPr lang="ru-RU" sz="2400" dirty="0" smtClean="0">
                <a:latin typeface="Times New Roman" pitchFamily="18" charset="0"/>
                <a:cs typeface="Times New Roman" pitchFamily="18" charset="0"/>
              </a:rPr>
              <a:t>» понимают вид и количество пищи, ежедневно потребляемой человеком. Чтобы человек был здоров и не толстел, его рацион должен быть сбалансирован, т.е. включать ряд определённых веществ в необходимых пропорциях. Сбалансированный рацион состоит приблизительно из 55% углеводов (главным образом, крахмала), 15% белков и не более 30% жиров. </a:t>
            </a:r>
            <a:endParaRPr lang="ru-RU" sz="2400" dirty="0">
              <a:latin typeface="Times New Roman" pitchFamily="18" charset="0"/>
              <a:cs typeface="Times New Roman" pitchFamily="18" charset="0"/>
            </a:endParaRPr>
          </a:p>
        </p:txBody>
      </p:sp>
      <p:pic>
        <p:nvPicPr>
          <p:cNvPr id="3" name="Picture 3" descr="C:\Users\User\Downloads\2013080527.jpg"/>
          <p:cNvPicPr>
            <a:picLocks noGrp="1" noChangeAspect="1" noChangeArrowheads="1"/>
          </p:cNvPicPr>
          <p:nvPr>
            <p:ph sz="half" idx="2"/>
          </p:nvPr>
        </p:nvPicPr>
        <p:blipFill>
          <a:blip r:embed="rId2"/>
          <a:srcRect/>
          <a:stretch>
            <a:fillRect/>
          </a:stretch>
        </p:blipFill>
        <p:spPr bwMode="auto">
          <a:xfrm>
            <a:off x="4648200" y="2271615"/>
            <a:ext cx="4038600" cy="31831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Правила сбалансированного питания</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500034" y="1643050"/>
            <a:ext cx="8429684" cy="4786346"/>
          </a:xfrm>
        </p:spPr>
        <p:txBody>
          <a:bodyPr>
            <a:noAutofit/>
          </a:bodyPr>
          <a:lstStyle/>
          <a:p>
            <a:pPr lvl="0"/>
            <a:r>
              <a:rPr lang="ru-RU" sz="2400" dirty="0" smtClean="0">
                <a:latin typeface="Times New Roman" pitchFamily="18" charset="0"/>
                <a:cs typeface="Times New Roman" pitchFamily="18" charset="0"/>
              </a:rPr>
              <a:t>Сладкую и жирную пищу рекомендуется есть только в небольших количествах.</a:t>
            </a:r>
          </a:p>
          <a:p>
            <a:pPr lvl="0"/>
            <a:r>
              <a:rPr lang="ru-RU" sz="2400" dirty="0" smtClean="0">
                <a:latin typeface="Times New Roman" pitchFamily="18" charset="0"/>
                <a:cs typeface="Times New Roman" pitchFamily="18" charset="0"/>
              </a:rPr>
              <a:t>Употребляйте пищу с высоким содержанием белков — бобы, рыба, мясо, птица и сыр. Белки необходимы для роста и для восстановления тканей. В мясе и сыре содержится также много жиров.</a:t>
            </a:r>
          </a:p>
          <a:p>
            <a:pPr lvl="0"/>
            <a:r>
              <a:rPr lang="ru-RU" sz="2400" dirty="0" smtClean="0">
                <a:latin typeface="Times New Roman" pitchFamily="18" charset="0"/>
                <a:cs typeface="Times New Roman" pitchFamily="18" charset="0"/>
              </a:rPr>
              <a:t>Не забывайте о свежих фруктах и овощах. Они содержат витамины и минеральные вещества, необходимые для поддержания здоровья, а  также грубые волокна, стимулирующие работу кишечника.</a:t>
            </a:r>
          </a:p>
          <a:p>
            <a:pPr>
              <a:buNone/>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0" end="0"/>
                                            </p:tx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1" end="1"/>
                                            </p:txEl>
                                          </p:spTgt>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3"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
                                            <p:txEl>
                                              <p:pRg st="2" end="2"/>
                                            </p:txEl>
                                          </p:spTgt>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00034" y="274638"/>
            <a:ext cx="8143932" cy="86834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Составьте меню на каждый день так,</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чтобы питание было сбалансированным</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5" name="Овал 4"/>
          <p:cNvSpPr/>
          <p:nvPr/>
        </p:nvSpPr>
        <p:spPr>
          <a:xfrm>
            <a:off x="214282" y="1357298"/>
            <a:ext cx="250033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2"/>
                </a:solidFill>
                <a:latin typeface="Times New Roman" pitchFamily="18" charset="0"/>
                <a:cs typeface="Times New Roman" pitchFamily="18" charset="0"/>
              </a:rPr>
              <a:t>Жиры – топливные склады</a:t>
            </a:r>
            <a:endParaRPr lang="ru-RU" b="1" i="1" dirty="0">
              <a:solidFill>
                <a:schemeClr val="tx2"/>
              </a:solidFill>
              <a:latin typeface="Times New Roman" pitchFamily="18" charset="0"/>
              <a:cs typeface="Times New Roman" pitchFamily="18" charset="0"/>
            </a:endParaRPr>
          </a:p>
        </p:txBody>
      </p:sp>
      <p:sp>
        <p:nvSpPr>
          <p:cNvPr id="7" name="Овал 6"/>
          <p:cNvSpPr/>
          <p:nvPr/>
        </p:nvSpPr>
        <p:spPr>
          <a:xfrm>
            <a:off x="6215074" y="1928802"/>
            <a:ext cx="2643206"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tx2"/>
                </a:solidFill>
                <a:latin typeface="Times New Roman" pitchFamily="18" charset="0"/>
                <a:cs typeface="Times New Roman" pitchFamily="18" charset="0"/>
              </a:rPr>
              <a:t> Белки – строительный материал для клеток</a:t>
            </a:r>
            <a:endParaRPr lang="ru-RU" b="1" i="1" dirty="0">
              <a:solidFill>
                <a:schemeClr val="tx2"/>
              </a:solidFill>
              <a:latin typeface="Times New Roman" pitchFamily="18" charset="0"/>
              <a:cs typeface="Times New Roman" pitchFamily="18" charset="0"/>
            </a:endParaRPr>
          </a:p>
        </p:txBody>
      </p:sp>
      <p:sp>
        <p:nvSpPr>
          <p:cNvPr id="8" name="Овал 7"/>
          <p:cNvSpPr/>
          <p:nvPr/>
        </p:nvSpPr>
        <p:spPr>
          <a:xfrm>
            <a:off x="3000364" y="2428868"/>
            <a:ext cx="2857520"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solidFill>
              </a:rPr>
              <a:t> </a:t>
            </a:r>
            <a:r>
              <a:rPr lang="ru-RU" b="1" i="1" dirty="0" smtClean="0">
                <a:solidFill>
                  <a:schemeClr val="tx2"/>
                </a:solidFill>
                <a:latin typeface="Times New Roman" pitchFamily="18" charset="0"/>
                <a:cs typeface="Times New Roman" pitchFamily="18" charset="0"/>
              </a:rPr>
              <a:t>Углеводы – топливо для клеток</a:t>
            </a:r>
            <a:endParaRPr lang="ru-RU" b="1" i="1" dirty="0">
              <a:solidFill>
                <a:schemeClr val="tx2"/>
              </a:solidFill>
              <a:latin typeface="Times New Roman" pitchFamily="18" charset="0"/>
              <a:cs typeface="Times New Roman" pitchFamily="18" charset="0"/>
            </a:endParaRPr>
          </a:p>
        </p:txBody>
      </p:sp>
      <p:sp>
        <p:nvSpPr>
          <p:cNvPr id="9" name="Прямоугольник 8"/>
          <p:cNvSpPr/>
          <p:nvPr/>
        </p:nvSpPr>
        <p:spPr>
          <a:xfrm>
            <a:off x="214282" y="2357430"/>
            <a:ext cx="2500330" cy="1643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000" dirty="0" smtClean="0">
                <a:ln w="11430"/>
                <a:solidFill>
                  <a:srgbClr val="FF0000"/>
                </a:solidFill>
                <a:latin typeface="Times New Roman" pitchFamily="18" charset="0"/>
                <a:cs typeface="Times New Roman" pitchFamily="18" charset="0"/>
              </a:rPr>
              <a:t>Растительное масло</a:t>
            </a:r>
          </a:p>
          <a:p>
            <a:pPr algn="ctr"/>
            <a:r>
              <a:rPr lang="ru-RU" sz="2000" dirty="0" smtClean="0">
                <a:ln w="11430"/>
                <a:solidFill>
                  <a:srgbClr val="FF0000"/>
                </a:solidFill>
                <a:latin typeface="Times New Roman" pitchFamily="18" charset="0"/>
                <a:cs typeface="Times New Roman" pitchFamily="18" charset="0"/>
              </a:rPr>
              <a:t>Сливочное масло</a:t>
            </a:r>
          </a:p>
          <a:p>
            <a:pPr algn="ctr"/>
            <a:r>
              <a:rPr lang="ru-RU" sz="2000" dirty="0" smtClean="0">
                <a:ln w="11430"/>
                <a:solidFill>
                  <a:srgbClr val="FF0000"/>
                </a:solidFill>
                <a:latin typeface="Times New Roman" pitchFamily="18" charset="0"/>
                <a:cs typeface="Times New Roman" pitchFamily="18" charset="0"/>
              </a:rPr>
              <a:t>Сметана</a:t>
            </a:r>
          </a:p>
          <a:p>
            <a:pPr algn="ctr"/>
            <a:r>
              <a:rPr lang="ru-RU" sz="2000" dirty="0" smtClean="0">
                <a:ln w="11430"/>
                <a:solidFill>
                  <a:srgbClr val="FF0000"/>
                </a:solidFill>
                <a:latin typeface="Times New Roman" pitchFamily="18" charset="0"/>
                <a:cs typeface="Times New Roman" pitchFamily="18" charset="0"/>
              </a:rPr>
              <a:t>Творог</a:t>
            </a:r>
            <a:endParaRPr lang="ru-RU" sz="2000" dirty="0">
              <a:ln w="11430"/>
              <a:solidFill>
                <a:srgbClr val="FF0000"/>
              </a:solidFill>
              <a:latin typeface="Times New Roman" pitchFamily="18" charset="0"/>
              <a:cs typeface="Times New Roman" pitchFamily="18" charset="0"/>
            </a:endParaRPr>
          </a:p>
        </p:txBody>
      </p:sp>
      <p:sp>
        <p:nvSpPr>
          <p:cNvPr id="10" name="Прямоугольник 9"/>
          <p:cNvSpPr/>
          <p:nvPr/>
        </p:nvSpPr>
        <p:spPr>
          <a:xfrm>
            <a:off x="6143636" y="3071810"/>
            <a:ext cx="2714644" cy="18573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Мясо</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Рыба</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Яйцо</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Молоко</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Творог</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Сыр</a:t>
            </a:r>
            <a:endParaRPr lang="ru-RU" sz="200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1" name="Прямоугольник 10"/>
          <p:cNvSpPr/>
          <p:nvPr/>
        </p:nvSpPr>
        <p:spPr>
          <a:xfrm>
            <a:off x="3000364" y="3571876"/>
            <a:ext cx="2857520" cy="24288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Хлеб</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Морковь</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Картофель</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Яблоко</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Геркулес</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Апельсин</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Гречка</a:t>
            </a:r>
          </a:p>
          <a:p>
            <a:pPr algn="ctr"/>
            <a:r>
              <a:rPr lang="ru-RU" sz="20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Шиповник</a:t>
            </a:r>
            <a:endParaRPr lang="ru-RU" sz="200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«Доскажи словечко»</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4" name="Содержимое 3"/>
          <p:cNvSpPr>
            <a:spLocks noGrp="1"/>
          </p:cNvSpPr>
          <p:nvPr>
            <p:ph sz="half" idx="4294967295"/>
          </p:nvPr>
        </p:nvSpPr>
        <p:spPr>
          <a:xfrm>
            <a:off x="0" y="2286000"/>
            <a:ext cx="4038600" cy="3840163"/>
          </a:xfrm>
        </p:spPr>
        <p:txBody>
          <a:bodyPr>
            <a:normAutofit/>
          </a:bodyPr>
          <a:lstStyle/>
          <a:p>
            <a:pPr>
              <a:buNone/>
            </a:pPr>
            <a:r>
              <a:rPr lang="ru-RU" sz="2000" dirty="0" smtClean="0"/>
              <a:t/>
            </a:r>
            <a:br>
              <a:rPr lang="ru-RU" sz="2000" dirty="0" smtClean="0"/>
            </a:br>
            <a:r>
              <a:rPr lang="ru-RU" sz="2000" dirty="0" smtClean="0"/>
              <a:t> </a:t>
            </a:r>
            <a:endParaRPr lang="ru-RU" sz="2000" dirty="0"/>
          </a:p>
        </p:txBody>
      </p:sp>
      <p:sp>
        <p:nvSpPr>
          <p:cNvPr id="5" name="Содержимое 4"/>
          <p:cNvSpPr>
            <a:spLocks noGrp="1"/>
          </p:cNvSpPr>
          <p:nvPr>
            <p:ph sz="half" idx="4294967295"/>
          </p:nvPr>
        </p:nvSpPr>
        <p:spPr>
          <a:xfrm>
            <a:off x="5105400" y="2286000"/>
            <a:ext cx="4038600" cy="3429000"/>
          </a:xfrm>
        </p:spPr>
        <p:txBody>
          <a:bodyPr>
            <a:normAutofit/>
          </a:bodyPr>
          <a:lstStyle/>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9" name="Прямоугольник 8"/>
          <p:cNvSpPr/>
          <p:nvPr/>
        </p:nvSpPr>
        <p:spPr>
          <a:xfrm>
            <a:off x="214282" y="1500174"/>
            <a:ext cx="4572000" cy="1815882"/>
          </a:xfrm>
          <a:prstGeom prst="rect">
            <a:avLst/>
          </a:prstGeom>
        </p:spPr>
        <p:txBody>
          <a:bodyPr>
            <a:spAutoFit/>
          </a:bodyPr>
          <a:lstStyle/>
          <a:p>
            <a:pPr>
              <a:buFont typeface="Wingdings" pitchFamily="2" charset="2"/>
              <a:buChar char="Ø"/>
            </a:pPr>
            <a:r>
              <a:rPr lang="ru-RU" sz="2800" dirty="0" smtClean="0">
                <a:latin typeface="Times New Roman" pitchFamily="18" charset="0"/>
                <a:cs typeface="Times New Roman" pitchFamily="18" charset="0"/>
              </a:rPr>
              <a:t>На лучинке в бумажке </a:t>
            </a:r>
          </a:p>
          <a:p>
            <a:pPr>
              <a:buNone/>
            </a:pPr>
            <a:r>
              <a:rPr lang="ru-RU" sz="2800" dirty="0" smtClean="0">
                <a:latin typeface="Times New Roman" pitchFamily="18" charset="0"/>
                <a:cs typeface="Times New Roman" pitchFamily="18" charset="0"/>
              </a:rPr>
              <a:t>В школьной рубашке, </a:t>
            </a:r>
          </a:p>
          <a:p>
            <a:pPr>
              <a:buNone/>
            </a:pPr>
            <a:r>
              <a:rPr lang="ru-RU" sz="2800" dirty="0" smtClean="0">
                <a:latin typeface="Times New Roman" pitchFamily="18" charset="0"/>
                <a:cs typeface="Times New Roman" pitchFamily="18" charset="0"/>
              </a:rPr>
              <a:t>В руки просится само.</a:t>
            </a:r>
          </a:p>
          <a:p>
            <a:pPr>
              <a:buNone/>
            </a:pPr>
            <a:r>
              <a:rPr lang="ru-RU" sz="2800" dirty="0" smtClean="0">
                <a:latin typeface="Times New Roman" pitchFamily="18" charset="0"/>
                <a:cs typeface="Times New Roman" pitchFamily="18" charset="0"/>
              </a:rPr>
              <a:t>Что же это? ...  </a:t>
            </a:r>
          </a:p>
        </p:txBody>
      </p:sp>
      <p:sp>
        <p:nvSpPr>
          <p:cNvPr id="10" name="эскимо"/>
          <p:cNvSpPr/>
          <p:nvPr/>
        </p:nvSpPr>
        <p:spPr>
          <a:xfrm>
            <a:off x="5715008" y="2857496"/>
            <a:ext cx="16597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эскимо</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2" name="Прямоугольник 11"/>
          <p:cNvSpPr/>
          <p:nvPr/>
        </p:nvSpPr>
        <p:spPr>
          <a:xfrm>
            <a:off x="357158" y="4214818"/>
            <a:ext cx="4572000" cy="1815882"/>
          </a:xfrm>
          <a:prstGeom prst="rect">
            <a:avLst/>
          </a:prstGeom>
        </p:spPr>
        <p:txBody>
          <a:bodyPr>
            <a:spAutoFit/>
          </a:bodyPr>
          <a:lstStyle/>
          <a:p>
            <a:pPr>
              <a:buFont typeface="Wingdings" pitchFamily="2" charset="2"/>
              <a:buChar char="Ø"/>
            </a:pPr>
            <a:r>
              <a:rPr lang="ru-RU" sz="2800" dirty="0" smtClean="0">
                <a:latin typeface="Times New Roman" pitchFamily="18" charset="0"/>
                <a:cs typeface="Times New Roman" pitchFamily="18" charset="0"/>
              </a:rPr>
              <a:t>Напиток этот по утрам </a:t>
            </a:r>
          </a:p>
          <a:p>
            <a:pPr>
              <a:buNone/>
            </a:pPr>
            <a:r>
              <a:rPr lang="ru-RU" sz="2800" dirty="0" smtClean="0">
                <a:latin typeface="Times New Roman" pitchFamily="18" charset="0"/>
                <a:cs typeface="Times New Roman" pitchFamily="18" charset="0"/>
              </a:rPr>
              <a:t>Себе Иван готовит сам. </a:t>
            </a:r>
          </a:p>
          <a:p>
            <a:pPr>
              <a:buNone/>
            </a:pPr>
            <a:r>
              <a:rPr lang="ru-RU" sz="2800" dirty="0" smtClean="0">
                <a:latin typeface="Times New Roman" pitchFamily="18" charset="0"/>
                <a:cs typeface="Times New Roman" pitchFamily="18" charset="0"/>
              </a:rPr>
              <a:t>Так это и несложно, право, </a:t>
            </a:r>
          </a:p>
          <a:p>
            <a:pPr>
              <a:buNone/>
            </a:pPr>
            <a:r>
              <a:rPr lang="ru-RU" sz="2800" dirty="0" smtClean="0">
                <a:latin typeface="Times New Roman" pitchFamily="18" charset="0"/>
                <a:cs typeface="Times New Roman" pitchFamily="18" charset="0"/>
              </a:rPr>
              <a:t>Сварить вкуснейшее...  </a:t>
            </a:r>
          </a:p>
        </p:txBody>
      </p:sp>
      <p:sp>
        <p:nvSpPr>
          <p:cNvPr id="13" name="какао"/>
          <p:cNvSpPr/>
          <p:nvPr/>
        </p:nvSpPr>
        <p:spPr>
          <a:xfrm>
            <a:off x="5786446" y="5357826"/>
            <a:ext cx="139538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какао</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builtIn="1"/>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1000108"/>
            <a:ext cx="5286412" cy="1815882"/>
          </a:xfrm>
          <a:prstGeom prst="rect">
            <a:avLst/>
          </a:prstGeom>
        </p:spPr>
        <p:txBody>
          <a:bodyPr wrap="square">
            <a:spAutoFit/>
          </a:bodyPr>
          <a:lstStyle/>
          <a:p>
            <a:pPr>
              <a:buFont typeface="Wingdings" pitchFamily="2" charset="2"/>
              <a:buChar char="Ø"/>
            </a:pPr>
            <a:r>
              <a:rPr lang="ru-RU" sz="2800" dirty="0" smtClean="0">
                <a:latin typeface="Times New Roman" pitchFamily="18" charset="0"/>
                <a:cs typeface="Times New Roman" pitchFamily="18" charset="0"/>
              </a:rPr>
              <a:t>Есть у тыквы младший брат, </a:t>
            </a:r>
          </a:p>
          <a:p>
            <a:r>
              <a:rPr lang="ru-RU" sz="2800" dirty="0" smtClean="0">
                <a:latin typeface="Times New Roman" pitchFamily="18" charset="0"/>
                <a:cs typeface="Times New Roman" pitchFamily="18" charset="0"/>
              </a:rPr>
              <a:t>Тоже зёрнами богат. </a:t>
            </a:r>
          </a:p>
          <a:p>
            <a:pPr>
              <a:buNone/>
            </a:pPr>
            <a:r>
              <a:rPr lang="ru-RU" sz="2800" dirty="0" smtClean="0">
                <a:latin typeface="Times New Roman" pitchFamily="18" charset="0"/>
                <a:cs typeface="Times New Roman" pitchFamily="18" charset="0"/>
              </a:rPr>
              <a:t>Лёг на грядке на бочок</a:t>
            </a:r>
          </a:p>
          <a:p>
            <a:pPr>
              <a:buNone/>
            </a:pPr>
            <a:r>
              <a:rPr lang="ru-RU" sz="2800" dirty="0" smtClean="0">
                <a:latin typeface="Times New Roman" pitchFamily="18" charset="0"/>
                <a:cs typeface="Times New Roman" pitchFamily="18" charset="0"/>
              </a:rPr>
              <a:t>И прозвался... </a:t>
            </a:r>
            <a:endParaRPr lang="ru-RU" sz="2800" dirty="0"/>
          </a:p>
        </p:txBody>
      </p:sp>
      <p:sp>
        <p:nvSpPr>
          <p:cNvPr id="4" name="кабачок"/>
          <p:cNvSpPr/>
          <p:nvPr/>
        </p:nvSpPr>
        <p:spPr>
          <a:xfrm>
            <a:off x="6143636" y="2500306"/>
            <a:ext cx="187442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кабачок</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6" name="Прямоугольник 5"/>
          <p:cNvSpPr/>
          <p:nvPr/>
        </p:nvSpPr>
        <p:spPr>
          <a:xfrm>
            <a:off x="357158" y="3929066"/>
            <a:ext cx="5643602" cy="1815882"/>
          </a:xfrm>
          <a:prstGeom prst="rect">
            <a:avLst/>
          </a:prstGeom>
        </p:spPr>
        <p:txBody>
          <a:bodyPr wrap="square">
            <a:spAutoFit/>
          </a:bodyPr>
          <a:lstStyle/>
          <a:p>
            <a:pPr>
              <a:buFont typeface="Wingdings" pitchFamily="2" charset="2"/>
              <a:buChar char="Ø"/>
            </a:pPr>
            <a:r>
              <a:rPr lang="ru-RU" sz="2800" dirty="0" smtClean="0">
                <a:latin typeface="Times New Roman" pitchFamily="18" charset="0"/>
                <a:cs typeface="Times New Roman" pitchFamily="18" charset="0"/>
              </a:rPr>
              <a:t>От каши до котлет мясных —</a:t>
            </a:r>
          </a:p>
          <a:p>
            <a:r>
              <a:rPr lang="ru-RU" sz="2800" dirty="0" smtClean="0">
                <a:latin typeface="Times New Roman" pitchFamily="18" charset="0"/>
                <a:cs typeface="Times New Roman" pitchFamily="18" charset="0"/>
              </a:rPr>
              <a:t> Все предлагают повара. </a:t>
            </a:r>
          </a:p>
          <a:p>
            <a:pPr>
              <a:buNone/>
            </a:pPr>
            <a:r>
              <a:rPr lang="ru-RU" sz="2800" dirty="0" smtClean="0">
                <a:latin typeface="Times New Roman" pitchFamily="18" charset="0"/>
                <a:cs typeface="Times New Roman" pitchFamily="18" charset="0"/>
              </a:rPr>
              <a:t>А из закусок овощных </a:t>
            </a:r>
          </a:p>
          <a:p>
            <a:pPr>
              <a:buNone/>
            </a:pPr>
            <a:r>
              <a:rPr lang="ru-RU" sz="2800" dirty="0" smtClean="0">
                <a:latin typeface="Times New Roman" pitchFamily="18" charset="0"/>
                <a:cs typeface="Times New Roman" pitchFamily="18" charset="0"/>
              </a:rPr>
              <a:t>Есть кабачковая...</a:t>
            </a:r>
            <a:endParaRPr lang="ru-RU" sz="2800" dirty="0"/>
          </a:p>
        </p:txBody>
      </p:sp>
      <p:sp>
        <p:nvSpPr>
          <p:cNvPr id="7" name="икра"/>
          <p:cNvSpPr/>
          <p:nvPr/>
        </p:nvSpPr>
        <p:spPr>
          <a:xfrm>
            <a:off x="6357950" y="5143512"/>
            <a:ext cx="120417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икра</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builtIn="1"/>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arrow.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857232"/>
            <a:ext cx="5333448" cy="1938992"/>
          </a:xfrm>
          <a:prstGeom prst="rect">
            <a:avLst/>
          </a:prstGeom>
          <a:noFill/>
        </p:spPr>
        <p:txBody>
          <a:bodyPr wrap="none" lIns="91440" tIns="45720" rIns="91440" bIns="45720">
            <a:spAutoFit/>
          </a:bodyPr>
          <a:lstStyle/>
          <a:p>
            <a:r>
              <a:rPr lang="ru-RU" sz="2400" dirty="0" smtClean="0">
                <a:latin typeface="Times New Roman" pitchFamily="18" charset="0"/>
                <a:cs typeface="Times New Roman" pitchFamily="18" charset="0"/>
              </a:rPr>
              <a:t>Если с </a:t>
            </a:r>
            <a:r>
              <a:rPr lang="ru-RU" sz="2400" b="1" dirty="0" smtClean="0">
                <a:latin typeface="Times New Roman" pitchFamily="18" charset="0"/>
                <a:cs typeface="Times New Roman" pitchFamily="18" charset="0"/>
              </a:rPr>
              <a:t>З</a:t>
            </a:r>
            <a:r>
              <a:rPr lang="ru-RU" sz="2400" dirty="0" smtClean="0">
                <a:latin typeface="Times New Roman" pitchFamily="18" charset="0"/>
                <a:cs typeface="Times New Roman" pitchFamily="18" charset="0"/>
              </a:rPr>
              <a:t>, то сладкий, лёгкий – </a:t>
            </a:r>
          </a:p>
          <a:p>
            <a:r>
              <a:rPr lang="ru-RU" sz="2400" dirty="0" smtClean="0">
                <a:latin typeface="Times New Roman" pitchFamily="18" charset="0"/>
                <a:cs typeface="Times New Roman" pitchFamily="18" charset="0"/>
              </a:rPr>
              <a:t>К чаю угощение, вкуснее, чем варение.</a:t>
            </a:r>
          </a:p>
          <a:p>
            <a:r>
              <a:rPr lang="ru-RU" sz="2400" dirty="0" smtClean="0">
                <a:latin typeface="Times New Roman" pitchFamily="18" charset="0"/>
                <a:cs typeface="Times New Roman" pitchFamily="18" charset="0"/>
              </a:rPr>
              <a:t>Коль заменим </a:t>
            </a:r>
            <a:r>
              <a:rPr lang="ru-RU" sz="2400" b="1" dirty="0" smtClean="0">
                <a:latin typeface="Times New Roman" pitchFamily="18" charset="0"/>
                <a:cs typeface="Times New Roman" pitchFamily="18" charset="0"/>
              </a:rPr>
              <a:t>З</a:t>
            </a:r>
            <a:r>
              <a:rPr lang="ru-RU" sz="2400" dirty="0" smtClean="0">
                <a:latin typeface="Times New Roman" pitchFamily="18" charset="0"/>
                <a:cs typeface="Times New Roman" pitchFamily="18" charset="0"/>
              </a:rPr>
              <a:t> на </a:t>
            </a:r>
            <a:r>
              <a:rPr lang="ru-RU" sz="2400" b="1" dirty="0" smtClean="0">
                <a:latin typeface="Times New Roman" pitchFamily="18" charset="0"/>
                <a:cs typeface="Times New Roman" pitchFamily="18" charset="0"/>
              </a:rPr>
              <a:t>К</a:t>
            </a:r>
            <a:r>
              <a:rPr lang="ru-RU" sz="2400" dirty="0" smtClean="0">
                <a:latin typeface="Times New Roman" pitchFamily="18" charset="0"/>
                <a:cs typeface="Times New Roman" pitchFamily="18" charset="0"/>
              </a:rPr>
              <a:t> – </a:t>
            </a:r>
          </a:p>
          <a:p>
            <a:r>
              <a:rPr lang="ru-RU" sz="2400" dirty="0" smtClean="0">
                <a:latin typeface="Times New Roman" pitchFamily="18" charset="0"/>
                <a:cs typeface="Times New Roman" pitchFamily="18" charset="0"/>
              </a:rPr>
              <a:t>Пей продукт из молока.</a:t>
            </a:r>
          </a:p>
          <a:p>
            <a:endParaRPr lang="ru-RU" sz="2400" dirty="0">
              <a:latin typeface="Times New Roman" pitchFamily="18" charset="0"/>
              <a:cs typeface="Times New Roman" pitchFamily="18" charset="0"/>
            </a:endParaRPr>
          </a:p>
        </p:txBody>
      </p:sp>
      <p:sp>
        <p:nvSpPr>
          <p:cNvPr id="3" name="Прямоугольник 2"/>
          <p:cNvSpPr/>
          <p:nvPr/>
        </p:nvSpPr>
        <p:spPr>
          <a:xfrm>
            <a:off x="5286380" y="5000636"/>
            <a:ext cx="468000" cy="68400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З</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4" name="Прямоугольник 3"/>
          <p:cNvSpPr/>
          <p:nvPr/>
        </p:nvSpPr>
        <p:spPr>
          <a:xfrm>
            <a:off x="5857884" y="5000636"/>
            <a:ext cx="468000" cy="68400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Е</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5" name="Прямоугольник 4"/>
          <p:cNvSpPr/>
          <p:nvPr/>
        </p:nvSpPr>
        <p:spPr>
          <a:xfrm>
            <a:off x="6429388" y="5000636"/>
            <a:ext cx="468000" cy="68400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Ф</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6" name="Прямоугольник 5"/>
          <p:cNvSpPr/>
          <p:nvPr/>
        </p:nvSpPr>
        <p:spPr>
          <a:xfrm>
            <a:off x="7000892" y="5000636"/>
            <a:ext cx="468000" cy="68400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И</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7" name="Прямоугольник 6"/>
          <p:cNvSpPr/>
          <p:nvPr/>
        </p:nvSpPr>
        <p:spPr>
          <a:xfrm>
            <a:off x="7572396" y="5000636"/>
            <a:ext cx="468000" cy="68400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Р</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8" name="Прямоугольник 7"/>
          <p:cNvSpPr/>
          <p:nvPr/>
        </p:nvSpPr>
        <p:spPr>
          <a:xfrm>
            <a:off x="5357818" y="5000636"/>
            <a:ext cx="468000" cy="68400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К</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9" name="Прямоугольник 8"/>
          <p:cNvSpPr/>
          <p:nvPr/>
        </p:nvSpPr>
        <p:spPr>
          <a:xfrm>
            <a:off x="428596" y="3429000"/>
            <a:ext cx="2413867" cy="646331"/>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ОТГАДКА</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1026" name="Picture 2" descr="C:\Users\User\Desktop\t4_3757780.jpg"/>
          <p:cNvPicPr>
            <a:picLocks noChangeAspect="1" noChangeArrowheads="1"/>
          </p:cNvPicPr>
          <p:nvPr/>
        </p:nvPicPr>
        <p:blipFill>
          <a:blip r:embed="rId2"/>
          <a:srcRect/>
          <a:stretch>
            <a:fillRect/>
          </a:stretch>
        </p:blipFill>
        <p:spPr bwMode="auto">
          <a:xfrm>
            <a:off x="5214942" y="1928802"/>
            <a:ext cx="2857500" cy="275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угольник 10"/>
          <p:cNvSpPr/>
          <p:nvPr/>
        </p:nvSpPr>
        <p:spPr>
          <a:xfrm>
            <a:off x="2786050" y="142852"/>
            <a:ext cx="2841162"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МЕТАГРАММА</a:t>
            </a:r>
            <a:endParaRPr lang="ru-RU"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Effect transition="in" filter="fade">
                                      <p:cBhvr>
                                        <p:cTn id="22" dur="1000"/>
                                        <p:tgtEl>
                                          <p:spTgt spid="3"/>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childTnLst>
                          </p:cTn>
                        </p:par>
                        <p:par>
                          <p:cTn id="29" fill="hold">
                            <p:stCondLst>
                              <p:cond delay="2000"/>
                            </p:stCondLst>
                            <p:childTnLst>
                              <p:par>
                                <p:cTn id="30" presetID="53"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Effect transition="in" filter="fade">
                                      <p:cBhvr>
                                        <p:cTn id="34" dur="1000"/>
                                        <p:tgtEl>
                                          <p:spTgt spid="5"/>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Effect transition="in" filter="fade">
                                      <p:cBhvr>
                                        <p:cTn id="40" dur="1000"/>
                                        <p:tgtEl>
                                          <p:spTgt spid="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Effect transition="in" filter="fade">
                                      <p:cBhvr>
                                        <p:cTn id="46" dur="1000"/>
                                        <p:tgtEl>
                                          <p:spTgt spid="7"/>
                                        </p:tgtEl>
                                      </p:cBhvr>
                                    </p:animEffect>
                                  </p:childTnLst>
                                </p:cTn>
                              </p:par>
                            </p:childTnLst>
                          </p:cTn>
                        </p:par>
                        <p:par>
                          <p:cTn id="47" fill="hold">
                            <p:stCondLst>
                              <p:cond delay="5000"/>
                            </p:stCondLst>
                            <p:childTnLst>
                              <p:par>
                                <p:cTn id="48" presetID="53" presetClass="exit" presetSubtype="0" fill="hold" grpId="1" nodeType="afterEffect">
                                  <p:stCondLst>
                                    <p:cond delay="0"/>
                                  </p:stCondLst>
                                  <p:childTnLst>
                                    <p:anim calcmode="lin" valueType="num">
                                      <p:cBhvr>
                                        <p:cTn id="49" dur="500"/>
                                        <p:tgtEl>
                                          <p:spTgt spid="3"/>
                                        </p:tgtEl>
                                        <p:attrNameLst>
                                          <p:attrName>ppt_w</p:attrName>
                                        </p:attrNameLst>
                                      </p:cBhvr>
                                      <p:tavLst>
                                        <p:tav tm="0">
                                          <p:val>
                                            <p:strVal val="ppt_w"/>
                                          </p:val>
                                        </p:tav>
                                        <p:tav tm="100000">
                                          <p:val>
                                            <p:fltVal val="0"/>
                                          </p:val>
                                        </p:tav>
                                      </p:tavLst>
                                    </p:anim>
                                    <p:anim calcmode="lin" valueType="num">
                                      <p:cBhvr>
                                        <p:cTn id="50" dur="500"/>
                                        <p:tgtEl>
                                          <p:spTgt spid="3"/>
                                        </p:tgtEl>
                                        <p:attrNameLst>
                                          <p:attrName>ppt_h</p:attrName>
                                        </p:attrNameLst>
                                      </p:cBhvr>
                                      <p:tavLst>
                                        <p:tav tm="0">
                                          <p:val>
                                            <p:strVal val="ppt_h"/>
                                          </p:val>
                                        </p:tav>
                                        <p:tav tm="100000">
                                          <p:val>
                                            <p:fltVal val="0"/>
                                          </p:val>
                                        </p:tav>
                                      </p:tavLst>
                                    </p:anim>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par>
                          <p:cTn id="53" fill="hold">
                            <p:stCondLst>
                              <p:cond delay="5500"/>
                            </p:stCondLst>
                            <p:childTnLst>
                              <p:par>
                                <p:cTn id="54" presetID="53"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Effect transition="in" filter="fade">
                                      <p:cBhvr>
                                        <p:cTn id="58" dur="1000"/>
                                        <p:tgtEl>
                                          <p:spTgt spid="8"/>
                                        </p:tgtEl>
                                      </p:cBhvr>
                                    </p:animEffect>
                                  </p:childTnLst>
                                </p:cTn>
                              </p:par>
                            </p:childTnLst>
                          </p:cTn>
                        </p:par>
                        <p:par>
                          <p:cTn id="59" fill="hold">
                            <p:stCondLst>
                              <p:cond delay="6500"/>
                            </p:stCondLst>
                            <p:childTnLst>
                              <p:par>
                                <p:cTn id="60" presetID="53" presetClass="entr" presetSubtype="0" fill="hold" nodeType="afterEffect">
                                  <p:stCondLst>
                                    <p:cond delay="0"/>
                                  </p:stCondLst>
                                  <p:childTnLst>
                                    <p:set>
                                      <p:cBhvr>
                                        <p:cTn id="61" dur="1" fill="hold">
                                          <p:stCondLst>
                                            <p:cond delay="0"/>
                                          </p:stCondLst>
                                        </p:cTn>
                                        <p:tgtEl>
                                          <p:spTgt spid="1026"/>
                                        </p:tgtEl>
                                        <p:attrNameLst>
                                          <p:attrName>style.visibility</p:attrName>
                                        </p:attrNameLst>
                                      </p:cBhvr>
                                      <p:to>
                                        <p:strVal val="visible"/>
                                      </p:to>
                                    </p:set>
                                    <p:anim calcmode="lin" valueType="num">
                                      <p:cBhvr>
                                        <p:cTn id="62" dur="1000" fill="hold"/>
                                        <p:tgtEl>
                                          <p:spTgt spid="1026"/>
                                        </p:tgtEl>
                                        <p:attrNameLst>
                                          <p:attrName>ppt_w</p:attrName>
                                        </p:attrNameLst>
                                      </p:cBhvr>
                                      <p:tavLst>
                                        <p:tav tm="0">
                                          <p:val>
                                            <p:fltVal val="0"/>
                                          </p:val>
                                        </p:tav>
                                        <p:tav tm="100000">
                                          <p:val>
                                            <p:strVal val="#ppt_w"/>
                                          </p:val>
                                        </p:tav>
                                      </p:tavLst>
                                    </p:anim>
                                    <p:anim calcmode="lin" valueType="num">
                                      <p:cBhvr>
                                        <p:cTn id="63" dur="1000" fill="hold"/>
                                        <p:tgtEl>
                                          <p:spTgt spid="1026"/>
                                        </p:tgtEl>
                                        <p:attrNameLst>
                                          <p:attrName>ppt_h</p:attrName>
                                        </p:attrNameLst>
                                      </p:cBhvr>
                                      <p:tavLst>
                                        <p:tav tm="0">
                                          <p:val>
                                            <p:fltVal val="0"/>
                                          </p:val>
                                        </p:tav>
                                        <p:tav tm="100000">
                                          <p:val>
                                            <p:strVal val="#ppt_h"/>
                                          </p:val>
                                        </p:tav>
                                      </p:tavLst>
                                    </p:anim>
                                    <p:animEffect transition="in" filter="fade">
                                      <p:cBhvr>
                                        <p:cTn id="6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42976" y="500063"/>
            <a:ext cx="7072362" cy="1428750"/>
          </a:xfrm>
        </p:spPr>
        <p:txBody>
          <a:bodyPr>
            <a:normAutofit/>
          </a:bodyPr>
          <a:lstStyle/>
          <a:p>
            <a:r>
              <a:rPr lang="ru-RU" sz="4000" b="1" i="1" dirty="0" smtClean="0">
                <a:solidFill>
                  <a:schemeClr val="tx2"/>
                </a:solidFill>
              </a:rPr>
              <a:t> </a:t>
            </a:r>
            <a:r>
              <a:rPr lang="ru-RU" sz="4000" b="1" i="1" dirty="0" smtClean="0">
                <a:solidFill>
                  <a:schemeClr val="tx2"/>
                </a:solidFill>
                <a:latin typeface="Times New Roman" pitchFamily="18" charset="0"/>
                <a:cs typeface="Times New Roman" pitchFamily="18" charset="0"/>
              </a:rPr>
              <a:t>«Слово рассыпалось»</a:t>
            </a:r>
            <a:br>
              <a:rPr lang="ru-RU" sz="4000" b="1" i="1" dirty="0" smtClean="0">
                <a:solidFill>
                  <a:schemeClr val="tx2"/>
                </a:solidFill>
                <a:latin typeface="Times New Roman" pitchFamily="18" charset="0"/>
                <a:cs typeface="Times New Roman" pitchFamily="18" charset="0"/>
              </a:rPr>
            </a:br>
            <a:endParaRPr lang="ru-RU" sz="4000" b="1" i="1" dirty="0">
              <a:solidFill>
                <a:schemeClr val="tx2"/>
              </a:solidFill>
              <a:latin typeface="Times New Roman" pitchFamily="18" charset="0"/>
              <a:cs typeface="Times New Roman" pitchFamily="18" charset="0"/>
            </a:endParaRPr>
          </a:p>
        </p:txBody>
      </p:sp>
      <p:sp>
        <p:nvSpPr>
          <p:cNvPr id="4" name="Овал 3"/>
          <p:cNvSpPr/>
          <p:nvPr/>
        </p:nvSpPr>
        <p:spPr>
          <a:xfrm>
            <a:off x="1857356" y="2428868"/>
            <a:ext cx="5580000" cy="2016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АВИТАМИНОЗ</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8" name="7-конечная звезда 7"/>
          <p:cNvSpPr/>
          <p:nvPr/>
        </p:nvSpPr>
        <p:spPr>
          <a:xfrm>
            <a:off x="357158" y="1214422"/>
            <a:ext cx="8501122" cy="4857784"/>
          </a:xfrm>
          <a:prstGeom prst="star7">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АМИТОВАНЗИ</a:t>
            </a:r>
            <a:endPar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678" y="214290"/>
            <a:ext cx="24108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РЕБУСЫ</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pic>
        <p:nvPicPr>
          <p:cNvPr id="2050" name="Picture 2" descr="C:\Users\User\Desktop\1371309594_prevyu.jpg"/>
          <p:cNvPicPr>
            <a:picLocks noChangeAspect="1" noChangeArrowheads="1"/>
          </p:cNvPicPr>
          <p:nvPr/>
        </p:nvPicPr>
        <p:blipFill>
          <a:blip r:embed="rId2"/>
          <a:srcRect/>
          <a:stretch>
            <a:fillRect/>
          </a:stretch>
        </p:blipFill>
        <p:spPr bwMode="auto">
          <a:xfrm>
            <a:off x="6000760" y="1357298"/>
            <a:ext cx="2667007" cy="2381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500034" y="1500174"/>
            <a:ext cx="1066318" cy="1323439"/>
          </a:xfrm>
          <a:prstGeom prst="rect">
            <a:avLst/>
          </a:prstGeom>
          <a:noFill/>
        </p:spPr>
        <p:txBody>
          <a:bodyPr wrap="none" lIns="91440" tIns="45720" rIns="91440" bIns="45720">
            <a:spAutoFit/>
          </a:bodyPr>
          <a:lstStyle/>
          <a:p>
            <a:pPr algn="ctr"/>
            <a:r>
              <a:rPr lang="ru-RU"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Ф</a:t>
            </a:r>
            <a:endParaRPr lang="ru-RU"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2051" name="Picture 3" descr="C:\Users\User\Desktop\strettadimano.jpg"/>
          <p:cNvPicPr>
            <a:picLocks noChangeAspect="1" noChangeArrowheads="1"/>
          </p:cNvPicPr>
          <p:nvPr/>
        </p:nvPicPr>
        <p:blipFill>
          <a:blip r:embed="rId3"/>
          <a:srcRect/>
          <a:stretch>
            <a:fillRect/>
          </a:stretch>
        </p:blipFill>
        <p:spPr bwMode="auto">
          <a:xfrm>
            <a:off x="1714480" y="1500174"/>
            <a:ext cx="1785950"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C:\Users\User\Desktop\1363269797810.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00430" y="1357298"/>
            <a:ext cx="476250" cy="476250"/>
          </a:xfrm>
          <a:prstGeom prst="rect">
            <a:avLst/>
          </a:prstGeom>
          <a:noFill/>
        </p:spPr>
      </p:pic>
      <p:sp>
        <p:nvSpPr>
          <p:cNvPr id="7" name="Прямоугольник 6"/>
          <p:cNvSpPr/>
          <p:nvPr/>
        </p:nvSpPr>
        <p:spPr>
          <a:xfrm>
            <a:off x="3857620" y="1714488"/>
            <a:ext cx="1452641" cy="1015663"/>
          </a:xfrm>
          <a:prstGeom prst="rect">
            <a:avLst/>
          </a:prstGeom>
          <a:noFill/>
        </p:spPr>
        <p:txBody>
          <a:bodyPr wrap="none" lIns="91440" tIns="45720" rIns="91440" bIns="45720">
            <a:spAutoFit/>
          </a:bodyPr>
          <a:lstStyle/>
          <a:p>
            <a:pPr algn="ctr"/>
            <a:r>
              <a:rPr lang="ru-RU"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ТЫ</a:t>
            </a:r>
            <a:endParaRPr lang="ru-RU"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2053" name="Picture 5" descr="C:\Users\User\Desktop\0b0f0f447be9b0846d0143ad49253026.jpg"/>
          <p:cNvPicPr>
            <a:picLocks noChangeAspect="1" noChangeArrowheads="1"/>
          </p:cNvPicPr>
          <p:nvPr/>
        </p:nvPicPr>
        <p:blipFill>
          <a:blip r:embed="rId5"/>
          <a:srcRect/>
          <a:stretch>
            <a:fillRect/>
          </a:stretch>
        </p:blipFill>
        <p:spPr bwMode="auto">
          <a:xfrm>
            <a:off x="428596" y="4071942"/>
            <a:ext cx="2286016"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5" name="Picture 7" descr="C:\Users\User\Desktop\1363269797810.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43174" y="3929066"/>
            <a:ext cx="476250" cy="476250"/>
          </a:xfrm>
          <a:prstGeom prst="rect">
            <a:avLst/>
          </a:prstGeom>
          <a:noFill/>
        </p:spPr>
      </p:pic>
      <p:pic>
        <p:nvPicPr>
          <p:cNvPr id="2056" name="Picture 8" descr="C:\Users\User\Desktop\2lup84p.jpg"/>
          <p:cNvPicPr>
            <a:picLocks noChangeAspect="1" noChangeArrowheads="1"/>
          </p:cNvPicPr>
          <p:nvPr/>
        </p:nvPicPr>
        <p:blipFill>
          <a:blip r:embed="rId6"/>
          <a:srcRect/>
          <a:stretch>
            <a:fillRect/>
          </a:stretch>
        </p:blipFill>
        <p:spPr bwMode="auto">
          <a:xfrm>
            <a:off x="3214678" y="4143380"/>
            <a:ext cx="2143140" cy="2279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7" name="Picture 9" descr="C:\Users\User\Desktop\x_d48f139a.jpg"/>
          <p:cNvPicPr>
            <a:picLocks noChangeAspect="1" noChangeArrowheads="1"/>
          </p:cNvPicPr>
          <p:nvPr/>
        </p:nvPicPr>
        <p:blipFill>
          <a:blip r:embed="rId7"/>
          <a:srcRect/>
          <a:stretch>
            <a:fillRect/>
          </a:stretch>
        </p:blipFill>
        <p:spPr bwMode="auto">
          <a:xfrm>
            <a:off x="5786446" y="3929066"/>
            <a:ext cx="3000396"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right)">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57"/>
                                        </p:tgtEl>
                                        <p:attrNameLst>
                                          <p:attrName>style.visibility</p:attrName>
                                        </p:attrNameLst>
                                      </p:cBhvr>
                                      <p:to>
                                        <p:strVal val="visible"/>
                                      </p:to>
                                    </p:set>
                                    <p:animEffect transition="in" filter="wipe(right)">
                                      <p:cBhvr>
                                        <p:cTn id="12"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12" y="0"/>
            <a:ext cx="2036135" cy="317009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0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А</a:t>
            </a:r>
            <a:endParaRPr lang="ru-RU" sz="20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3" name="Прямоугольник 2"/>
          <p:cNvSpPr/>
          <p:nvPr/>
        </p:nvSpPr>
        <p:spPr>
          <a:xfrm>
            <a:off x="3357554" y="1428736"/>
            <a:ext cx="519694" cy="646331"/>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К</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3074" name="Picture 2" descr="C:\Users\User\Desktop\i.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5786" y="857232"/>
            <a:ext cx="1809750" cy="1428750"/>
          </a:xfrm>
          <a:prstGeom prst="rect">
            <a:avLst/>
          </a:prstGeom>
          <a:noFill/>
        </p:spPr>
      </p:pic>
      <p:pic>
        <p:nvPicPr>
          <p:cNvPr id="3075" name="Picture 3" descr="C:\Users\User\Desktop\1363269797810.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43108" y="714356"/>
            <a:ext cx="476250" cy="476250"/>
          </a:xfrm>
          <a:prstGeom prst="rect">
            <a:avLst/>
          </a:prstGeom>
          <a:noFill/>
        </p:spPr>
      </p:pic>
      <p:pic>
        <p:nvPicPr>
          <p:cNvPr id="3076" name="Picture 4" descr="C:\Users\User\Desktop\27_86.p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286380" y="571480"/>
            <a:ext cx="2857500" cy="2247900"/>
          </a:xfrm>
          <a:prstGeom prst="rect">
            <a:avLst/>
          </a:prstGeom>
          <a:noFill/>
        </p:spPr>
      </p:pic>
      <p:sp>
        <p:nvSpPr>
          <p:cNvPr id="7" name="Прямоугольник 6"/>
          <p:cNvSpPr/>
          <p:nvPr/>
        </p:nvSpPr>
        <p:spPr>
          <a:xfrm>
            <a:off x="357158" y="4286256"/>
            <a:ext cx="2079224" cy="830997"/>
          </a:xfrm>
          <a:prstGeom prst="rect">
            <a:avLst/>
          </a:prstGeom>
          <a:noFill/>
        </p:spPr>
        <p:txBody>
          <a:bodyPr wrap="none" lIns="91440" tIns="45720" rIns="91440" bIns="45720">
            <a:spAutoFit/>
          </a:bodyPr>
          <a:lstStyle/>
          <a:p>
            <a:pPr algn="ctr"/>
            <a:r>
              <a:rPr lang="ru-RU"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МОЛЬ</a:t>
            </a:r>
            <a:endParaRPr lang="ru-RU"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8" name="Прямоугольник 7"/>
          <p:cNvSpPr/>
          <p:nvPr/>
        </p:nvSpPr>
        <p:spPr>
          <a:xfrm>
            <a:off x="2643174" y="4286256"/>
            <a:ext cx="1573572" cy="830997"/>
          </a:xfrm>
          <a:prstGeom prst="rect">
            <a:avLst/>
          </a:prstGeom>
          <a:noFill/>
        </p:spPr>
        <p:txBody>
          <a:bodyPr wrap="none" lIns="91440" tIns="45720" rIns="91440" bIns="45720">
            <a:spAutoFit/>
          </a:bodyPr>
          <a:lstStyle/>
          <a:p>
            <a:pPr algn="ctr"/>
            <a:r>
              <a:rPr lang="ru-RU"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ОКО</a:t>
            </a:r>
            <a:endParaRPr lang="ru-RU"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3077" name="Picture 5" descr="C:\Users\User\Desktop\1363269797810.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71670" y="4143380"/>
            <a:ext cx="476250" cy="476250"/>
          </a:xfrm>
          <a:prstGeom prst="rect">
            <a:avLst/>
          </a:prstGeom>
          <a:noFill/>
        </p:spPr>
      </p:pic>
      <p:pic>
        <p:nvPicPr>
          <p:cNvPr id="3078" name="Picture 6" descr="C:\Users\User\Desktop\ccace8c3e558d9e5aacdbf53cce8abae.png"/>
          <p:cNvPicPr>
            <a:picLocks noChangeAspect="1" noChangeArrowheads="1"/>
          </p:cNvPicPr>
          <p:nvPr/>
        </p:nvPicPr>
        <p:blipFill>
          <a:blip r:embed="rId5"/>
          <a:srcRect/>
          <a:stretch>
            <a:fillRect/>
          </a:stretch>
        </p:blipFill>
        <p:spPr bwMode="auto">
          <a:xfrm>
            <a:off x="5715008" y="3357562"/>
            <a:ext cx="2381250"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right)">
                                      <p:cBhvr>
                                        <p:cTn id="7" dur="1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right)">
                                      <p:cBhvr>
                                        <p:cTn id="12"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714356"/>
            <a:ext cx="1338828"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АН</a:t>
            </a:r>
            <a:endParaRPr lang="ru-RU"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cxnSp>
        <p:nvCxnSpPr>
          <p:cNvPr id="4" name="Прямая соединительная линия 3"/>
          <p:cNvCxnSpPr/>
          <p:nvPr/>
        </p:nvCxnSpPr>
        <p:spPr>
          <a:xfrm>
            <a:off x="1571604" y="1571612"/>
            <a:ext cx="1428760" cy="1588"/>
          </a:xfrm>
          <a:prstGeom prst="line">
            <a:avLst/>
          </a:prstGeom>
        </p:spPr>
        <p:style>
          <a:lnRef idx="3">
            <a:schemeClr val="accent1"/>
          </a:lnRef>
          <a:fillRef idx="0">
            <a:schemeClr val="accent1"/>
          </a:fillRef>
          <a:effectRef idx="2">
            <a:schemeClr val="accent1"/>
          </a:effectRef>
          <a:fontRef idx="minor">
            <a:schemeClr val="tx1"/>
          </a:fontRef>
        </p:style>
      </p:cxnSp>
      <p:sp>
        <p:nvSpPr>
          <p:cNvPr id="5" name="Прямоугольник 4"/>
          <p:cNvSpPr/>
          <p:nvPr/>
        </p:nvSpPr>
        <p:spPr>
          <a:xfrm>
            <a:off x="1428728" y="1428736"/>
            <a:ext cx="1856727"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НАС</a:t>
            </a:r>
            <a:endParaRPr lang="ru-RU"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pic>
        <p:nvPicPr>
          <p:cNvPr id="4098" name="Picture 2" descr="C:\Users\User\Desktop\1209581858ananas.jpg"/>
          <p:cNvPicPr>
            <a:picLocks noChangeAspect="1" noChangeArrowheads="1"/>
          </p:cNvPicPr>
          <p:nvPr/>
        </p:nvPicPr>
        <p:blipFill>
          <a:blip r:embed="rId2"/>
          <a:srcRect/>
          <a:stretch>
            <a:fillRect/>
          </a:stretch>
        </p:blipFill>
        <p:spPr bwMode="auto">
          <a:xfrm>
            <a:off x="4857752" y="428604"/>
            <a:ext cx="2357454"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428596" y="4214818"/>
            <a:ext cx="3056542"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АПРЕЛЬ</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16" name="Прямоугольник 15"/>
          <p:cNvSpPr/>
          <p:nvPr/>
        </p:nvSpPr>
        <p:spPr>
          <a:xfrm>
            <a:off x="3500430" y="4214818"/>
            <a:ext cx="5790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cxnSp>
        <p:nvCxnSpPr>
          <p:cNvPr id="18" name="Прямая соединительная линия 17"/>
          <p:cNvCxnSpPr/>
          <p:nvPr/>
        </p:nvCxnSpPr>
        <p:spPr>
          <a:xfrm rot="16200000" flipH="1">
            <a:off x="1428728" y="4572008"/>
            <a:ext cx="642942" cy="214314"/>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Прямая соединительная линия 19"/>
          <p:cNvCxnSpPr/>
          <p:nvPr/>
        </p:nvCxnSpPr>
        <p:spPr>
          <a:xfrm rot="5400000">
            <a:off x="1393009" y="4536289"/>
            <a:ext cx="642942" cy="285752"/>
          </a:xfrm>
          <a:prstGeom prst="line">
            <a:avLst/>
          </a:prstGeom>
        </p:spPr>
        <p:style>
          <a:lnRef idx="3">
            <a:schemeClr val="accent2"/>
          </a:lnRef>
          <a:fillRef idx="0">
            <a:schemeClr val="accent2"/>
          </a:fillRef>
          <a:effectRef idx="2">
            <a:schemeClr val="accent2"/>
          </a:effectRef>
          <a:fontRef idx="minor">
            <a:schemeClr val="tx1"/>
          </a:fontRef>
        </p:style>
      </p:cxnSp>
      <p:sp>
        <p:nvSpPr>
          <p:cNvPr id="21" name="Прямоугольник 20"/>
          <p:cNvSpPr/>
          <p:nvPr/>
        </p:nvSpPr>
        <p:spPr>
          <a:xfrm>
            <a:off x="4071934" y="4214818"/>
            <a:ext cx="2220480"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СИНЬ</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4099" name="Picture 3" descr="C:\Users\User\Desktop\1363269797810.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00760" y="4143380"/>
            <a:ext cx="476250" cy="476250"/>
          </a:xfrm>
          <a:prstGeom prst="rect">
            <a:avLst/>
          </a:prstGeom>
          <a:noFill/>
        </p:spPr>
      </p:pic>
      <p:pic>
        <p:nvPicPr>
          <p:cNvPr id="4100" name="Picture 4" descr="C:\Users\User\Desktop\i (1).jpg"/>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6500826" y="4714884"/>
            <a:ext cx="2143140" cy="1714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right)">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ipe(right)">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0_4a8c7_a1f1c24a_L.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71538" y="571480"/>
            <a:ext cx="2857500" cy="2857500"/>
          </a:xfrm>
          <a:prstGeom prst="rect">
            <a:avLst/>
          </a:prstGeom>
          <a:noFill/>
        </p:spPr>
      </p:pic>
      <p:sp>
        <p:nvSpPr>
          <p:cNvPr id="3" name="Прямоугольник 2"/>
          <p:cNvSpPr/>
          <p:nvPr/>
        </p:nvSpPr>
        <p:spPr>
          <a:xfrm>
            <a:off x="4572000" y="1643050"/>
            <a:ext cx="3001206" cy="1015663"/>
          </a:xfrm>
          <a:prstGeom prst="rect">
            <a:avLst/>
          </a:prstGeom>
          <a:noFill/>
        </p:spPr>
        <p:txBody>
          <a:bodyPr wrap="none" lIns="91440" tIns="45720" rIns="91440" bIns="45720">
            <a:spAutoFit/>
          </a:bodyPr>
          <a:lstStyle/>
          <a:p>
            <a:pPr algn="ctr"/>
            <a:r>
              <a:rPr lang="ru-RU"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БЛОКИ</a:t>
            </a:r>
            <a:endParaRPr lang="ru-RU"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4" name="Прямоугольник 3"/>
          <p:cNvSpPr/>
          <p:nvPr/>
        </p:nvSpPr>
        <p:spPr>
          <a:xfrm>
            <a:off x="3857620" y="1714488"/>
            <a:ext cx="47641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pic>
        <p:nvPicPr>
          <p:cNvPr id="5124" name="Picture 4" descr="C:\Users\User\Desktop\18-500x500.jpg"/>
          <p:cNvPicPr>
            <a:picLocks noChangeAspect="1" noChangeArrowheads="1"/>
          </p:cNvPicPr>
          <p:nvPr/>
        </p:nvPicPr>
        <p:blipFill>
          <a:blip r:embed="rId3"/>
          <a:srcRect/>
          <a:stretch>
            <a:fillRect/>
          </a:stretch>
        </p:blipFill>
        <p:spPr bwMode="auto">
          <a:xfrm>
            <a:off x="714348" y="3643314"/>
            <a:ext cx="28575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5" name="Picture 5" descr="C:\Users\User\Desktop\1363269797810.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20" y="3500438"/>
            <a:ext cx="476250" cy="476250"/>
          </a:xfrm>
          <a:prstGeom prst="rect">
            <a:avLst/>
          </a:prstGeom>
          <a:noFill/>
        </p:spPr>
      </p:pic>
      <p:sp>
        <p:nvSpPr>
          <p:cNvPr id="8" name="Прямоугольник 7"/>
          <p:cNvSpPr/>
          <p:nvPr/>
        </p:nvSpPr>
        <p:spPr>
          <a:xfrm>
            <a:off x="3929058" y="4643446"/>
            <a:ext cx="742512"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6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К</a:t>
            </a:r>
            <a:endParaRPr lang="ru-RU"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cxnSp>
        <p:nvCxnSpPr>
          <p:cNvPr id="10" name="Прямая соединительная линия 9"/>
          <p:cNvCxnSpPr/>
          <p:nvPr/>
        </p:nvCxnSpPr>
        <p:spPr>
          <a:xfrm rot="16200000" flipH="1">
            <a:off x="3679025" y="4822041"/>
            <a:ext cx="1000132" cy="785818"/>
          </a:xfrm>
          <a:prstGeom prst="line">
            <a:avLst/>
          </a:prstGeom>
        </p:spPr>
        <p:style>
          <a:lnRef idx="3">
            <a:schemeClr val="accent1"/>
          </a:lnRef>
          <a:fillRef idx="0">
            <a:schemeClr val="accent1"/>
          </a:fillRef>
          <a:effectRef idx="2">
            <a:schemeClr val="accent1"/>
          </a:effectRef>
          <a:fontRef idx="minor">
            <a:schemeClr val="tx1"/>
          </a:fontRef>
        </p:style>
      </p:cxnSp>
      <p:pic>
        <p:nvPicPr>
          <p:cNvPr id="5126" name="Picture 6" descr="C:\Users\User\Desktop\f20100404213944-zabava.jpg"/>
          <p:cNvPicPr>
            <a:picLocks noChangeAspect="1" noChangeArrowheads="1"/>
          </p:cNvPicPr>
          <p:nvPr/>
        </p:nvPicPr>
        <p:blipFill>
          <a:blip r:embed="rId5"/>
          <a:srcRect/>
          <a:stretch>
            <a:fillRect/>
          </a:stretch>
        </p:blipFill>
        <p:spPr bwMode="auto">
          <a:xfrm>
            <a:off x="5572132" y="4000504"/>
            <a:ext cx="2857500"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ipe(right)">
                                      <p:cBhvr>
                                        <p:cTn id="7"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3348000" cy="3170099"/>
          </a:xfrm>
          <a:prstGeom prst="rect">
            <a:avLst/>
          </a:prstGeom>
          <a:noFill/>
        </p:spPr>
        <p:txBody>
          <a:bodyPr wrap="square" lIns="91440" tIns="45720" rIns="91440" bIns="45720">
            <a:spAutoFit/>
          </a:bodyPr>
          <a:lstStyle/>
          <a:p>
            <a:pPr algn="ctr"/>
            <a:r>
              <a:rPr lang="ru-RU" sz="20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Ы</a:t>
            </a:r>
            <a:endParaRPr lang="ru-RU" sz="20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4" name="Прямоугольник 3"/>
          <p:cNvSpPr/>
          <p:nvPr/>
        </p:nvSpPr>
        <p:spPr>
          <a:xfrm>
            <a:off x="1071538" y="1857364"/>
            <a:ext cx="98206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СЛИ</a:t>
            </a:r>
            <a:endParaRPr lang="ru-RU"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pic>
        <p:nvPicPr>
          <p:cNvPr id="6146" name="Picture 2" descr="C:\Users\User\Desktop\79214706_post313086038422100.jpg"/>
          <p:cNvPicPr>
            <a:picLocks noChangeAspect="1" noChangeArrowheads="1"/>
          </p:cNvPicPr>
          <p:nvPr/>
        </p:nvPicPr>
        <p:blipFill>
          <a:blip r:embed="rId2"/>
          <a:srcRect/>
          <a:stretch>
            <a:fillRect/>
          </a:stretch>
        </p:blipFill>
        <p:spPr bwMode="auto">
          <a:xfrm>
            <a:off x="5000628" y="714356"/>
            <a:ext cx="3143272"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2928926" y="4857760"/>
            <a:ext cx="128753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РЫ</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pic>
        <p:nvPicPr>
          <p:cNvPr id="6147" name="Picture 3" descr="C:\Users\User\Desktop\cosmetic 3-500x500.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357158" y="4000500"/>
            <a:ext cx="2857500" cy="2714648"/>
          </a:xfrm>
          <a:prstGeom prst="rect">
            <a:avLst/>
          </a:prstGeom>
          <a:noFill/>
        </p:spPr>
      </p:pic>
      <p:sp>
        <p:nvSpPr>
          <p:cNvPr id="8" name="Прямоугольник 7"/>
          <p:cNvSpPr/>
          <p:nvPr/>
        </p:nvSpPr>
        <p:spPr>
          <a:xfrm>
            <a:off x="285720" y="3286124"/>
            <a:ext cx="1245854" cy="707886"/>
          </a:xfrm>
          <a:prstGeom prst="rect">
            <a:avLst/>
          </a:prstGeom>
          <a:noFill/>
        </p:spPr>
        <p:txBody>
          <a:bodyPr wrap="none" lIns="91440" tIns="45720" rIns="91440" bIns="45720">
            <a:spAutoFit/>
          </a:bodyPr>
          <a:lstStyle/>
          <a:p>
            <a:pPr algn="ct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А</a:t>
            </a: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=И</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9" name="Прямоугольник 8"/>
          <p:cNvSpPr/>
          <p:nvPr/>
        </p:nvSpPr>
        <p:spPr>
          <a:xfrm>
            <a:off x="1928794" y="3286124"/>
            <a:ext cx="1245854" cy="707886"/>
          </a:xfrm>
          <a:prstGeom prst="rect">
            <a:avLst/>
          </a:prstGeom>
          <a:noFill/>
        </p:spPr>
        <p:txBody>
          <a:bodyPr wrap="none" lIns="91440" tIns="45720" rIns="91440" bIns="45720">
            <a:spAutoFit/>
          </a:bodyPr>
          <a:lstStyle/>
          <a:p>
            <a:pPr algn="ct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А</a:t>
            </a: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=О</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6149" name="Picture 5" descr="C:\Users\User\Desktop\97949370_ngg.jpg"/>
          <p:cNvPicPr>
            <a:picLocks noChangeAspect="1" noChangeArrowheads="1"/>
          </p:cNvPicPr>
          <p:nvPr/>
        </p:nvPicPr>
        <p:blipFill>
          <a:blip r:embed="rId4"/>
          <a:srcRect/>
          <a:stretch>
            <a:fillRect/>
          </a:stretch>
        </p:blipFill>
        <p:spPr bwMode="auto">
          <a:xfrm>
            <a:off x="5000628" y="4000504"/>
            <a:ext cx="3810000" cy="2374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right)">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wipe(right)">
                                      <p:cBhvr>
                                        <p:cTn id="12"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«Фруктово – ягодный футбол»</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Содержимое 4"/>
          <p:cNvSpPr>
            <a:spLocks noGrp="1"/>
          </p:cNvSpPr>
          <p:nvPr>
            <p:ph sz="half" idx="1"/>
          </p:nvPr>
        </p:nvSpPr>
        <p:spPr/>
        <p:txBody>
          <a:bodyPr>
            <a:normAutofit fontScale="92500" lnSpcReduction="20000"/>
          </a:bodyPr>
          <a:lstStyle/>
          <a:p>
            <a:pPr>
              <a:buNone/>
            </a:pPr>
            <a:r>
              <a:rPr lang="ru-RU" sz="2200" dirty="0" smtClean="0"/>
              <a:t>	</a:t>
            </a:r>
            <a:r>
              <a:rPr lang="ru-RU" sz="2200" dirty="0" smtClean="0">
                <a:latin typeface="Times New Roman" pitchFamily="18" charset="0"/>
                <a:cs typeface="Times New Roman" pitchFamily="18" charset="0"/>
              </a:rPr>
              <a:t>Ве</a:t>
            </a:r>
            <a:r>
              <a:rPr lang="ru-RU" sz="2200" b="1" dirty="0" smtClean="0">
                <a:latin typeface="Times New Roman" pitchFamily="18" charset="0"/>
                <a:cs typeface="Times New Roman" pitchFamily="18" charset="0"/>
              </a:rPr>
              <a:t>чер</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ник</a:t>
            </a:r>
            <a:r>
              <a:rPr lang="ru-RU" sz="2200" dirty="0" smtClean="0">
                <a:latin typeface="Times New Roman" pitchFamily="18" charset="0"/>
                <a:cs typeface="Times New Roman" pitchFamily="18" charset="0"/>
              </a:rPr>
              <a:t>ак не наступал. Ребята продолжали свою и</a:t>
            </a:r>
            <a:r>
              <a:rPr lang="ru-RU" sz="2200" b="1" dirty="0" smtClean="0">
                <a:latin typeface="Times New Roman" pitchFamily="18" charset="0"/>
                <a:cs typeface="Times New Roman" pitchFamily="18" charset="0"/>
              </a:rPr>
              <a:t>гру</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ша</a:t>
            </a:r>
            <a:r>
              <a:rPr lang="ru-RU" sz="2200" dirty="0" smtClean="0">
                <a:latin typeface="Times New Roman" pitchFamily="18" charset="0"/>
                <a:cs typeface="Times New Roman" pitchFamily="18" charset="0"/>
              </a:rPr>
              <a:t>лили. «Мы прине</a:t>
            </a:r>
            <a:r>
              <a:rPr lang="ru-RU" sz="2200" b="1" dirty="0" smtClean="0">
                <a:latin typeface="Times New Roman" pitchFamily="18" charset="0"/>
                <a:cs typeface="Times New Roman" pitchFamily="18" charset="0"/>
              </a:rPr>
              <a:t>сли</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ва</a:t>
            </a:r>
            <a:r>
              <a:rPr lang="ru-RU" sz="2200" dirty="0" smtClean="0">
                <a:latin typeface="Times New Roman" pitchFamily="18" charset="0"/>
                <a:cs typeface="Times New Roman" pitchFamily="18" charset="0"/>
              </a:rPr>
              <a:t>м мяч!» — крикну</a:t>
            </a:r>
            <a:r>
              <a:rPr lang="ru-RU" sz="2200" b="1" dirty="0" smtClean="0">
                <a:latin typeface="Times New Roman" pitchFamily="18" charset="0"/>
                <a:cs typeface="Times New Roman" pitchFamily="18" charset="0"/>
              </a:rPr>
              <a:t>ли</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Мон</a:t>
            </a:r>
            <a:r>
              <a:rPr lang="ru-RU" sz="2200" dirty="0" smtClean="0">
                <a:latin typeface="Times New Roman" pitchFamily="18" charset="0"/>
                <a:cs typeface="Times New Roman" pitchFamily="18" charset="0"/>
              </a:rPr>
              <a:t>ика и Лю</a:t>
            </a:r>
            <a:r>
              <a:rPr lang="ru-RU" sz="2200" b="1" dirty="0" smtClean="0">
                <a:latin typeface="Times New Roman" pitchFamily="18" charset="0"/>
                <a:cs typeface="Times New Roman" pitchFamily="18" charset="0"/>
              </a:rPr>
              <a:t>ба</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На</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н</a:t>
            </a:r>
            <a:r>
              <a:rPr lang="ru-RU" sz="2200" dirty="0" smtClean="0">
                <a:latin typeface="Times New Roman" pitchFamily="18" charset="0"/>
                <a:cs typeface="Times New Roman" pitchFamily="18" charset="0"/>
              </a:rPr>
              <a:t>их были кеды, а на Насте кроссов</a:t>
            </a:r>
            <a:r>
              <a:rPr lang="ru-RU" sz="2200" b="1" dirty="0" smtClean="0">
                <a:latin typeface="Times New Roman" pitchFamily="18" charset="0"/>
                <a:cs typeface="Times New Roman" pitchFamily="18" charset="0"/>
              </a:rPr>
              <a:t>ки</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Ви</a:t>
            </a:r>
            <a:r>
              <a:rPr lang="ru-RU" sz="2200" dirty="0" smtClean="0">
                <a:latin typeface="Times New Roman" pitchFamily="18" charset="0"/>
                <a:cs typeface="Times New Roman" pitchFamily="18" charset="0"/>
              </a:rPr>
              <a:t>димо, они заду</a:t>
            </a:r>
            <a:r>
              <a:rPr lang="ru-RU" sz="2200" b="1" dirty="0" smtClean="0">
                <a:latin typeface="Times New Roman" pitchFamily="18" charset="0"/>
                <a:cs typeface="Times New Roman" pitchFamily="18" charset="0"/>
              </a:rPr>
              <a:t>мали</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на</a:t>
            </a:r>
            <a:r>
              <a:rPr lang="ru-RU" sz="2200" dirty="0" smtClean="0">
                <a:latin typeface="Times New Roman" pitchFamily="18" charset="0"/>
                <a:cs typeface="Times New Roman" pitchFamily="18" charset="0"/>
              </a:rPr>
              <a:t>чать игру в футбол. «Давай, Вадик! Беги, Костя. Диман! Ди</a:t>
            </a:r>
            <a:r>
              <a:rPr lang="ru-RU" sz="2200" b="1" dirty="0" smtClean="0">
                <a:latin typeface="Times New Roman" pitchFamily="18" charset="0"/>
                <a:cs typeface="Times New Roman" pitchFamily="18" charset="0"/>
              </a:rPr>
              <a:t>ман</a:t>
            </a:r>
            <a:r>
              <a:rPr lang="ru-RU" sz="2200" dirty="0" smtClean="0">
                <a:latin typeface="Times New Roman" pitchFamily="18" charset="0"/>
                <a:cs typeface="Times New Roman" pitchFamily="18" charset="0"/>
              </a:rPr>
              <a:t>!» — «</a:t>
            </a:r>
            <a:r>
              <a:rPr lang="ru-RU" sz="2200" b="1" dirty="0" smtClean="0">
                <a:latin typeface="Times New Roman" pitchFamily="18" charset="0"/>
                <a:cs typeface="Times New Roman" pitchFamily="18" charset="0"/>
              </a:rPr>
              <a:t>Го</a:t>
            </a:r>
            <a:r>
              <a:rPr lang="ru-RU" sz="2200" dirty="0" smtClean="0">
                <a:latin typeface="Times New Roman" pitchFamily="18" charset="0"/>
                <a:cs typeface="Times New Roman" pitchFamily="18" charset="0"/>
              </a:rPr>
              <a:t>л!» — кричали девчонки. Они рады тому, как лов</a:t>
            </a:r>
            <a:r>
              <a:rPr lang="ru-RU" sz="2200" b="1" dirty="0" smtClean="0">
                <a:latin typeface="Times New Roman" pitchFamily="18" charset="0"/>
                <a:cs typeface="Times New Roman" pitchFamily="18" charset="0"/>
              </a:rPr>
              <a:t>ко</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Кос</a:t>
            </a:r>
            <a:r>
              <a:rPr lang="ru-RU" sz="2200" dirty="0" smtClean="0">
                <a:latin typeface="Times New Roman" pitchFamily="18" charset="0"/>
                <a:cs typeface="Times New Roman" pitchFamily="18" charset="0"/>
              </a:rPr>
              <a:t>тя сделал передачу Димке. Счет уже 4:0! И</a:t>
            </a:r>
            <a:r>
              <a:rPr lang="ru-RU" sz="2200" b="1" dirty="0" smtClean="0">
                <a:latin typeface="Times New Roman" pitchFamily="18" charset="0"/>
                <a:cs typeface="Times New Roman" pitchFamily="18" charset="0"/>
              </a:rPr>
              <a:t>гра</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на</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т</a:t>
            </a:r>
            <a:r>
              <a:rPr lang="ru-RU" sz="2200" dirty="0" smtClean="0">
                <a:latin typeface="Times New Roman" pitchFamily="18" charset="0"/>
                <a:cs typeface="Times New Roman" pitchFamily="18" charset="0"/>
              </a:rPr>
              <a:t>ом и закончилась. «Во</a:t>
            </a:r>
            <a:r>
              <a:rPr lang="ru-RU" sz="2200" b="1" dirty="0" smtClean="0">
                <a:latin typeface="Times New Roman" pitchFamily="18" charset="0"/>
                <a:cs typeface="Times New Roman" pitchFamily="18" charset="0"/>
              </a:rPr>
              <a:t>ды</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ня</a:t>
            </a:r>
            <a:r>
              <a:rPr lang="ru-RU" sz="2200" dirty="0" smtClean="0">
                <a:latin typeface="Times New Roman" pitchFamily="18" charset="0"/>
                <a:cs typeface="Times New Roman" pitchFamily="18" charset="0"/>
              </a:rPr>
              <a:t>ня, — попросил дома усталый Дима. — А гд</a:t>
            </a:r>
            <a:r>
              <a:rPr lang="ru-RU" sz="2200" b="1" dirty="0" smtClean="0">
                <a:latin typeface="Times New Roman" pitchFamily="18" charset="0"/>
                <a:cs typeface="Times New Roman" pitchFamily="18" charset="0"/>
              </a:rPr>
              <a:t>е же</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Вика</a:t>
            </a:r>
            <a:r>
              <a:rPr lang="ru-RU" sz="2200" dirty="0" smtClean="0">
                <a:latin typeface="Times New Roman" pitchFamily="18" charset="0"/>
                <a:cs typeface="Times New Roman" pitchFamily="18" charset="0"/>
              </a:rPr>
              <a:t>?» — «Она уже спит...»</a:t>
            </a:r>
          </a:p>
          <a:p>
            <a:pPr>
              <a:buNone/>
            </a:pPr>
            <a:r>
              <a:rPr lang="ru-RU" sz="2200" dirty="0" smtClean="0">
                <a:latin typeface="Times New Roman" pitchFamily="18" charset="0"/>
                <a:cs typeface="Times New Roman" pitchFamily="18" charset="0"/>
              </a:rPr>
              <a:t> </a:t>
            </a:r>
            <a:endParaRPr lang="ru-RU" sz="2200" dirty="0">
              <a:latin typeface="Times New Roman" pitchFamily="18" charset="0"/>
              <a:cs typeface="Times New Roman" pitchFamily="18" charset="0"/>
            </a:endParaRPr>
          </a:p>
        </p:txBody>
      </p:sp>
      <p:pic>
        <p:nvPicPr>
          <p:cNvPr id="2050" name="Picture 2" descr="C:\Users\User\Downloads\14.jpg"/>
          <p:cNvPicPr>
            <a:picLocks noGrp="1" noChangeAspect="1" noChangeArrowheads="1"/>
          </p:cNvPicPr>
          <p:nvPr>
            <p:ph sz="half" idx="2"/>
          </p:nvPr>
        </p:nvPicPr>
        <p:blipFill>
          <a:blip r:embed="rId2">
            <a:clrChange>
              <a:clrFrom>
                <a:srgbClr val="FFFFFF"/>
              </a:clrFrom>
              <a:clrTo>
                <a:srgbClr val="FFFFFF">
                  <a:alpha val="0"/>
                </a:srgbClr>
              </a:clrTo>
            </a:clrChange>
          </a:blip>
          <a:stretch>
            <a:fillRect/>
          </a:stretch>
        </p:blipFill>
        <p:spPr bwMode="auto">
          <a:xfrm>
            <a:off x="4648200" y="1843881"/>
            <a:ext cx="40386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800" decel="100000"/>
                                        <p:tgtEl>
                                          <p:spTgt spid="5">
                                            <p:txEl>
                                              <p:pRg st="0" end="0"/>
                                            </p:txEl>
                                          </p:spTgt>
                                        </p:tgtEl>
                                      </p:cBhvr>
                                    </p:animEffect>
                                    <p:anim calcmode="lin" valueType="num">
                                      <p:cBhvr>
                                        <p:cTn id="17"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800" decel="100000"/>
                                        <p:tgtEl>
                                          <p:spTgt spid="5">
                                            <p:txEl>
                                              <p:pRg st="1" end="1"/>
                                            </p:txEl>
                                          </p:spTgt>
                                        </p:tgtEl>
                                      </p:cBhvr>
                                    </p:animEffect>
                                    <p:anim calcmode="lin" valueType="num">
                                      <p:cBhvr>
                                        <p:cTn id="26"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800" decel="100000"/>
                                        <p:tgtEl>
                                          <p:spTgt spid="2050"/>
                                        </p:tgtEl>
                                      </p:cBhvr>
                                    </p:animEffect>
                                    <p:anim calcmode="lin" valueType="num">
                                      <p:cBhvr>
                                        <p:cTn id="35" dur="800" decel="100000" fill="hold"/>
                                        <p:tgtEl>
                                          <p:spTgt spid="2050"/>
                                        </p:tgtEl>
                                        <p:attrNameLst>
                                          <p:attrName>style.rotation</p:attrName>
                                        </p:attrNameLst>
                                      </p:cBhvr>
                                      <p:tavLst>
                                        <p:tav tm="0">
                                          <p:val>
                                            <p:fltVal val="-90"/>
                                          </p:val>
                                        </p:tav>
                                        <p:tav tm="100000">
                                          <p:val>
                                            <p:fltVal val="0"/>
                                          </p:val>
                                        </p:tav>
                                      </p:tavLst>
                                    </p:anim>
                                    <p:anim calcmode="lin" valueType="num">
                                      <p:cBhvr>
                                        <p:cTn id="36" dur="800" decel="100000" fill="hold"/>
                                        <p:tgtEl>
                                          <p:spTgt spid="2050"/>
                                        </p:tgtEl>
                                        <p:attrNameLst>
                                          <p:attrName>ppt_x</p:attrName>
                                        </p:attrNameLst>
                                      </p:cBhvr>
                                      <p:tavLst>
                                        <p:tav tm="0">
                                          <p:val>
                                            <p:strVal val="#ppt_x+0.4"/>
                                          </p:val>
                                        </p:tav>
                                        <p:tav tm="100000">
                                          <p:val>
                                            <p:strVal val="#ppt_x-0.05"/>
                                          </p:val>
                                        </p:tav>
                                      </p:tavLst>
                                    </p:anim>
                                    <p:anim calcmode="lin" valueType="num">
                                      <p:cBhvr>
                                        <p:cTn id="37" dur="800" decel="100000" fill="hold"/>
                                        <p:tgtEl>
                                          <p:spTgt spid="205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28662" y="274638"/>
            <a:ext cx="7300938"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«Слово в слове»</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Прямоугольник 5"/>
          <p:cNvSpPr/>
          <p:nvPr/>
        </p:nvSpPr>
        <p:spPr>
          <a:xfrm>
            <a:off x="571472" y="1714488"/>
            <a:ext cx="2589491" cy="646331"/>
          </a:xfrm>
          <a:prstGeom prst="rect">
            <a:avLst/>
          </a:prstGeom>
          <a:noFill/>
        </p:spPr>
        <p:txBody>
          <a:bodyPr wrap="none" lIns="91440" tIns="45720" rIns="91440" bIns="45720">
            <a:spAutoFit/>
          </a:bodyPr>
          <a:lstStyle/>
          <a:p>
            <a:pPr algn="ctr">
              <a:buFont typeface="Wingdings" pitchFamily="2" charset="2"/>
              <a:buChar char="v"/>
            </a:pPr>
            <a:r>
              <a:rPr lang="ru-RU" sz="3600" b="1" dirty="0" smtClean="0">
                <a:latin typeface="Times New Roman" pitchFamily="18" charset="0"/>
                <a:cs typeface="Times New Roman" pitchFamily="18" charset="0"/>
              </a:rPr>
              <a:t>Филимон</a:t>
            </a:r>
            <a:endParaRPr lang="ru-RU" sz="3600" b="1" dirty="0">
              <a:latin typeface="Times New Roman" pitchFamily="18" charset="0"/>
              <a:cs typeface="Times New Roman" pitchFamily="18" charset="0"/>
            </a:endParaRPr>
          </a:p>
        </p:txBody>
      </p:sp>
      <p:sp>
        <p:nvSpPr>
          <p:cNvPr id="7" name="лимон"/>
          <p:cNvSpPr/>
          <p:nvPr/>
        </p:nvSpPr>
        <p:spPr>
          <a:xfrm>
            <a:off x="4000496" y="1785926"/>
            <a:ext cx="151547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лимон</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8" name="Прямоугольник 7"/>
          <p:cNvSpPr/>
          <p:nvPr/>
        </p:nvSpPr>
        <p:spPr>
          <a:xfrm>
            <a:off x="571472" y="2786058"/>
            <a:ext cx="2156681" cy="646331"/>
          </a:xfrm>
          <a:prstGeom prst="rect">
            <a:avLst/>
          </a:prstGeom>
          <a:noFill/>
        </p:spPr>
        <p:txBody>
          <a:bodyPr wrap="none" lIns="91440" tIns="45720" rIns="91440" bIns="45720">
            <a:spAutoFit/>
          </a:bodyPr>
          <a:lstStyle/>
          <a:p>
            <a:pPr algn="ctr">
              <a:buFont typeface="Wingdings" pitchFamily="2" charset="2"/>
              <a:buChar char="v"/>
            </a:pPr>
            <a:r>
              <a:rPr lang="ru-RU" sz="3600" b="1" dirty="0" smtClean="0">
                <a:latin typeface="Times New Roman" pitchFamily="18" charset="0"/>
                <a:cs typeface="Times New Roman" pitchFamily="18" charset="0"/>
              </a:rPr>
              <a:t>Фасоль</a:t>
            </a:r>
            <a:endParaRPr lang="ru-RU" sz="3600" b="1" dirty="0">
              <a:latin typeface="Times New Roman" pitchFamily="18" charset="0"/>
              <a:cs typeface="Times New Roman" pitchFamily="18" charset="0"/>
            </a:endParaRPr>
          </a:p>
        </p:txBody>
      </p:sp>
      <p:sp>
        <p:nvSpPr>
          <p:cNvPr id="9" name="соль"/>
          <p:cNvSpPr/>
          <p:nvPr/>
        </p:nvSpPr>
        <p:spPr>
          <a:xfrm>
            <a:off x="4000496" y="2857496"/>
            <a:ext cx="111793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соль</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0" name="Прямоугольник 9"/>
          <p:cNvSpPr/>
          <p:nvPr/>
        </p:nvSpPr>
        <p:spPr>
          <a:xfrm>
            <a:off x="500034" y="4000504"/>
            <a:ext cx="2132380" cy="646331"/>
          </a:xfrm>
          <a:prstGeom prst="rect">
            <a:avLst/>
          </a:prstGeom>
          <a:noFill/>
        </p:spPr>
        <p:txBody>
          <a:bodyPr wrap="none" lIns="91440" tIns="45720" rIns="91440" bIns="45720">
            <a:spAutoFit/>
          </a:bodyPr>
          <a:lstStyle/>
          <a:p>
            <a:pPr algn="ctr">
              <a:buFont typeface="Wingdings" pitchFamily="2" charset="2"/>
              <a:buChar char="v"/>
            </a:pPr>
            <a:r>
              <a:rPr lang="ru-RU" sz="3600" b="1" dirty="0" smtClean="0">
                <a:latin typeface="Times New Roman" pitchFamily="18" charset="0"/>
                <a:cs typeface="Times New Roman" pitchFamily="18" charset="0"/>
              </a:rPr>
              <a:t>Каблук</a:t>
            </a:r>
            <a:endParaRPr lang="ru-RU" sz="3600" b="1" dirty="0">
              <a:latin typeface="Times New Roman" pitchFamily="18" charset="0"/>
              <a:cs typeface="Times New Roman" pitchFamily="18" charset="0"/>
            </a:endParaRPr>
          </a:p>
        </p:txBody>
      </p:sp>
      <p:sp>
        <p:nvSpPr>
          <p:cNvPr id="11" name="лук"/>
          <p:cNvSpPr/>
          <p:nvPr/>
        </p:nvSpPr>
        <p:spPr>
          <a:xfrm>
            <a:off x="4000496" y="4000504"/>
            <a:ext cx="94128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лук</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2" name="Прямоугольник 11"/>
          <p:cNvSpPr/>
          <p:nvPr/>
        </p:nvSpPr>
        <p:spPr>
          <a:xfrm>
            <a:off x="428596" y="5143512"/>
            <a:ext cx="2360904" cy="646331"/>
          </a:xfrm>
          <a:prstGeom prst="rect">
            <a:avLst/>
          </a:prstGeom>
          <a:noFill/>
        </p:spPr>
        <p:txBody>
          <a:bodyPr wrap="none" lIns="91440" tIns="45720" rIns="91440" bIns="45720">
            <a:spAutoFit/>
          </a:bodyPr>
          <a:lstStyle/>
          <a:p>
            <a:pPr algn="ctr">
              <a:buFont typeface="Wingdings" pitchFamily="2" charset="2"/>
              <a:buChar char="v"/>
            </a:pPr>
            <a:r>
              <a:rPr lang="ru-RU" sz="3600" b="1" dirty="0" smtClean="0">
                <a:latin typeface="Times New Roman" pitchFamily="18" charset="0"/>
                <a:cs typeface="Times New Roman" pitchFamily="18" charset="0"/>
              </a:rPr>
              <a:t>Провода</a:t>
            </a:r>
            <a:endParaRPr lang="ru-RU" sz="3600" b="1" dirty="0">
              <a:latin typeface="Times New Roman" pitchFamily="18" charset="0"/>
              <a:cs typeface="Times New Roman" pitchFamily="18" charset="0"/>
            </a:endParaRPr>
          </a:p>
        </p:txBody>
      </p:sp>
      <p:sp>
        <p:nvSpPr>
          <p:cNvPr id="13" name="вода"/>
          <p:cNvSpPr/>
          <p:nvPr/>
        </p:nvSpPr>
        <p:spPr>
          <a:xfrm>
            <a:off x="3929058" y="5143512"/>
            <a:ext cx="111402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вода</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builtIn="1"/>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builtIn="1"/>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071546"/>
            <a:ext cx="2129942" cy="646331"/>
          </a:xfrm>
          <a:prstGeom prst="rect">
            <a:avLst/>
          </a:prstGeom>
          <a:noFill/>
        </p:spPr>
        <p:txBody>
          <a:bodyPr wrap="none" lIns="91440" tIns="45720" rIns="91440" bIns="45720">
            <a:spAutoFit/>
          </a:bodyPr>
          <a:lstStyle/>
          <a:p>
            <a:pPr algn="ctr">
              <a:buFont typeface="Wingdings" pitchFamily="2" charset="2"/>
              <a:buChar char="v"/>
            </a:pPr>
            <a:r>
              <a:rPr lang="ru-RU" sz="3600" b="1" dirty="0" smtClean="0">
                <a:latin typeface="Times New Roman" pitchFamily="18" charset="0"/>
                <a:cs typeface="Times New Roman" pitchFamily="18" charset="0"/>
              </a:rPr>
              <a:t>Поясок</a:t>
            </a:r>
            <a:endParaRPr lang="ru-RU" sz="3600" b="1" dirty="0">
              <a:latin typeface="Times New Roman" pitchFamily="18" charset="0"/>
              <a:cs typeface="Times New Roman" pitchFamily="18" charset="0"/>
            </a:endParaRPr>
          </a:p>
        </p:txBody>
      </p:sp>
      <p:sp>
        <p:nvSpPr>
          <p:cNvPr id="3" name="сок"/>
          <p:cNvSpPr/>
          <p:nvPr/>
        </p:nvSpPr>
        <p:spPr>
          <a:xfrm>
            <a:off x="4572000" y="1142984"/>
            <a:ext cx="88678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сок</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4" name="Прямоугольник 3"/>
          <p:cNvSpPr/>
          <p:nvPr/>
        </p:nvSpPr>
        <p:spPr>
          <a:xfrm>
            <a:off x="500034" y="2500306"/>
            <a:ext cx="2136354" cy="646331"/>
          </a:xfrm>
          <a:prstGeom prst="rect">
            <a:avLst/>
          </a:prstGeom>
          <a:noFill/>
        </p:spPr>
        <p:txBody>
          <a:bodyPr wrap="none" lIns="91440" tIns="45720" rIns="91440" bIns="45720">
            <a:spAutoFit/>
          </a:bodyPr>
          <a:lstStyle/>
          <a:p>
            <a:pPr algn="ctr">
              <a:buFont typeface="Wingdings" pitchFamily="2" charset="2"/>
              <a:buChar char="v"/>
            </a:pPr>
            <a:r>
              <a:rPr lang="ru-RU" sz="3600" b="1" dirty="0" smtClean="0">
                <a:latin typeface="Times New Roman" pitchFamily="18" charset="0"/>
                <a:cs typeface="Times New Roman" pitchFamily="18" charset="0"/>
              </a:rPr>
              <a:t>Лариса</a:t>
            </a:r>
            <a:endParaRPr lang="ru-RU" sz="3600" b="1" dirty="0">
              <a:latin typeface="Times New Roman" pitchFamily="18" charset="0"/>
              <a:cs typeface="Times New Roman" pitchFamily="18" charset="0"/>
            </a:endParaRPr>
          </a:p>
        </p:txBody>
      </p:sp>
      <p:sp>
        <p:nvSpPr>
          <p:cNvPr id="5" name="рис"/>
          <p:cNvSpPr/>
          <p:nvPr/>
        </p:nvSpPr>
        <p:spPr>
          <a:xfrm>
            <a:off x="4572000" y="2500306"/>
            <a:ext cx="91242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рис</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6" name="Прямоугольник 5"/>
          <p:cNvSpPr/>
          <p:nvPr/>
        </p:nvSpPr>
        <p:spPr>
          <a:xfrm>
            <a:off x="428596" y="4000504"/>
            <a:ext cx="2863605" cy="646331"/>
          </a:xfrm>
          <a:prstGeom prst="rect">
            <a:avLst/>
          </a:prstGeom>
          <a:noFill/>
        </p:spPr>
        <p:txBody>
          <a:bodyPr wrap="none" lIns="91440" tIns="45720" rIns="91440" bIns="45720">
            <a:spAutoFit/>
          </a:bodyPr>
          <a:lstStyle/>
          <a:p>
            <a:pPr algn="ctr">
              <a:buFont typeface="Wingdings" pitchFamily="2" charset="2"/>
              <a:buChar char="v"/>
            </a:pPr>
            <a:r>
              <a:rPr lang="ru-RU" sz="3600" b="1" dirty="0" smtClean="0">
                <a:latin typeface="Times New Roman" pitchFamily="18" charset="0"/>
                <a:cs typeface="Times New Roman" pitchFamily="18" charset="0"/>
              </a:rPr>
              <a:t>Насупился</a:t>
            </a:r>
            <a:endParaRPr lang="ru-RU" sz="3600" b="1" dirty="0">
              <a:latin typeface="Times New Roman" pitchFamily="18" charset="0"/>
              <a:cs typeface="Times New Roman" pitchFamily="18" charset="0"/>
            </a:endParaRPr>
          </a:p>
        </p:txBody>
      </p:sp>
      <p:sp>
        <p:nvSpPr>
          <p:cNvPr id="7" name="суп"/>
          <p:cNvSpPr/>
          <p:nvPr/>
        </p:nvSpPr>
        <p:spPr>
          <a:xfrm>
            <a:off x="4500562" y="4000504"/>
            <a:ext cx="8806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суп</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8" name="Прямоугольник 7"/>
          <p:cNvSpPr/>
          <p:nvPr/>
        </p:nvSpPr>
        <p:spPr>
          <a:xfrm>
            <a:off x="428596" y="5500702"/>
            <a:ext cx="2792752" cy="646331"/>
          </a:xfrm>
          <a:prstGeom prst="rect">
            <a:avLst/>
          </a:prstGeom>
          <a:noFill/>
        </p:spPr>
        <p:txBody>
          <a:bodyPr wrap="none" lIns="91440" tIns="45720" rIns="91440" bIns="45720">
            <a:spAutoFit/>
          </a:bodyPr>
          <a:lstStyle/>
          <a:p>
            <a:pPr algn="ctr">
              <a:buFont typeface="Wingdings" pitchFamily="2" charset="2"/>
              <a:buChar char="v"/>
            </a:pPr>
            <a:r>
              <a:rPr lang="ru-RU" sz="3600" b="1" dirty="0" smtClean="0">
                <a:latin typeface="Times New Roman" pitchFamily="18" charset="0"/>
                <a:cs typeface="Times New Roman" pitchFamily="18" charset="0"/>
              </a:rPr>
              <a:t>Расквасил</a:t>
            </a:r>
            <a:endParaRPr lang="ru-RU" sz="3600" b="1" dirty="0">
              <a:latin typeface="Times New Roman" pitchFamily="18" charset="0"/>
              <a:cs typeface="Times New Roman" pitchFamily="18" charset="0"/>
            </a:endParaRPr>
          </a:p>
        </p:txBody>
      </p:sp>
      <p:sp>
        <p:nvSpPr>
          <p:cNvPr id="9" name="квас"/>
          <p:cNvSpPr/>
          <p:nvPr/>
        </p:nvSpPr>
        <p:spPr>
          <a:xfrm>
            <a:off x="4500562" y="5500702"/>
            <a:ext cx="113685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квас</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builtIn="1"/>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builtIn="1"/>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42910" y="274638"/>
            <a:ext cx="7586690" cy="43971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Раздели слова на две группы</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Прямоугольник 3"/>
          <p:cNvSpPr/>
          <p:nvPr/>
        </p:nvSpPr>
        <p:spPr>
          <a:xfrm>
            <a:off x="214283" y="928671"/>
            <a:ext cx="3929090" cy="1384995"/>
          </a:xfrm>
          <a:prstGeom prst="rect">
            <a:avLst/>
          </a:prstGeom>
          <a:noFill/>
        </p:spPr>
        <p:txBody>
          <a:bodyPr wrap="square" lIns="91440" tIns="45720" rIns="91440" bIns="45720">
            <a:spAutoFit/>
          </a:bodyPr>
          <a:lstStyle/>
          <a:p>
            <a:pPr algn="ctr"/>
            <a:r>
              <a:rPr lang="ru-RU" sz="2800" dirty="0" smtClean="0">
                <a:latin typeface="Times New Roman" pitchFamily="18" charset="0"/>
                <a:cs typeface="Times New Roman" pitchFamily="18" charset="0"/>
              </a:rPr>
              <a:t>Продукты растительного происхождения</a:t>
            </a:r>
            <a:endParaRPr lang="ru-RU" sz="2800" dirty="0">
              <a:latin typeface="Times New Roman" pitchFamily="18" charset="0"/>
              <a:cs typeface="Times New Roman" pitchFamily="18" charset="0"/>
            </a:endParaRPr>
          </a:p>
        </p:txBody>
      </p:sp>
      <p:sp>
        <p:nvSpPr>
          <p:cNvPr id="6" name="Прямоугольник 5"/>
          <p:cNvSpPr/>
          <p:nvPr/>
        </p:nvSpPr>
        <p:spPr>
          <a:xfrm>
            <a:off x="5214942" y="928670"/>
            <a:ext cx="3479360" cy="1384995"/>
          </a:xfrm>
          <a:prstGeom prst="rect">
            <a:avLst/>
          </a:prstGeom>
          <a:noFill/>
        </p:spPr>
        <p:txBody>
          <a:bodyPr wrap="square" lIns="91440" tIns="45720" rIns="91440" bIns="45720">
            <a:spAutoFit/>
          </a:bodyPr>
          <a:lstStyle/>
          <a:p>
            <a:pPr algn="ctr"/>
            <a:r>
              <a:rPr lang="ru-RU" sz="2800" dirty="0" smtClean="0">
                <a:latin typeface="Times New Roman" pitchFamily="18" charset="0"/>
                <a:cs typeface="Times New Roman" pitchFamily="18" charset="0"/>
              </a:rPr>
              <a:t>Продукты </a:t>
            </a:r>
          </a:p>
          <a:p>
            <a:pPr algn="ctr"/>
            <a:r>
              <a:rPr lang="ru-RU" sz="2800" dirty="0" smtClean="0">
                <a:latin typeface="Times New Roman" pitchFamily="18" charset="0"/>
                <a:cs typeface="Times New Roman" pitchFamily="18" charset="0"/>
              </a:rPr>
              <a:t>животного происхождения</a:t>
            </a:r>
            <a:endParaRPr lang="ru-RU" sz="2800" dirty="0">
              <a:latin typeface="Times New Roman" pitchFamily="18" charset="0"/>
              <a:cs typeface="Times New Roman" pitchFamily="18" charset="0"/>
            </a:endParaRPr>
          </a:p>
        </p:txBody>
      </p:sp>
      <p:pic>
        <p:nvPicPr>
          <p:cNvPr id="1026" name="яйцо" descr="C:\Users\User\Desktop\i.jpg"/>
          <p:cNvPicPr>
            <a:picLocks noChangeAspect="1" noChangeArrowheads="1"/>
          </p:cNvPicPr>
          <p:nvPr/>
        </p:nvPicPr>
        <p:blipFill>
          <a:blip r:embed="rId2"/>
          <a:srcRect/>
          <a:stretch>
            <a:fillRect/>
          </a:stretch>
        </p:blipFill>
        <p:spPr bwMode="auto">
          <a:xfrm>
            <a:off x="104774" y="5429264"/>
            <a:ext cx="1681144" cy="1285884"/>
          </a:xfrm>
          <a:prstGeom prst="rect">
            <a:avLst/>
          </a:prstGeom>
          <a:noFill/>
        </p:spPr>
      </p:pic>
      <p:pic>
        <p:nvPicPr>
          <p:cNvPr id="1027" name="хлеб" descr="C:\Users\User\Desktop\i (1).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714480" y="5500702"/>
            <a:ext cx="1428760" cy="1214446"/>
          </a:xfrm>
          <a:prstGeom prst="rect">
            <a:avLst/>
          </a:prstGeom>
          <a:noFill/>
        </p:spPr>
      </p:pic>
      <p:pic>
        <p:nvPicPr>
          <p:cNvPr id="1028" name="гречка" descr="C:\Users\User\Desktop\prodam-krupa-grechnevaya--ddaa-1323693789254951-2-big.jpg"/>
          <p:cNvPicPr>
            <a:picLocks noChangeAspect="1" noChangeArrowheads="1"/>
          </p:cNvPicPr>
          <p:nvPr/>
        </p:nvPicPr>
        <p:blipFill>
          <a:blip r:embed="rId4" cstate="print"/>
          <a:srcRect/>
          <a:stretch>
            <a:fillRect/>
          </a:stretch>
        </p:blipFill>
        <p:spPr bwMode="auto">
          <a:xfrm>
            <a:off x="3214678" y="5429264"/>
            <a:ext cx="1071570" cy="1214446"/>
          </a:xfrm>
          <a:prstGeom prst="rect">
            <a:avLst/>
          </a:prstGeom>
          <a:noFill/>
        </p:spPr>
      </p:pic>
      <p:pic>
        <p:nvPicPr>
          <p:cNvPr id="1029" name="творог" descr="C:\Users\User\Desktop\8465f33c3d8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1" y="5572140"/>
            <a:ext cx="1357322" cy="1071570"/>
          </a:xfrm>
          <a:prstGeom prst="rect">
            <a:avLst/>
          </a:prstGeom>
          <a:noFill/>
        </p:spPr>
      </p:pic>
      <p:pic>
        <p:nvPicPr>
          <p:cNvPr id="1030" name="апельсин" descr="C:\Users\User\Desktop\475380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143636" y="5572140"/>
            <a:ext cx="1214446" cy="1031860"/>
          </a:xfrm>
          <a:prstGeom prst="rect">
            <a:avLst/>
          </a:prstGeom>
          <a:noFill/>
        </p:spPr>
      </p:pic>
      <p:pic>
        <p:nvPicPr>
          <p:cNvPr id="1031" name="мясо" descr="C:\Users\User\Desktop\i (2).jpg"/>
          <p:cNvPicPr>
            <a:picLocks noChangeAspect="1" noChangeArrowheads="1"/>
          </p:cNvPicPr>
          <p:nvPr/>
        </p:nvPicPr>
        <p:blipFill>
          <a:blip r:embed="rId7"/>
          <a:srcRect/>
          <a:stretch>
            <a:fillRect/>
          </a:stretch>
        </p:blipFill>
        <p:spPr bwMode="auto">
          <a:xfrm>
            <a:off x="7429520" y="5429264"/>
            <a:ext cx="1500198" cy="1214446"/>
          </a:xfrm>
          <a:prstGeom prst="rect">
            <a:avLst/>
          </a:prstGeom>
          <a:noFill/>
        </p:spPr>
      </p:pic>
      <p:pic>
        <p:nvPicPr>
          <p:cNvPr id="1032" name="рис" descr="C:\Users\User\Desktop\12606127112443.jpg"/>
          <p:cNvPicPr>
            <a:picLocks noChangeAspect="1" noChangeArrowheads="1"/>
          </p:cNvPicPr>
          <p:nvPr/>
        </p:nvPicPr>
        <p:blipFill>
          <a:blip r:embed="rId8"/>
          <a:srcRect/>
          <a:stretch>
            <a:fillRect/>
          </a:stretch>
        </p:blipFill>
        <p:spPr bwMode="auto">
          <a:xfrm>
            <a:off x="3857620" y="1285860"/>
            <a:ext cx="1214446" cy="1500198"/>
          </a:xfrm>
          <a:prstGeom prst="rect">
            <a:avLst/>
          </a:prstGeom>
          <a:noFill/>
        </p:spPr>
      </p:pic>
      <p:pic>
        <p:nvPicPr>
          <p:cNvPr id="1033" name="сметана" descr="C:\Users\User\Desktop\137250536419090256551cec5147ab92.jpg"/>
          <p:cNvPicPr>
            <a:picLocks noChangeAspect="1" noChangeArrowheads="1"/>
          </p:cNvPicPr>
          <p:nvPr/>
        </p:nvPicPr>
        <p:blipFill>
          <a:blip r:embed="rId9" cstate="print"/>
          <a:srcRect/>
          <a:stretch>
            <a:fillRect/>
          </a:stretch>
        </p:blipFill>
        <p:spPr bwMode="auto">
          <a:xfrm>
            <a:off x="3643306" y="3429000"/>
            <a:ext cx="1143009" cy="142876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7"/>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25 -0.07517 C -0.06077 -0.08257 -0.05782 -0.08812 -0.05504 -0.09459 C -0.0533 -0.10731 -0.05 -0.11911 -0.04757 -0.1316 C -0.04462 -0.14709 -0.04271 -0.16374 -0.03716 -0.17808 C -0.0356 -0.2056 -0.03195 -0.23197 -0.0283 -0.25926 C -0.02605 -0.27591 -0.02223 -0.30967 -0.02223 -0.30944 C -0.02275 -0.33557 -0.0224 -0.36148 -0.02379 -0.38738 C -0.02431 -0.39802 -0.02674 -0.39686 -0.02969 -0.40472 C -0.03455 -0.41721 -0.04011 -0.42947 -0.04618 -0.44126 C -0.05 -0.45768 -0.04445 -0.43779 -0.0507 -0.45098 C -0.05157 -0.45283 -0.05121 -0.45514 -0.05209 -0.45676 C -0.05764 -0.46809 -0.06718 -0.47063 -0.07605 -0.4741 C -0.12865 -0.47017 -0.10869 -0.4704 -0.13577 -0.4704 " pathEditMode="relative" rAng="0" ptsTypes="ffffffffffffA">
                                      <p:cBhvr>
                                        <p:cTn id="6" dur="2000" fill="hold"/>
                                        <p:tgtEl>
                                          <p:spTgt spid="1027"/>
                                        </p:tgtEl>
                                        <p:attrNameLst>
                                          <p:attrName>ppt_x</p:attrName>
                                          <p:attrName>ppt_y</p:attrName>
                                        </p:attrNameLst>
                                      </p:cBhvr>
                                      <p:rCtr x="-16" y="-200"/>
                                    </p:animMotion>
                                  </p:childTnLst>
                                </p:cTn>
                              </p:par>
                            </p:childTnLst>
                          </p:cTn>
                        </p:par>
                      </p:childTnLst>
                    </p:cTn>
                  </p:par>
                </p:childTnLst>
              </p:cTn>
              <p:nextCondLst>
                <p:cond evt="onClick" delay="0">
                  <p:tgtEl>
                    <p:spTgt spid="1027"/>
                  </p:tgtEl>
                </p:cond>
              </p:nextCondLst>
            </p:seq>
            <p:seq concurrent="1" nextAc="seek">
              <p:cTn id="7" restart="whenNotActive" fill="hold" evtFilter="cancelBubble" nodeType="interactiveSeq">
                <p:stCondLst>
                  <p:cond evt="onClick" delay="0">
                    <p:tgtEl>
                      <p:spTgt spid="1028"/>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816 -0.1679 C 0.07951 -0.19242 0.07812 -0.2093 0.07257 -0.2315 C 0.07049 -0.23983 0.06597 -0.24561 0.06215 -0.25324 C 0.06111 -0.25532 0.0592 -0.25925 0.0592 -0.25902 C 0.05781 -0.26688 0.05486 -0.27174 0.05312 -0.27914 C 0.04948 -0.2944 0.04601 -0.30967 0.04271 -0.32493 C 0.04062 -0.33488 0.03611 -0.35407 0.03073 -0.36078 C 0.02934 -0.36448 0.02708 -0.37142 0.02483 -0.37465 C 0.02205 -0.37882 0.0158 -0.38645 0.0158 -0.38622 C 0.01128 -0.40588 -0.0099 -0.41212 -0.02135 -0.4223 C -0.03177 -0.43155 -0.04635 -0.42553 -0.05868 -0.42831 C -0.06163 -0.429 -0.06476 -0.4297 -0.06771 -0.43039 C -0.0974 -0.45329 -0.06979 -0.43409 -0.15122 -0.44218 C -0.15556 -0.44265 -0.15764 -0.4482 -0.16181 -0.4482 " pathEditMode="relative" rAng="0" ptsTypes="fffffffffffffA">
                                      <p:cBhvr>
                                        <p:cTn id="11" dur="2000" fill="hold"/>
                                        <p:tgtEl>
                                          <p:spTgt spid="1028"/>
                                        </p:tgtEl>
                                        <p:attrNameLst>
                                          <p:attrName>ppt_x</p:attrName>
                                          <p:attrName>ppt_y</p:attrName>
                                        </p:attrNameLst>
                                      </p:cBhvr>
                                      <p:rCtr x="-122" y="-143"/>
                                    </p:animMotion>
                                  </p:childTnLst>
                                </p:cTn>
                              </p:par>
                            </p:childTnLst>
                          </p:cTn>
                        </p:par>
                      </p:childTnLst>
                    </p:cTn>
                  </p:par>
                </p:childTnLst>
              </p:cTn>
              <p:nextCondLst>
                <p:cond evt="onClick" delay="0">
                  <p:tgtEl>
                    <p:spTgt spid="1028"/>
                  </p:tgtEl>
                </p:cond>
              </p:nextCondLst>
            </p:seq>
            <p:seq concurrent="1" nextAc="seek">
              <p:cTn id="12" restart="whenNotActive" fill="hold" evtFilter="cancelBubble" nodeType="interactiveSeq">
                <p:stCondLst>
                  <p:cond evt="onClick" delay="0">
                    <p:tgtEl>
                      <p:spTgt spid="1026"/>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3125 -0.06291 C 0.23628 -0.07008 0.24219 -0.07725 0.24913 -0.08048 C 0.2566 -0.08927 0.2658 -0.09413 0.27483 -0.09991 C 0.28298 -0.105 0.28993 -0.11032 0.29878 -0.11332 C 0.31024 -0.12304 0.32014 -0.12859 0.33351 -0.13067 C 0.34861 -0.13622 0.36111 -0.13876 0.37708 -0.14038 C 0.3993 -0.14848 0.42344 -0.15102 0.44635 -0.15403 C 0.46024 -0.1575 0.47448 -0.16096 0.48837 -0.16559 C 0.49583 -0.16813 0.50156 -0.17183 0.50937 -0.17322 C 0.53003 -0.1827 0.55139 -0.18987 0.57257 -0.19681 C 0.5776 -0.1982 0.58264 -0.20051 0.58767 -0.20236 C 0.59149 -0.20375 0.59948 -0.20629 0.59948 -0.20606 C 0.60833 -0.21716 0.59653 -0.20375 0.60712 -0.21207 C 0.61719 -0.21994 0.6026 -0.213 0.61458 -0.21786 C 0.62326 -0.22919 0.63333 -0.2396 0.6401 -0.25278 C 0.6434 -0.26596 0.64722 -0.2803 0.65382 -0.2914 C 0.65694 -0.30713 0.66146 -0.32632 0.67031 -0.33788 C 0.67222 -0.34598 0.67309 -0.34922 0.67795 -0.35546 C 0.68125 -0.36841 0.67656 -0.35292 0.68385 -0.36679 C 0.68472 -0.36864 0.68455 -0.37096 0.68542 -0.37281 C 0.69375 -0.38923 0.68594 -0.36402 0.69583 -0.38992 C 0.69705 -0.39269 0.69739 -0.39593 0.69896 -0.39778 C 0.7 -0.39917 0.70191 -0.39894 0.70347 -0.39963 C 0.72048 -0.42253 0.69635 -0.38853 0.70937 -0.41328 C 0.71042 -0.41513 0.7125 -0.41559 0.71389 -0.41721 C 0.72135 -0.42507 0.72882 -0.42738 0.73785 -0.43085 C 0.73993 -0.43155 0.74792 -0.4334 0.75 -0.43455 C 0.75417 -0.43687 0.76198 -0.44219 0.76198 -0.44195 C 0.76545 -0.44704 0.76389 -0.44519 0.76667 -0.44797 " pathEditMode="relative" rAng="0" ptsTypes="ffffffffffffffffffffffffffffA">
                                      <p:cBhvr>
                                        <p:cTn id="16" dur="2000" fill="hold"/>
                                        <p:tgtEl>
                                          <p:spTgt spid="1026"/>
                                        </p:tgtEl>
                                        <p:attrNameLst>
                                          <p:attrName>ppt_x</p:attrName>
                                          <p:attrName>ppt_y</p:attrName>
                                        </p:attrNameLst>
                                      </p:cBhvr>
                                      <p:rCtr x="268" y="-193"/>
                                    </p:animMotion>
                                  </p:childTnLst>
                                </p:cTn>
                              </p:par>
                            </p:childTnLst>
                          </p:cTn>
                        </p:par>
                      </p:childTnLst>
                    </p:cTn>
                  </p:par>
                </p:childTnLst>
              </p:cTn>
              <p:nextCondLst>
                <p:cond evt="onClick" delay="0">
                  <p:tgtEl>
                    <p:spTgt spid="1026"/>
                  </p:tgtEl>
                </p:cond>
              </p:nextCondLst>
            </p:seq>
            <p:seq concurrent="1" nextAc="seek">
              <p:cTn id="17" restart="whenNotActive" fill="hold" evtFilter="cancelBubble" nodeType="interactiveSeq">
                <p:stCondLst>
                  <p:cond evt="onClick" delay="0">
                    <p:tgtEl>
                      <p:spTgt spid="1029"/>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2448 -0.0125 C -0.02691 -0.02847 -0.02378 -0.04653 -0.02257 -0.06273 C -0.02187 -0.08704 -0.02014 -0.12477 -0.01163 -0.14653 C -0.01041 -0.15556 -0.00729 -0.16134 -0.0026 -0.16644 C 0.00018 -0.17338 0.00382 -0.17847 0.00834 -0.18171 C 0.00955 -0.18264 0.01077 -0.1838 0.01198 -0.18472 C 0.01389 -0.18588 0.01754 -0.18773 0.01754 -0.1875 C 0.02465 -0.1956 0.03386 -0.19583 0.04202 -0.19838 C 0.06476 -0.20509 0.04531 -0.20162 0.0658 -0.20463 C 0.07552 -0.20833 0.08542 -0.20926 0.09497 -0.21204 C 0.10104 -0.21157 0.11406 -0.20903 0.12153 -0.20903 " pathEditMode="relative" rAng="0" ptsTypes="ffffffffffA">
                                      <p:cBhvr>
                                        <p:cTn id="21" dur="2000" fill="hold"/>
                                        <p:tgtEl>
                                          <p:spTgt spid="1029"/>
                                        </p:tgtEl>
                                        <p:attrNameLst>
                                          <p:attrName>ppt_x</p:attrName>
                                          <p:attrName>ppt_y</p:attrName>
                                        </p:attrNameLst>
                                      </p:cBhvr>
                                      <p:rCtr x="72" y="-100"/>
                                    </p:animMotion>
                                  </p:childTnLst>
                                </p:cTn>
                              </p:par>
                            </p:childTnLst>
                          </p:cTn>
                        </p:par>
                      </p:childTnLst>
                    </p:cTn>
                  </p:par>
                </p:childTnLst>
              </p:cTn>
              <p:nextCondLst>
                <p:cond evt="onClick" delay="0">
                  <p:tgtEl>
                    <p:spTgt spid="1029"/>
                  </p:tgtEl>
                </p:cond>
              </p:nextCondLst>
            </p:seq>
            <p:seq concurrent="1" nextAc="seek">
              <p:cTn id="22" restart="whenNotActive" fill="hold" evtFilter="cancelBubble" nodeType="interactiveSeq">
                <p:stCondLst>
                  <p:cond evt="onClick" delay="0">
                    <p:tgtEl>
                      <p:spTgt spid="103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3924 -0.07909 C 0.04428 -0.10453 0.04028 -0.09482 0.04844 -0.10962 C 0.06164 -0.15657 0.16893 -0.13437 0.17205 -0.13437 C 0.17483 -0.1346 0.18751 -0.13645 0.19098 -0.13968 C 0.19393 -0.14153 0.19514 -0.14593 0.19827 -0.14801 C 0.20261 -0.15055 0.21251 -0.15333 0.21251 -0.15287 " pathEditMode="relative" rAng="0" ptsTypes="fffffA">
                                      <p:cBhvr>
                                        <p:cTn id="26" dur="2000" fill="hold"/>
                                        <p:tgtEl>
                                          <p:spTgt spid="1033"/>
                                        </p:tgtEl>
                                        <p:attrNameLst>
                                          <p:attrName>ppt_x</p:attrName>
                                          <p:attrName>ppt_y</p:attrName>
                                        </p:attrNameLst>
                                      </p:cBhvr>
                                      <p:rCtr x="87" y="-39"/>
                                    </p:animMotion>
                                  </p:childTnLst>
                                </p:cTn>
                              </p:par>
                            </p:childTnLst>
                          </p:cTn>
                        </p:par>
                      </p:childTnLst>
                    </p:cTn>
                  </p:par>
                </p:childTnLst>
              </p:cTn>
              <p:nextCondLst>
                <p:cond evt="onClick" delay="0">
                  <p:tgtEl>
                    <p:spTgt spid="1033"/>
                  </p:tgtEl>
                </p:cond>
              </p:nextCondLst>
            </p:seq>
            <p:seq concurrent="1" nextAc="seek">
              <p:cTn id="27" restart="whenNotActive" fill="hold" evtFilter="cancelBubble" nodeType="interactiveSeq">
                <p:stCondLst>
                  <p:cond evt="onClick" delay="0">
                    <p:tgtEl>
                      <p:spTgt spid="1030"/>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12795 0.01133 C -0.12899 0.00393 -0.13125 -0.00833 -0.13402 -0.01272 C -0.13559 -0.01526 -0.1375 -0.01526 -0.13906 -0.01758 C -0.14079 -0.01989 -0.14218 -0.02405 -0.14409 -0.02706 C -0.14652 -0.03053 -0.1493 -0.03168 -0.15208 -0.03423 C -0.15399 -0.03885 -0.15538 -0.04695 -0.15816 -0.04857 C -0.16197 -0.05088 -0.16822 -0.05389 -0.17118 -0.05805 C -0.17638 -0.06568 -0.18177 -0.07123 -0.18715 -0.07747 C -0.19218 -0.08302 -0.2 -0.0969 -0.2052 -0.10129 C -0.20868 -0.1043 -0.21267 -0.10638 -0.21631 -0.10846 C -0.22048 -0.11517 -0.22552 -0.12003 -0.23038 -0.1228 C -0.23645 -0.12997 -0.24079 -0.13552 -0.24739 -0.142 C -0.25138 -0.1457 -0.25503 -0.15541 -0.25937 -0.15865 C -0.26684 -0.16466 -0.27482 -0.16929 -0.28246 -0.17322 C -0.2875 -0.18131 -0.29357 -0.18455 -0.29843 -0.19241 C -0.30798 -0.20698 -0.30225 -0.2019 -0.3085 -0.20675 C -0.3118 -0.21161 -0.31493 -0.21577 -0.31857 -0.21855 C -0.32031 -0.22132 -0.3217 -0.22549 -0.32361 -0.22826 C -0.3302 -0.23821 -0.34149 -0.23844 -0.34861 -0.24029 C -0.371 -0.23959 -0.39357 -0.24052 -0.41597 -0.23774 C -0.42812 -0.23635 -0.43125 -0.22826 -0.44288 -0.22826 " pathEditMode="relative" rAng="0" ptsTypes="ffffffffffffffffffffA">
                                      <p:cBhvr>
                                        <p:cTn id="31" dur="2000" fill="hold"/>
                                        <p:tgtEl>
                                          <p:spTgt spid="1030"/>
                                        </p:tgtEl>
                                        <p:attrNameLst>
                                          <p:attrName>ppt_x</p:attrName>
                                          <p:attrName>ppt_y</p:attrName>
                                        </p:attrNameLst>
                                      </p:cBhvr>
                                      <p:rCtr x="-157" y="-126"/>
                                    </p:animMotion>
                                  </p:childTnLst>
                                </p:cTn>
                              </p:par>
                            </p:childTnLst>
                          </p:cTn>
                        </p:par>
                      </p:childTnLst>
                    </p:cTn>
                  </p:par>
                </p:childTnLst>
              </p:cTn>
              <p:nextCondLst>
                <p:cond evt="onClick" delay="0">
                  <p:tgtEl>
                    <p:spTgt spid="1030"/>
                  </p:tgtEl>
                </p:cond>
              </p:nextCondLst>
            </p:seq>
            <p:seq concurrent="1" nextAc="seek">
              <p:cTn id="32" restart="whenNotActive" fill="hold" evtFilter="cancelBubble" nodeType="interactiveSeq">
                <p:stCondLst>
                  <p:cond evt="onClick" delay="0">
                    <p:tgtEl>
                      <p:spTgt spid="1032"/>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14756 0.0562 C -0.15329 0.06129 -0.15243 0.06522 -0.15659 0.07216 C -0.16649 0.08835 -0.17725 0.10477 -0.1835 0.12443 C -0.18975 0.14408 -0.19322 0.16467 -0.19843 0.18479 C -0.20052 0.20491 -0.19913 0.19404 -0.20277 0.21716 C -0.20364 0.22295 -0.20746 0.22757 -0.20885 0.23312 C -0.21267 0.24839 -0.21579 0.26411 -0.22222 0.27753 C -0.22743 0.28816 -0.23246 0.29487 -0.23715 0.30551 C -0.23906 0.30967 -0.24097 0.3136 -0.24305 0.31777 C -0.24409 0.31985 -0.24618 0.32355 -0.24618 0.32378 C -0.24774 0.33002 -0.25364 0.34182 -0.25364 0.34205 C -0.25486 0.35084 -0.25572 0.35593 -0.25954 0.36379 C -0.26076 0.37003 -0.26336 0.38136 -0.26684 0.38599 C -0.26788 0.38738 -0.26979 0.38715 -0.27135 0.38784 C -0.27673 0.39547 -0.28472 0.39617 -0.29218 0.39802 C -0.31614 0.3964 -0.33993 0.39432 -0.36388 0.39385 C -0.36736 0.39385 -0.37413 0.39593 -0.37413 0.39617 " pathEditMode="relative" rAng="0" ptsTypes="ffffffffffffffffA">
                                      <p:cBhvr>
                                        <p:cTn id="36" dur="2000" fill="hold"/>
                                        <p:tgtEl>
                                          <p:spTgt spid="1032"/>
                                        </p:tgtEl>
                                        <p:attrNameLst>
                                          <p:attrName>ppt_x</p:attrName>
                                          <p:attrName>ppt_y</p:attrName>
                                        </p:attrNameLst>
                                      </p:cBhvr>
                                      <p:rCtr x="-113" y="171"/>
                                    </p:animMotion>
                                  </p:childTnLst>
                                </p:cTn>
                              </p:par>
                            </p:childTnLst>
                          </p:cTn>
                        </p:par>
                      </p:childTnLst>
                    </p:cTn>
                  </p:par>
                </p:childTnLst>
              </p:cTn>
              <p:nextCondLst>
                <p:cond evt="onClick" delay="0">
                  <p:tgtEl>
                    <p:spTgt spid="1032"/>
                  </p:tgtEl>
                </p:cond>
              </p:nextCondLst>
            </p:seq>
            <p:seq concurrent="1" nextAc="seek">
              <p:cTn id="37" restart="whenNotActive" fill="hold" evtFilter="cancelBubble" nodeType="interactiveSeq">
                <p:stCondLst>
                  <p:cond evt="onClick" delay="0">
                    <p:tgtEl>
                      <p:spTgt spid="1031"/>
                    </p:tgtEl>
                  </p:cond>
                </p:stCondLst>
                <p:endSync evt="end" delay="0">
                  <p:rtn val="all"/>
                </p:endSync>
                <p:childTnLst>
                  <p:par>
                    <p:cTn id="38" fill="hold">
                      <p:stCondLst>
                        <p:cond delay="0"/>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09202 -0.15301 C 0.10139 -0.1574 0.10035 -0.16898 0.10556 -0.17893 C 0.10452 -0.1949 0.10382 -0.21088 0.10244 -0.22662 C 0.10018 -0.25347 0.07761 -0.25926 0.06216 -0.26458 C 0.03681 -0.26389 0.01146 -0.26389 -0.01388 -0.2625 C -0.01996 -0.26227 -0.03177 -0.25856 -0.03177 -0.25833 " pathEditMode="relative" rAng="0" ptsTypes="fffffA">
                                      <p:cBhvr>
                                        <p:cTn id="41" dur="2000" fill="hold"/>
                                        <p:tgtEl>
                                          <p:spTgt spid="1031"/>
                                        </p:tgtEl>
                                        <p:attrNameLst>
                                          <p:attrName>ppt_x</p:attrName>
                                          <p:attrName>ppt_y</p:attrName>
                                        </p:attrNameLst>
                                      </p:cBhvr>
                                      <p:rCtr x="-55" y="-56"/>
                                    </p:animMotion>
                                  </p:childTnLst>
                                </p:cTn>
                              </p:par>
                            </p:childTnLst>
                          </p:cTn>
                        </p:par>
                      </p:childTnLst>
                    </p:cTn>
                  </p:par>
                </p:childTnLst>
              </p:cTn>
              <p:nextCondLst>
                <p:cond evt="onClick" delay="0">
                  <p:tgtEl>
                    <p:spTgt spid="1031"/>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71538" y="274638"/>
            <a:ext cx="7158062" cy="65405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Скатерть - самобранка</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Прямоугольник 6"/>
          <p:cNvSpPr/>
          <p:nvPr/>
        </p:nvSpPr>
        <p:spPr>
          <a:xfrm>
            <a:off x="285720" y="1142984"/>
            <a:ext cx="8643998" cy="830997"/>
          </a:xfrm>
          <a:prstGeom prst="rect">
            <a:avLst/>
          </a:prstGeom>
        </p:spPr>
        <p:txBody>
          <a:bodyPr wrap="square">
            <a:spAutoFit/>
          </a:bodyPr>
          <a:lstStyle/>
          <a:p>
            <a:pPr>
              <a:buFont typeface="Wingdings" pitchFamily="2" charset="2"/>
              <a:buChar char="q"/>
            </a:pPr>
            <a:r>
              <a:rPr lang="ru-RU" sz="2400" dirty="0" smtClean="0">
                <a:latin typeface="Times New Roman" pitchFamily="18" charset="0"/>
                <a:cs typeface="Times New Roman" pitchFamily="18" charset="0"/>
              </a:rPr>
              <a:t>С чего начинают своё питание люди и животные – млекопитающие – от мышей до слонов и китов?</a:t>
            </a:r>
          </a:p>
        </p:txBody>
      </p:sp>
      <p:sp>
        <p:nvSpPr>
          <p:cNvPr id="8" name="молоко"/>
          <p:cNvSpPr/>
          <p:nvPr/>
        </p:nvSpPr>
        <p:spPr>
          <a:xfrm>
            <a:off x="7286644" y="1428736"/>
            <a:ext cx="169886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молоко</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0" name="Прямоугольник 9"/>
          <p:cNvSpPr/>
          <p:nvPr/>
        </p:nvSpPr>
        <p:spPr>
          <a:xfrm>
            <a:off x="357158" y="2571744"/>
            <a:ext cx="6643734" cy="830997"/>
          </a:xfrm>
          <a:prstGeom prst="rect">
            <a:avLst/>
          </a:prstGeom>
        </p:spPr>
        <p:txBody>
          <a:bodyPr wrap="square">
            <a:spAutoFit/>
          </a:bodyPr>
          <a:lstStyle/>
          <a:p>
            <a:pPr>
              <a:buFont typeface="Wingdings" pitchFamily="2" charset="2"/>
              <a:buChar char="q"/>
            </a:pPr>
            <a:r>
              <a:rPr lang="ru-RU" sz="2400" dirty="0" smtClean="0">
                <a:latin typeface="Times New Roman" pitchFamily="18" charset="0"/>
                <a:cs typeface="Times New Roman" pitchFamily="18" charset="0"/>
              </a:rPr>
              <a:t>Запах этого продукта пленил одну из героинь басен И.А.Крылова?</a:t>
            </a:r>
          </a:p>
        </p:txBody>
      </p:sp>
      <p:sp>
        <p:nvSpPr>
          <p:cNvPr id="11" name="сыр"/>
          <p:cNvSpPr/>
          <p:nvPr/>
        </p:nvSpPr>
        <p:spPr>
          <a:xfrm>
            <a:off x="7572396" y="2786058"/>
            <a:ext cx="100700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сыр</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12" name="Прямоугольник 11"/>
          <p:cNvSpPr/>
          <p:nvPr/>
        </p:nvSpPr>
        <p:spPr>
          <a:xfrm>
            <a:off x="3857620" y="4500570"/>
            <a:ext cx="184730" cy="461665"/>
          </a:xfrm>
          <a:prstGeom prst="rect">
            <a:avLst/>
          </a:prstGeom>
          <a:noFill/>
        </p:spPr>
        <p:txBody>
          <a:bodyPr wrap="none" lIns="91440" tIns="45720" rIns="91440" bIns="45720">
            <a:spAutoFit/>
          </a:bodyPr>
          <a:lstStyle/>
          <a:p>
            <a:pPr algn="ctr"/>
            <a:endParaRPr lang="ru-RU" sz="2400" b="1" cap="none" spc="0" dirty="0">
              <a:ln w="12700">
                <a:solidFill>
                  <a:schemeClr val="tx2">
                    <a:satMod val="155000"/>
                  </a:schemeClr>
                </a:solidFill>
                <a:prstDash val="solid"/>
              </a:ln>
              <a:solidFill>
                <a:schemeClr val="bg2">
                  <a:tint val="85000"/>
                  <a:satMod val="155000"/>
                </a:schemeClr>
              </a:solidFill>
            </a:endParaRPr>
          </a:p>
        </p:txBody>
      </p:sp>
      <p:sp>
        <p:nvSpPr>
          <p:cNvPr id="13" name="Прямоугольник 12"/>
          <p:cNvSpPr/>
          <p:nvPr/>
        </p:nvSpPr>
        <p:spPr>
          <a:xfrm>
            <a:off x="285720" y="3857628"/>
            <a:ext cx="6286544" cy="1569660"/>
          </a:xfrm>
          <a:prstGeom prst="rect">
            <a:avLst/>
          </a:prstGeom>
        </p:spPr>
        <p:txBody>
          <a:bodyPr wrap="square">
            <a:spAutoFit/>
          </a:bodyPr>
          <a:lstStyle/>
          <a:p>
            <a:pPr>
              <a:buFont typeface="Wingdings" pitchFamily="2" charset="2"/>
              <a:buChar char="q"/>
            </a:pPr>
            <a:r>
              <a:rPr lang="ru-RU" sz="2400" dirty="0" smtClean="0">
                <a:latin typeface="Times New Roman" pitchFamily="18" charset="0"/>
                <a:cs typeface="Times New Roman" pitchFamily="18" charset="0"/>
              </a:rPr>
              <a:t>Если кушать бутерброд, то непременно нужно класть бутерброд ломтиком этого продукта на язык. Это советует нам всеми любимый герой Кот Матроскин?</a:t>
            </a:r>
          </a:p>
        </p:txBody>
      </p:sp>
      <p:sp>
        <p:nvSpPr>
          <p:cNvPr id="15" name="Колбаса"/>
          <p:cNvSpPr/>
          <p:nvPr/>
        </p:nvSpPr>
        <p:spPr>
          <a:xfrm>
            <a:off x="7000892" y="4714884"/>
            <a:ext cx="183242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колбаса</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builtIn="1"/>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drumroll.wav" builtIn="1"/>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Какое слово спряталось в слове </a:t>
            </a:r>
            <a:br>
              <a:rPr lang="ru-RU"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br>
            <a:r>
              <a:rPr lang="ru-RU"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«а</a:t>
            </a:r>
            <a:r>
              <a:rPr lang="ru-RU" sz="28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витами</a:t>
            </a:r>
            <a:r>
              <a:rPr lang="ru-RU"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зо</a:t>
            </a:r>
            <a:r>
              <a:rPr lang="ru-RU" sz="28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н</a:t>
            </a:r>
            <a:r>
              <a:rPr lang="ru-RU" sz="2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a:t>
            </a:r>
            <a:endParaRPr lang="ru-RU" sz="2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000" dirty="0" smtClean="0"/>
              <a:t>	</a:t>
            </a:r>
            <a:r>
              <a:rPr lang="ru-RU" sz="2800" dirty="0" smtClean="0">
                <a:latin typeface="Times New Roman" pitchFamily="18" charset="0"/>
                <a:cs typeface="Times New Roman" pitchFamily="18" charset="0"/>
              </a:rPr>
              <a:t>Известно около 30 витаминов. Их обозначают латинскими буквами. Каждый витамин выполняет в организме вполне определённую задачу.</a:t>
            </a:r>
          </a:p>
          <a:p>
            <a:pPr>
              <a:buNone/>
            </a:pP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pic>
        <p:nvPicPr>
          <p:cNvPr id="1026" name="Picture 2" descr="C:\Users\User\Downloads\vita_chart.jpg"/>
          <p:cNvPicPr>
            <a:picLocks noChangeAspect="1" noChangeArrowheads="1"/>
          </p:cNvPicPr>
          <p:nvPr/>
        </p:nvPicPr>
        <p:blipFill>
          <a:blip r:embed="rId2"/>
          <a:srcRect/>
          <a:stretch>
            <a:fillRect/>
          </a:stretch>
        </p:blipFill>
        <p:spPr bwMode="auto">
          <a:xfrm>
            <a:off x="2928926" y="3429000"/>
            <a:ext cx="3643338" cy="32147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par>
                          <p:cTn id="8" fill="hold">
                            <p:stCondLst>
                              <p:cond delay="1000"/>
                            </p:stCondLst>
                            <p:childTnLst>
                              <p:par>
                                <p:cTn id="9" presetID="1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plus(in)">
                                      <p:cBhvr>
                                        <p:cTn id="11" dur="1000"/>
                                        <p:tgtEl>
                                          <p:spTgt spid="3">
                                            <p:txEl>
                                              <p:pRg st="0" end="0"/>
                                            </p:txEl>
                                          </p:spTgt>
                                        </p:tgtEl>
                                      </p:cBhvr>
                                    </p:animEffect>
                                  </p:childTnLst>
                                </p:cTn>
                              </p:par>
                            </p:childTnLst>
                          </p:cTn>
                        </p:par>
                        <p:par>
                          <p:cTn id="12" fill="hold">
                            <p:stCondLst>
                              <p:cond delay="2000"/>
                            </p:stCondLst>
                            <p:childTnLst>
                              <p:par>
                                <p:cTn id="13" presetID="13"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1000"/>
                                        <p:tgtEl>
                                          <p:spTgt spid="3">
                                            <p:txEl>
                                              <p:pRg st="1" end="1"/>
                                            </p:txEl>
                                          </p:spTgt>
                                        </p:tgtEl>
                                      </p:cBhvr>
                                    </p:animEffect>
                                  </p:childTnLst>
                                </p:cTn>
                              </p:par>
                            </p:childTnLst>
                          </p:cTn>
                        </p:par>
                        <p:par>
                          <p:cTn id="16" fill="hold">
                            <p:stCondLst>
                              <p:cond delay="3000"/>
                            </p:stCondLst>
                            <p:childTnLst>
                              <p:par>
                                <p:cTn id="17" presetID="13"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plus(in)">
                                      <p:cBhvr>
                                        <p:cTn id="1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571480"/>
            <a:ext cx="6715172" cy="1200329"/>
          </a:xfrm>
          <a:prstGeom prst="rect">
            <a:avLst/>
          </a:prstGeom>
        </p:spPr>
        <p:txBody>
          <a:bodyPr wrap="square">
            <a:spAutoFit/>
          </a:bodyPr>
          <a:lstStyle/>
          <a:p>
            <a:pPr>
              <a:buFont typeface="Wingdings" pitchFamily="2" charset="2"/>
              <a:buChar char="q"/>
            </a:pPr>
            <a:r>
              <a:rPr lang="ru-RU" sz="2400" dirty="0" smtClean="0">
                <a:latin typeface="Times New Roman" pitchFamily="18" charset="0"/>
                <a:cs typeface="Times New Roman" pitchFamily="18" charset="0"/>
              </a:rPr>
              <a:t>Этот продукт появился «на столе»у человека ещё в те времена, когда и мебели такой – стол – не было?</a:t>
            </a:r>
          </a:p>
        </p:txBody>
      </p:sp>
      <p:sp>
        <p:nvSpPr>
          <p:cNvPr id="4" name="Мясо"/>
          <p:cNvSpPr/>
          <p:nvPr/>
        </p:nvSpPr>
        <p:spPr>
          <a:xfrm>
            <a:off x="6929454" y="1285860"/>
            <a:ext cx="11849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мясо</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5" name="Прямоугольник 4"/>
          <p:cNvSpPr/>
          <p:nvPr/>
        </p:nvSpPr>
        <p:spPr>
          <a:xfrm>
            <a:off x="2361555" y="2967335"/>
            <a:ext cx="184730" cy="461665"/>
          </a:xfrm>
          <a:prstGeom prst="rect">
            <a:avLst/>
          </a:prstGeom>
          <a:noFill/>
        </p:spPr>
        <p:txBody>
          <a:bodyPr wrap="none" lIns="91440" tIns="45720" rIns="91440" bIns="45720">
            <a:spAutoFit/>
          </a:bodyPr>
          <a:lstStyle/>
          <a:p>
            <a:pPr algn="ctr"/>
            <a:endParaRPr lang="ru-RU" sz="2400" b="1" cap="none" spc="0" dirty="0">
              <a:ln w="12700">
                <a:solidFill>
                  <a:schemeClr val="tx2">
                    <a:satMod val="155000"/>
                  </a:schemeClr>
                </a:solidFill>
                <a:prstDash val="solid"/>
              </a:ln>
              <a:solidFill>
                <a:schemeClr val="bg2">
                  <a:tint val="85000"/>
                  <a:satMod val="155000"/>
                </a:schemeClr>
              </a:solidFill>
              <a:latin typeface="Times New Roman" pitchFamily="18" charset="0"/>
              <a:cs typeface="Times New Roman" pitchFamily="18" charset="0"/>
            </a:endParaRPr>
          </a:p>
        </p:txBody>
      </p:sp>
      <p:sp>
        <p:nvSpPr>
          <p:cNvPr id="6" name="Прямоугольник 5"/>
          <p:cNvSpPr/>
          <p:nvPr/>
        </p:nvSpPr>
        <p:spPr>
          <a:xfrm>
            <a:off x="428596" y="2285992"/>
            <a:ext cx="6286544" cy="1938992"/>
          </a:xfrm>
          <a:prstGeom prst="rect">
            <a:avLst/>
          </a:prstGeom>
        </p:spPr>
        <p:txBody>
          <a:bodyPr wrap="square">
            <a:spAutoFit/>
          </a:bodyPr>
          <a:lstStyle/>
          <a:p>
            <a:pPr>
              <a:buFont typeface="Wingdings" pitchFamily="2" charset="2"/>
              <a:buChar char="q"/>
            </a:pPr>
            <a:r>
              <a:rPr lang="ru-RU" sz="2400" dirty="0" smtClean="0">
                <a:latin typeface="Times New Roman" pitchFamily="18" charset="0"/>
                <a:cs typeface="Times New Roman" pitchFamily="18" charset="0"/>
              </a:rPr>
              <a:t>Этот продукт появился в рационе человека чуть позже, чем мясо. А именно – когда древние люди перестали бояться воды и научились делать из дерева и костей орудия для добычи этих животных?</a:t>
            </a:r>
            <a:endParaRPr lang="ru-RU" sz="2400" dirty="0"/>
          </a:p>
        </p:txBody>
      </p:sp>
      <p:sp>
        <p:nvSpPr>
          <p:cNvPr id="7" name="рыба"/>
          <p:cNvSpPr/>
          <p:nvPr/>
        </p:nvSpPr>
        <p:spPr>
          <a:xfrm>
            <a:off x="7072330" y="3714752"/>
            <a:ext cx="126348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рыба</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8" name="Прямоугольник 7"/>
          <p:cNvSpPr/>
          <p:nvPr/>
        </p:nvSpPr>
        <p:spPr>
          <a:xfrm>
            <a:off x="4357686" y="5143512"/>
            <a:ext cx="184730" cy="461665"/>
          </a:xfrm>
          <a:prstGeom prst="rect">
            <a:avLst/>
          </a:prstGeom>
          <a:noFill/>
        </p:spPr>
        <p:txBody>
          <a:bodyPr wrap="none" lIns="91440" tIns="45720" rIns="91440" bIns="45720">
            <a:spAutoFit/>
          </a:bodyPr>
          <a:lstStyle/>
          <a:p>
            <a:pPr algn="ctr"/>
            <a:endParaRPr lang="ru-RU" sz="2400" b="1" cap="none" spc="0" dirty="0">
              <a:ln w="12700">
                <a:solidFill>
                  <a:schemeClr val="tx2">
                    <a:satMod val="155000"/>
                  </a:schemeClr>
                </a:solidFill>
                <a:prstDash val="solid"/>
              </a:ln>
              <a:solidFill>
                <a:schemeClr val="bg2">
                  <a:tint val="85000"/>
                  <a:satMod val="155000"/>
                </a:schemeClr>
              </a:solidFill>
              <a:latin typeface="Times New Roman" pitchFamily="18" charset="0"/>
              <a:cs typeface="Times New Roman" pitchFamily="18" charset="0"/>
            </a:endParaRPr>
          </a:p>
        </p:txBody>
      </p:sp>
      <p:sp>
        <p:nvSpPr>
          <p:cNvPr id="9" name="Прямоугольник 8"/>
          <p:cNvSpPr/>
          <p:nvPr/>
        </p:nvSpPr>
        <p:spPr>
          <a:xfrm>
            <a:off x="357158" y="4929198"/>
            <a:ext cx="5857916" cy="1200329"/>
          </a:xfrm>
          <a:prstGeom prst="rect">
            <a:avLst/>
          </a:prstGeom>
        </p:spPr>
        <p:txBody>
          <a:bodyPr wrap="square">
            <a:spAutoFit/>
          </a:bodyPr>
          <a:lstStyle/>
          <a:p>
            <a:pPr>
              <a:buFont typeface="Wingdings" pitchFamily="2" charset="2"/>
              <a:buChar char="q"/>
            </a:pPr>
            <a:r>
              <a:rPr lang="ru-RU" sz="2400" dirty="0" smtClean="0">
                <a:latin typeface="Times New Roman" pitchFamily="18" charset="0"/>
                <a:cs typeface="Times New Roman" pitchFamily="18" charset="0"/>
              </a:rPr>
              <a:t>Они очень питательны, богаты витаминами, помогают защитить организм человека от многих болезней?</a:t>
            </a:r>
            <a:endParaRPr lang="ru-RU" sz="2400" dirty="0"/>
          </a:p>
        </p:txBody>
      </p:sp>
      <p:sp>
        <p:nvSpPr>
          <p:cNvPr id="10" name="овощи"/>
          <p:cNvSpPr/>
          <p:nvPr/>
        </p:nvSpPr>
        <p:spPr>
          <a:xfrm>
            <a:off x="7000892" y="5500702"/>
            <a:ext cx="152958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овощи</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builtIn="1"/>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wind.wav" builtIn="1"/>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2" name="wind.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14348" y="274639"/>
            <a:ext cx="7429552" cy="43971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Вкусная весёлая викторина</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Содержимое 2"/>
          <p:cNvSpPr>
            <a:spLocks noGrp="1"/>
          </p:cNvSpPr>
          <p:nvPr>
            <p:ph sz="half" idx="4294967295"/>
          </p:nvPr>
        </p:nvSpPr>
        <p:spPr>
          <a:xfrm>
            <a:off x="0" y="1600200"/>
            <a:ext cx="4000500" cy="2757488"/>
          </a:xfrm>
        </p:spPr>
        <p:txBody>
          <a:bodyPr>
            <a:normAutofit/>
          </a:bodyPr>
          <a:lstStyle/>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p:txBody>
      </p:sp>
      <p:pic>
        <p:nvPicPr>
          <p:cNvPr id="4098" name="чай" descr="C:\Users\User\Downloads\1298983130_63.jpg"/>
          <p:cNvPicPr>
            <a:picLocks noGrp="1" noChangeAspect="1" noChangeArrowheads="1"/>
          </p:cNvPicPr>
          <p:nvPr>
            <p:ph sz="half" idx="4294967295"/>
          </p:nvPr>
        </p:nvPicPr>
        <p:blipFill>
          <a:blip r:embed="rId2" cstate="print"/>
          <a:srcRect/>
          <a:stretch>
            <a:fillRect/>
          </a:stretch>
        </p:blipFill>
        <p:spPr bwMode="auto">
          <a:xfrm>
            <a:off x="6572264" y="5214950"/>
            <a:ext cx="1584325" cy="1079500"/>
          </a:xfrm>
          <a:prstGeom prst="rect">
            <a:avLst/>
          </a:prstGeom>
          <a:noFill/>
        </p:spPr>
      </p:pic>
      <p:pic>
        <p:nvPicPr>
          <p:cNvPr id="4099" name="сыр" descr="C:\Users\User\Downloads\sir.jpg"/>
          <p:cNvPicPr>
            <a:picLocks noChangeAspect="1" noChangeArrowheads="1"/>
          </p:cNvPicPr>
          <p:nvPr/>
        </p:nvPicPr>
        <p:blipFill>
          <a:blip r:embed="rId3" cstate="print"/>
          <a:srcRect/>
          <a:stretch>
            <a:fillRect/>
          </a:stretch>
        </p:blipFill>
        <p:spPr bwMode="auto">
          <a:xfrm>
            <a:off x="928662" y="5286389"/>
            <a:ext cx="1500197" cy="1080000"/>
          </a:xfrm>
          <a:prstGeom prst="rect">
            <a:avLst/>
          </a:prstGeom>
          <a:noFill/>
        </p:spPr>
      </p:pic>
      <p:pic>
        <p:nvPicPr>
          <p:cNvPr id="4100" name="Сказка" descr="C:\Users\User\Downloads\148026-pic9.jpg"/>
          <p:cNvPicPr>
            <a:picLocks noChangeAspect="1" noChangeArrowheads="1"/>
          </p:cNvPicPr>
          <p:nvPr/>
        </p:nvPicPr>
        <p:blipFill>
          <a:blip r:embed="rId4" cstate="print"/>
          <a:srcRect/>
          <a:stretch>
            <a:fillRect/>
          </a:stretch>
        </p:blipFill>
        <p:spPr bwMode="auto">
          <a:xfrm>
            <a:off x="3786182" y="5286388"/>
            <a:ext cx="1643074" cy="1151438"/>
          </a:xfrm>
          <a:prstGeom prst="rect">
            <a:avLst/>
          </a:prstGeom>
          <a:noFill/>
        </p:spPr>
      </p:pic>
      <p:sp>
        <p:nvSpPr>
          <p:cNvPr id="7" name="Прямоугольник 6"/>
          <p:cNvSpPr/>
          <p:nvPr/>
        </p:nvSpPr>
        <p:spPr>
          <a:xfrm>
            <a:off x="285720" y="1142984"/>
            <a:ext cx="6113661" cy="523220"/>
          </a:xfrm>
          <a:prstGeom prst="rect">
            <a:avLst/>
          </a:prstGeom>
          <a:noFill/>
        </p:spPr>
        <p:txBody>
          <a:bodyPr wrap="none" lIns="91440" tIns="45720" rIns="91440" bIns="45720">
            <a:spAutoFit/>
          </a:bodyPr>
          <a:lstStyle/>
          <a:p>
            <a:pPr algn="ctr"/>
            <a:r>
              <a:rPr lang="ru-RU" sz="2800" dirty="0" smtClean="0">
                <a:latin typeface="Times New Roman" pitchFamily="18" charset="0"/>
                <a:cs typeface="Times New Roman" pitchFamily="18" charset="0"/>
              </a:rPr>
              <a:t>Чем угощала гостей Муха – Цокотуха?</a:t>
            </a:r>
            <a:endParaRPr lang="ru-RU" sz="2800" dirty="0">
              <a:latin typeface="Times New Roman" pitchFamily="18" charset="0"/>
              <a:cs typeface="Times New Roman" pitchFamily="18" charset="0"/>
            </a:endParaRPr>
          </a:p>
        </p:txBody>
      </p:sp>
      <p:sp>
        <p:nvSpPr>
          <p:cNvPr id="8" name="Прямоугольник 7"/>
          <p:cNvSpPr/>
          <p:nvPr/>
        </p:nvSpPr>
        <p:spPr>
          <a:xfrm>
            <a:off x="285720" y="2143116"/>
            <a:ext cx="5600508" cy="954107"/>
          </a:xfrm>
          <a:prstGeom prst="rect">
            <a:avLst/>
          </a:prstGeom>
          <a:noFill/>
        </p:spPr>
        <p:txBody>
          <a:bodyPr wrap="none" lIns="91440" tIns="45720" rIns="91440" bIns="45720">
            <a:spAutoFit/>
          </a:bodyPr>
          <a:lstStyle/>
          <a:p>
            <a:pPr algn="ctr"/>
            <a:r>
              <a:rPr lang="ru-RU" sz="2800" dirty="0" smtClean="0">
                <a:latin typeface="Times New Roman" pitchFamily="18" charset="0"/>
                <a:cs typeface="Times New Roman" pitchFamily="18" charset="0"/>
              </a:rPr>
              <a:t>В какой сказке течёт молочная река</a:t>
            </a:r>
          </a:p>
          <a:p>
            <a:pPr algn="ctr"/>
            <a:r>
              <a:rPr lang="ru-RU" sz="2800" dirty="0" smtClean="0">
                <a:latin typeface="Times New Roman" pitchFamily="18" charset="0"/>
                <a:cs typeface="Times New Roman" pitchFamily="18" charset="0"/>
              </a:rPr>
              <a:t> с кисельными берегами</a:t>
            </a:r>
            <a:r>
              <a:rPr lang="ru-RU" sz="2000" dirty="0" smtClean="0">
                <a:latin typeface="Times New Roman" pitchFamily="18" charset="0"/>
                <a:cs typeface="Times New Roman" pitchFamily="18" charset="0"/>
              </a:rPr>
              <a:t>?</a:t>
            </a:r>
            <a:endParaRPr lang="ru-RU"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9" name="Прямоугольник 8"/>
          <p:cNvSpPr/>
          <p:nvPr/>
        </p:nvSpPr>
        <p:spPr>
          <a:xfrm>
            <a:off x="214282" y="3571876"/>
            <a:ext cx="7061677" cy="954107"/>
          </a:xfrm>
          <a:prstGeom prst="rect">
            <a:avLst/>
          </a:prstGeom>
          <a:noFill/>
        </p:spPr>
        <p:txBody>
          <a:bodyPr wrap="none" lIns="91440" tIns="45720" rIns="91440" bIns="45720">
            <a:spAutoFit/>
          </a:bodyPr>
          <a:lstStyle/>
          <a:p>
            <a:pPr algn="ctr"/>
            <a:r>
              <a:rPr lang="ru-RU" sz="2800" dirty="0" smtClean="0">
                <a:latin typeface="Times New Roman" pitchFamily="18" charset="0"/>
                <a:cs typeface="Times New Roman" pitchFamily="18" charset="0"/>
              </a:rPr>
              <a:t>Что помогла  «поделить» лиса двум жадным </a:t>
            </a:r>
          </a:p>
          <a:p>
            <a:pPr algn="ctr"/>
            <a:r>
              <a:rPr lang="ru-RU" sz="2800" dirty="0" smtClean="0">
                <a:latin typeface="Times New Roman" pitchFamily="18" charset="0"/>
                <a:cs typeface="Times New Roman" pitchFamily="18" charset="0"/>
              </a:rPr>
              <a:t>медвежатам из сказки «Два медвежонка»?</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8"/>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8872 -0.08672 C 0.08976 -0.0895 0.09011 -0.09273 0.09167 -0.09482 C 0.09271 -0.0962 0.09479 -0.09551 0.09618 -0.09667 C 0.10799 -0.10707 0.09375 -0.09944 0.10504 -0.10476 C 0.11215 -0.11378 0.11962 -0.1228 0.12743 -0.13043 C 0.12952 -0.13436 0.13143 -0.13853 0.13351 -0.14246 C 0.13455 -0.14454 0.13646 -0.14847 0.13646 -0.14847 C 0.13872 -0.15795 0.14306 -0.1672 0.14827 -0.17437 C 0.15035 -0.19357 0.15365 -0.21438 0.16025 -0.23196 C 0.1658 -0.26179 0.16962 -0.28469 0.17222 -0.31544 C 0.1717 -0.39754 0.1717 -0.47988 0.17066 -0.56198 C 0.17066 -0.56868 0.16511 -0.57932 0.16181 -0.58395 C 0.1599 -0.59343 0.15799 -0.60083 0.15278 -0.60777 C 0.14844 -0.61355 0.14775 -0.61077 0.14236 -0.61378 C 0.13143 -0.61979 0.12084 -0.62627 0.10955 -0.63159 C 0.0783 -0.62858 0.0467 -0.61771 0.01545 -0.61771 " pathEditMode="relative" ptsTypes="fffffffffffffffA">
                                      <p:cBhvr>
                                        <p:cTn id="6" dur="2000" fill="hold"/>
                                        <p:tgtEl>
                                          <p:spTgt spid="4098"/>
                                        </p:tgtEl>
                                        <p:attrNameLst>
                                          <p:attrName>ppt_x</p:attrName>
                                          <p:attrName>ppt_y</p:attrName>
                                        </p:attrNameLst>
                                      </p:cBhvr>
                                    </p:animMotion>
                                  </p:childTnLst>
                                </p:cTn>
                              </p:par>
                            </p:childTnLst>
                          </p:cTn>
                        </p:par>
                      </p:childTnLst>
                    </p:cTn>
                  </p:par>
                </p:childTnLst>
              </p:cTn>
              <p:nextCondLst>
                <p:cond evt="onClick" delay="0">
                  <p:tgtEl>
                    <p:spTgt spid="4098"/>
                  </p:tgtEl>
                </p:cond>
              </p:nextCondLst>
            </p:seq>
            <p:seq concurrent="1" nextAc="seek">
              <p:cTn id="7" restart="whenNotActive" fill="hold" evtFilter="cancelBubble" nodeType="interactiveSeq">
                <p:stCondLst>
                  <p:cond evt="onClick" delay="0">
                    <p:tgtEl>
                      <p:spTgt spid="4100"/>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9028 -0.08441 C 0.09496 -0.08673 0.0974 -0.0902 0.10208 -0.09228 C 0.10538 -0.09667 0.10972 -0.09945 0.11267 -0.1043 C 0.11389 -0.10615 0.11424 -0.10893 0.11562 -0.11032 C 0.11684 -0.1117 0.11858 -0.11147 0.12014 -0.11217 C 0.12378 -0.11725 0.12691 -0.12003 0.13194 -0.12211 C 0.13767 -0.12928 0.14323 -0.13067 0.14983 -0.13599 C 0.15746 -0.14223 0.16528 -0.14986 0.17378 -0.15403 C 0.20191 -0.16767 0.22865 -0.16651 0.25885 -0.1679 C 0.30208 -0.17438 0.28576 -0.17114 0.30816 -0.17576 C 0.31892 -0.18085 0.31389 -0.179 0.32309 -0.18178 C 0.32847 -0.1864 0.33385 -0.18756 0.33941 -0.19172 C 0.36198 -0.2086 0.33507 -0.18825 0.35139 -0.20375 C 0.35312 -0.20537 0.35538 -0.20606 0.35729 -0.20768 C 0.36215 -0.21184 0.37118 -0.2241 0.37535 -0.22965 C 0.37604 -0.23266 0.38003 -0.24306 0.38125 -0.24538 C 0.38333 -0.24908 0.38871 -0.25532 0.38871 -0.25532 C 0.39167 -0.26665 0.39861 -0.28307 0.40365 -0.29325 C 0.40625 -0.3099 0.41059 -0.32655 0.41406 -0.34297 C 0.4151 -0.3476 0.41597 -0.35222 0.41701 -0.35685 C 0.41788 -0.36078 0.42014 -0.36864 0.42014 -0.36864 C 0.41858 -0.41906 0.42587 -0.40888 0.40955 -0.43039 C 0.39896 -0.44427 0.40486 -0.4408 0.39462 -0.44427 C 0.37882 -0.46045 0.36215 -0.4586 0.34253 -0.46207 C 0.33681 -0.46184 0.27517 -0.45814 0.24687 -0.45814 " pathEditMode="relative" ptsTypes="ffffffffffffffffffffffffA">
                                      <p:cBhvr>
                                        <p:cTn id="11" dur="2000" fill="hold"/>
                                        <p:tgtEl>
                                          <p:spTgt spid="4100"/>
                                        </p:tgtEl>
                                        <p:attrNameLst>
                                          <p:attrName>ppt_x</p:attrName>
                                          <p:attrName>ppt_y</p:attrName>
                                        </p:attrNameLst>
                                      </p:cBhvr>
                                    </p:animMotion>
                                  </p:childTnLst>
                                </p:cTn>
                              </p:par>
                            </p:childTnLst>
                          </p:cTn>
                        </p:par>
                      </p:childTnLst>
                    </p:cTn>
                  </p:par>
                </p:childTnLst>
              </p:cTn>
              <p:nextCondLst>
                <p:cond evt="onClick" delay="0">
                  <p:tgtEl>
                    <p:spTgt spid="4100"/>
                  </p:tgtEl>
                </p:cond>
              </p:nextCondLst>
            </p:seq>
            <p:seq concurrent="1" nextAc="seek">
              <p:cTn id="12" restart="whenNotActive" fill="hold" evtFilter="cancelBubble" nodeType="interactiveSeq">
                <p:stCondLst>
                  <p:cond evt="onClick" delay="0">
                    <p:tgtEl>
                      <p:spTgt spid="4099"/>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8507 -0.07932 C 0.08871 -0.0932 0.09496 -0.10846 0.10607 -0.11309 C 0.11406 -0.12118 0.12274 -0.12326 0.13142 -0.12905 C 0.15139 -0.14246 0.12083 -0.1272 0.15677 -0.14292 C 0.16024 -0.14454 0.16371 -0.1457 0.16718 -0.14685 C 0.1717 -0.14824 0.18073 -0.15079 0.18073 -0.15079 C 0.31718 -0.14385 0.4335 -0.14385 0.57916 -0.14292 C 0.59062 -0.13945 0.60191 -0.13367 0.61354 -0.1309 C 0.63593 -0.12535 0.65937 -0.12257 0.68212 -0.1191 C 0.69913 -0.1198 0.71597 -0.1198 0.73298 -0.12095 C 0.73784 -0.12118 0.74635 -0.12535 0.75087 -0.12696 C 0.75382 -0.12812 0.75972 -0.1309 0.75972 -0.1309 C 0.77048 -0.14061 0.76614 -0.13552 0.77326 -0.145 C 0.77673 -0.15888 0.77534 -0.15287 0.7776 -0.16281 C 0.77934 -0.17877 0.77899 -0.19496 0.7658 -0.20051 C 0.76111 -0.20467 0.75712 -0.20536 0.75225 -0.2086 C 0.72326 -0.22826 0.70156 -0.22456 0.66718 -0.22456 " pathEditMode="relative" ptsTypes="ffffffffffffffffA">
                                      <p:cBhvr>
                                        <p:cTn id="16" dur="2000" fill="hold"/>
                                        <p:tgtEl>
                                          <p:spTgt spid="4099"/>
                                        </p:tgtEl>
                                        <p:attrNameLst>
                                          <p:attrName>ppt_x</p:attrName>
                                          <p:attrName>ppt_y</p:attrName>
                                        </p:attrNameLst>
                                      </p:cBhvr>
                                    </p:animMotion>
                                  </p:childTnLst>
                                </p:cTn>
                              </p:par>
                            </p:childTnLst>
                          </p:cTn>
                        </p:par>
                      </p:childTnLst>
                    </p:cTn>
                  </p:par>
                </p:childTnLst>
              </p:cTn>
              <p:nextCondLst>
                <p:cond evt="onClick" delay="0">
                  <p:tgtEl>
                    <p:spTgt spid="4099"/>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Пословицы и поговорки </a:t>
            </a:r>
            <a:b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о питании человека</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Содержимое 3"/>
          <p:cNvSpPr>
            <a:spLocks noGrp="1"/>
          </p:cNvSpPr>
          <p:nvPr>
            <p:ph sz="half" idx="1"/>
          </p:nvPr>
        </p:nvSpPr>
        <p:spPr/>
        <p:txBody>
          <a:bodyPr>
            <a:normAutofit fontScale="92500"/>
          </a:bodyPr>
          <a:lstStyle/>
          <a:p>
            <a:r>
              <a:rPr lang="ru-RU" sz="2000" dirty="0" smtClean="0">
                <a:latin typeface="Times New Roman" pitchFamily="18" charset="0"/>
                <a:cs typeface="Times New Roman" pitchFamily="18" charset="0"/>
              </a:rPr>
              <a:t>Чеснок семь недуг изводит.</a:t>
            </a:r>
          </a:p>
          <a:p>
            <a:r>
              <a:rPr lang="ru-RU" sz="2000" dirty="0" smtClean="0">
                <a:latin typeface="Times New Roman" pitchFamily="18" charset="0"/>
                <a:cs typeface="Times New Roman" pitchFamily="18" charset="0"/>
              </a:rPr>
              <a:t>На вкус, на цвет товарища нет.</a:t>
            </a:r>
          </a:p>
          <a:p>
            <a:r>
              <a:rPr lang="ru-RU" sz="2000" dirty="0" smtClean="0">
                <a:latin typeface="Times New Roman" pitchFamily="18" charset="0"/>
                <a:cs typeface="Times New Roman" pitchFamily="18" charset="0"/>
              </a:rPr>
              <a:t>Хоть на воде, лишь бы на сковороде.</a:t>
            </a:r>
          </a:p>
          <a:p>
            <a:r>
              <a:rPr lang="ru-RU" sz="2000" dirty="0" smtClean="0">
                <a:latin typeface="Times New Roman" pitchFamily="18" charset="0"/>
                <a:cs typeface="Times New Roman" pitchFamily="18" charset="0"/>
              </a:rPr>
              <a:t>Кисель зубов не портит.</a:t>
            </a:r>
          </a:p>
          <a:p>
            <a:r>
              <a:rPr lang="ru-RU" sz="2000" dirty="0" smtClean="0">
                <a:latin typeface="Times New Roman" pitchFamily="18" charset="0"/>
                <a:cs typeface="Times New Roman" pitchFamily="18" charset="0"/>
              </a:rPr>
              <a:t>Хлеб да вода — блаженная еда.</a:t>
            </a:r>
          </a:p>
          <a:p>
            <a:r>
              <a:rPr lang="ru-RU" sz="2000" dirty="0" smtClean="0">
                <a:latin typeface="Times New Roman" pitchFamily="18" charset="0"/>
                <a:cs typeface="Times New Roman" pitchFamily="18" charset="0"/>
              </a:rPr>
              <a:t>Худ обед, коли хлеба нет.</a:t>
            </a:r>
          </a:p>
          <a:p>
            <a:r>
              <a:rPr lang="ru-RU" sz="2000" dirty="0" smtClean="0">
                <a:latin typeface="Times New Roman" pitchFamily="18" charset="0"/>
                <a:cs typeface="Times New Roman" pitchFamily="18" charset="0"/>
              </a:rPr>
              <a:t>Хлеба ни куска — везде тоска.</a:t>
            </a:r>
          </a:p>
          <a:p>
            <a:r>
              <a:rPr lang="ru-RU" sz="2000" dirty="0" smtClean="0">
                <a:latin typeface="Times New Roman" pitchFamily="18" charset="0"/>
                <a:cs typeface="Times New Roman" pitchFamily="18" charset="0"/>
              </a:rPr>
              <a:t>Досыта не наедалися, а с голоду не умираем.</a:t>
            </a:r>
          </a:p>
          <a:p>
            <a:r>
              <a:rPr lang="ru-RU" sz="2000" dirty="0" smtClean="0">
                <a:latin typeface="Times New Roman" pitchFamily="18" charset="0"/>
                <a:cs typeface="Times New Roman" pitchFamily="18" charset="0"/>
              </a:rPr>
              <a:t>Горьким лечат, а сладким калечат.</a:t>
            </a:r>
          </a:p>
          <a:p>
            <a:r>
              <a:rPr lang="ru-RU" sz="2000" dirty="0" smtClean="0">
                <a:latin typeface="Times New Roman" pitchFamily="18" charset="0"/>
                <a:cs typeface="Times New Roman" pitchFamily="18" charset="0"/>
              </a:rPr>
              <a:t>Хлеб-соль ешь, а правду режь.</a:t>
            </a:r>
          </a:p>
          <a:p>
            <a:r>
              <a:rPr lang="ru-RU" sz="2000" dirty="0" smtClean="0">
                <a:latin typeface="Times New Roman" pitchFamily="18" charset="0"/>
                <a:cs typeface="Times New Roman" pitchFamily="18" charset="0"/>
              </a:rPr>
              <a:t>Щи поел — словно шубу надел.</a:t>
            </a:r>
          </a:p>
          <a:p>
            <a:pPr>
              <a:buNone/>
            </a:pPr>
            <a:endParaRPr lang="ru-RU" sz="1800" dirty="0">
              <a:latin typeface="Times New Roman" pitchFamily="18" charset="0"/>
              <a:cs typeface="Times New Roman" pitchFamily="18" charset="0"/>
            </a:endParaRPr>
          </a:p>
        </p:txBody>
      </p:sp>
      <p:sp>
        <p:nvSpPr>
          <p:cNvPr id="5" name="Содержимое 4"/>
          <p:cNvSpPr>
            <a:spLocks noGrp="1"/>
          </p:cNvSpPr>
          <p:nvPr>
            <p:ph sz="half" idx="2"/>
          </p:nvPr>
        </p:nvSpPr>
        <p:spPr/>
        <p:txBody>
          <a:bodyPr>
            <a:normAutofit fontScale="92500"/>
          </a:bodyPr>
          <a:lstStyle/>
          <a:p>
            <a:r>
              <a:rPr lang="ru-RU" sz="2000" dirty="0" smtClean="0">
                <a:latin typeface="Times New Roman" pitchFamily="18" charset="0"/>
                <a:cs typeface="Times New Roman" pitchFamily="18" charset="0"/>
              </a:rPr>
              <a:t>Ржаной хлеб кормит плотно и сытно.</a:t>
            </a:r>
          </a:p>
          <a:p>
            <a:r>
              <a:rPr lang="ru-RU" sz="2000" dirty="0" smtClean="0">
                <a:latin typeface="Times New Roman" pitchFamily="18" charset="0"/>
                <a:cs typeface="Times New Roman" pitchFamily="18" charset="0"/>
              </a:rPr>
              <a:t>Пшеничка кормит по выбору, а рожь всех сплошь.</a:t>
            </a:r>
          </a:p>
          <a:p>
            <a:r>
              <a:rPr lang="ru-RU" sz="2000" dirty="0" smtClean="0">
                <a:latin typeface="Times New Roman" pitchFamily="18" charset="0"/>
                <a:cs typeface="Times New Roman" pitchFamily="18" charset="0"/>
              </a:rPr>
              <a:t>Ложись спать с голодным желудком — проснёшься бодрым. </a:t>
            </a:r>
          </a:p>
          <a:p>
            <a:r>
              <a:rPr lang="ru-RU" sz="2000" dirty="0" smtClean="0">
                <a:latin typeface="Times New Roman" pitchFamily="18" charset="0"/>
                <a:cs typeface="Times New Roman" pitchFamily="18" charset="0"/>
              </a:rPr>
              <a:t>Чеснок и лук от семи недуг.</a:t>
            </a:r>
          </a:p>
          <a:p>
            <a:r>
              <a:rPr lang="ru-RU" sz="2000" dirty="0" smtClean="0">
                <a:latin typeface="Times New Roman" pitchFamily="18" charset="0"/>
                <a:cs typeface="Times New Roman" pitchFamily="18" charset="0"/>
              </a:rPr>
              <a:t>Лёжа пищу не добудешь. </a:t>
            </a:r>
          </a:p>
          <a:p>
            <a:r>
              <a:rPr lang="ru-RU" sz="2000" dirty="0" smtClean="0">
                <a:latin typeface="Times New Roman" pitchFamily="18" charset="0"/>
                <a:cs typeface="Times New Roman" pitchFamily="18" charset="0"/>
              </a:rPr>
              <a:t>Гречневая каша — матушка наша, А хлебец ржаной — отец наш родной.</a:t>
            </a:r>
          </a:p>
          <a:p>
            <a:pPr>
              <a:buNone/>
            </a:pPr>
            <a:r>
              <a:rPr lang="ru-RU" sz="2000" dirty="0" smtClean="0"/>
              <a:t> </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in)">
                                      <p:cBhvr>
                                        <p:cTn id="11" dur="500"/>
                                        <p:tgtEl>
                                          <p:spTgt spid="4">
                                            <p:txEl>
                                              <p:pRg st="0" end="0"/>
                                            </p:txEl>
                                          </p:spTgt>
                                        </p:tgtEl>
                                      </p:cBhvr>
                                    </p:animEffect>
                                  </p:childTnLst>
                                </p:cTn>
                              </p:par>
                            </p:childTnLst>
                          </p:cTn>
                        </p:par>
                        <p:par>
                          <p:cTn id="12" fill="hold">
                            <p:stCondLst>
                              <p:cond delay="1500"/>
                            </p:stCondLst>
                            <p:childTnLst>
                              <p:par>
                                <p:cTn id="13" presetID="8" presetClass="entr" presetSubtype="16"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amond(in)">
                                      <p:cBhvr>
                                        <p:cTn id="15" dur="500"/>
                                        <p:tgtEl>
                                          <p:spTgt spid="4">
                                            <p:txEl>
                                              <p:pRg st="1" end="1"/>
                                            </p:txEl>
                                          </p:spTgt>
                                        </p:tgtEl>
                                      </p:cBhvr>
                                    </p:animEffect>
                                  </p:childTnLst>
                                </p:cTn>
                              </p:par>
                            </p:childTnLst>
                          </p:cTn>
                        </p:par>
                        <p:par>
                          <p:cTn id="16" fill="hold">
                            <p:stCondLst>
                              <p:cond delay="2000"/>
                            </p:stCondLst>
                            <p:childTnLst>
                              <p:par>
                                <p:cTn id="17" presetID="8" presetClass="entr" presetSubtype="16"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amond(in)">
                                      <p:cBhvr>
                                        <p:cTn id="19" dur="500"/>
                                        <p:tgtEl>
                                          <p:spTgt spid="4">
                                            <p:txEl>
                                              <p:pRg st="2" end="2"/>
                                            </p:txEl>
                                          </p:spTgt>
                                        </p:tgtEl>
                                      </p:cBhvr>
                                    </p:animEffect>
                                  </p:childTnLst>
                                </p:cTn>
                              </p:par>
                            </p:childTnLst>
                          </p:cTn>
                        </p:par>
                        <p:par>
                          <p:cTn id="20" fill="hold">
                            <p:stCondLst>
                              <p:cond delay="2500"/>
                            </p:stCondLst>
                            <p:childTnLst>
                              <p:par>
                                <p:cTn id="21" presetID="8" presetClass="entr" presetSubtype="16"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amond(in)">
                                      <p:cBhvr>
                                        <p:cTn id="23" dur="500"/>
                                        <p:tgtEl>
                                          <p:spTgt spid="4">
                                            <p:txEl>
                                              <p:pRg st="3" end="3"/>
                                            </p:txEl>
                                          </p:spTgt>
                                        </p:tgtEl>
                                      </p:cBhvr>
                                    </p:animEffect>
                                  </p:childTnLst>
                                </p:cTn>
                              </p:par>
                            </p:childTnLst>
                          </p:cTn>
                        </p:par>
                        <p:par>
                          <p:cTn id="24" fill="hold">
                            <p:stCondLst>
                              <p:cond delay="3000"/>
                            </p:stCondLst>
                            <p:childTnLst>
                              <p:par>
                                <p:cTn id="25" presetID="8" presetClass="entr" presetSubtype="16"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amond(in)">
                                      <p:cBhvr>
                                        <p:cTn id="27" dur="500"/>
                                        <p:tgtEl>
                                          <p:spTgt spid="4">
                                            <p:txEl>
                                              <p:pRg st="4" end="4"/>
                                            </p:txEl>
                                          </p:spTgt>
                                        </p:tgtEl>
                                      </p:cBhvr>
                                    </p:animEffect>
                                  </p:childTnLst>
                                </p:cTn>
                              </p:par>
                            </p:childTnLst>
                          </p:cTn>
                        </p:par>
                        <p:par>
                          <p:cTn id="28" fill="hold">
                            <p:stCondLst>
                              <p:cond delay="3500"/>
                            </p:stCondLst>
                            <p:childTnLst>
                              <p:par>
                                <p:cTn id="29" presetID="8" presetClass="entr" presetSubtype="16"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diamond(in)">
                                      <p:cBhvr>
                                        <p:cTn id="31" dur="500"/>
                                        <p:tgtEl>
                                          <p:spTgt spid="4">
                                            <p:txEl>
                                              <p:pRg st="5" end="5"/>
                                            </p:txEl>
                                          </p:spTgt>
                                        </p:tgtEl>
                                      </p:cBhvr>
                                    </p:animEffect>
                                  </p:childTnLst>
                                </p:cTn>
                              </p:par>
                            </p:childTnLst>
                          </p:cTn>
                        </p:par>
                        <p:par>
                          <p:cTn id="32" fill="hold">
                            <p:stCondLst>
                              <p:cond delay="4000"/>
                            </p:stCondLst>
                            <p:childTnLst>
                              <p:par>
                                <p:cTn id="33" presetID="8" presetClass="entr" presetSubtype="16"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diamond(in)">
                                      <p:cBhvr>
                                        <p:cTn id="35" dur="500"/>
                                        <p:tgtEl>
                                          <p:spTgt spid="4">
                                            <p:txEl>
                                              <p:pRg st="6" end="6"/>
                                            </p:txEl>
                                          </p:spTgt>
                                        </p:tgtEl>
                                      </p:cBhvr>
                                    </p:animEffect>
                                  </p:childTnLst>
                                </p:cTn>
                              </p:par>
                            </p:childTnLst>
                          </p:cTn>
                        </p:par>
                        <p:par>
                          <p:cTn id="36" fill="hold">
                            <p:stCondLst>
                              <p:cond delay="4500"/>
                            </p:stCondLst>
                            <p:childTnLst>
                              <p:par>
                                <p:cTn id="37" presetID="8" presetClass="entr" presetSubtype="16"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diamond(in)">
                                      <p:cBhvr>
                                        <p:cTn id="39" dur="500"/>
                                        <p:tgtEl>
                                          <p:spTgt spid="4">
                                            <p:txEl>
                                              <p:pRg st="7" end="7"/>
                                            </p:txEl>
                                          </p:spTgt>
                                        </p:tgtEl>
                                      </p:cBhvr>
                                    </p:animEffect>
                                  </p:childTnLst>
                                </p:cTn>
                              </p:par>
                            </p:childTnLst>
                          </p:cTn>
                        </p:par>
                        <p:par>
                          <p:cTn id="40" fill="hold">
                            <p:stCondLst>
                              <p:cond delay="5000"/>
                            </p:stCondLst>
                            <p:childTnLst>
                              <p:par>
                                <p:cTn id="41" presetID="8" presetClass="entr" presetSubtype="16"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diamond(in)">
                                      <p:cBhvr>
                                        <p:cTn id="43" dur="500"/>
                                        <p:tgtEl>
                                          <p:spTgt spid="4">
                                            <p:txEl>
                                              <p:pRg st="8" end="8"/>
                                            </p:txEl>
                                          </p:spTgt>
                                        </p:tgtEl>
                                      </p:cBhvr>
                                    </p:animEffect>
                                  </p:childTnLst>
                                </p:cTn>
                              </p:par>
                            </p:childTnLst>
                          </p:cTn>
                        </p:par>
                        <p:par>
                          <p:cTn id="44" fill="hold">
                            <p:stCondLst>
                              <p:cond delay="5500"/>
                            </p:stCondLst>
                            <p:childTnLst>
                              <p:par>
                                <p:cTn id="45" presetID="8" presetClass="entr" presetSubtype="16"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diamond(in)">
                                      <p:cBhvr>
                                        <p:cTn id="47" dur="500"/>
                                        <p:tgtEl>
                                          <p:spTgt spid="4">
                                            <p:txEl>
                                              <p:pRg st="9" end="9"/>
                                            </p:txEl>
                                          </p:spTgt>
                                        </p:tgtEl>
                                      </p:cBhvr>
                                    </p:animEffect>
                                  </p:childTnLst>
                                </p:cTn>
                              </p:par>
                            </p:childTnLst>
                          </p:cTn>
                        </p:par>
                        <p:par>
                          <p:cTn id="48" fill="hold">
                            <p:stCondLst>
                              <p:cond delay="6000"/>
                            </p:stCondLst>
                            <p:childTnLst>
                              <p:par>
                                <p:cTn id="49" presetID="8" presetClass="entr" presetSubtype="16" fill="hold" grpId="0"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diamond(in)">
                                      <p:cBhvr>
                                        <p:cTn id="51" dur="500"/>
                                        <p:tgtEl>
                                          <p:spTgt spid="4">
                                            <p:txEl>
                                              <p:pRg st="10" end="10"/>
                                            </p:txEl>
                                          </p:spTgt>
                                        </p:tgtEl>
                                      </p:cBhvr>
                                    </p:animEffect>
                                  </p:childTnLst>
                                </p:cTn>
                              </p:par>
                            </p:childTnLst>
                          </p:cTn>
                        </p:par>
                        <p:par>
                          <p:cTn id="52" fill="hold">
                            <p:stCondLst>
                              <p:cond delay="6500"/>
                            </p:stCondLst>
                            <p:childTnLst>
                              <p:par>
                                <p:cTn id="53" presetID="8" presetClass="entr" presetSubtype="16"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diamond(in)">
                                      <p:cBhvr>
                                        <p:cTn id="55" dur="500"/>
                                        <p:tgtEl>
                                          <p:spTgt spid="5">
                                            <p:txEl>
                                              <p:pRg st="0" end="0"/>
                                            </p:txEl>
                                          </p:spTgt>
                                        </p:tgtEl>
                                      </p:cBhvr>
                                    </p:animEffect>
                                  </p:childTnLst>
                                </p:cTn>
                              </p:par>
                            </p:childTnLst>
                          </p:cTn>
                        </p:par>
                        <p:par>
                          <p:cTn id="56" fill="hold">
                            <p:stCondLst>
                              <p:cond delay="7000"/>
                            </p:stCondLst>
                            <p:childTnLst>
                              <p:par>
                                <p:cTn id="57" presetID="8" presetClass="entr" presetSubtype="16" fill="hold" grpId="0" nodeType="after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Effect transition="in" filter="diamond(in)">
                                      <p:cBhvr>
                                        <p:cTn id="59" dur="500"/>
                                        <p:tgtEl>
                                          <p:spTgt spid="5">
                                            <p:txEl>
                                              <p:pRg st="1" end="1"/>
                                            </p:txEl>
                                          </p:spTgt>
                                        </p:tgtEl>
                                      </p:cBhvr>
                                    </p:animEffect>
                                  </p:childTnLst>
                                </p:cTn>
                              </p:par>
                            </p:childTnLst>
                          </p:cTn>
                        </p:par>
                        <p:par>
                          <p:cTn id="60" fill="hold">
                            <p:stCondLst>
                              <p:cond delay="7500"/>
                            </p:stCondLst>
                            <p:childTnLst>
                              <p:par>
                                <p:cTn id="61" presetID="8" presetClass="entr" presetSubtype="16" fill="hold" grpId="0" nodeType="after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diamond(in)">
                                      <p:cBhvr>
                                        <p:cTn id="63" dur="500"/>
                                        <p:tgtEl>
                                          <p:spTgt spid="5">
                                            <p:txEl>
                                              <p:pRg st="2" end="2"/>
                                            </p:txEl>
                                          </p:spTgt>
                                        </p:tgtEl>
                                      </p:cBhvr>
                                    </p:animEffect>
                                  </p:childTnLst>
                                </p:cTn>
                              </p:par>
                            </p:childTnLst>
                          </p:cTn>
                        </p:par>
                        <p:par>
                          <p:cTn id="64" fill="hold">
                            <p:stCondLst>
                              <p:cond delay="8000"/>
                            </p:stCondLst>
                            <p:childTnLst>
                              <p:par>
                                <p:cTn id="65" presetID="8" presetClass="entr" presetSubtype="16" fill="hold" grpId="0" nodeType="after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diamond(in)">
                                      <p:cBhvr>
                                        <p:cTn id="67" dur="500"/>
                                        <p:tgtEl>
                                          <p:spTgt spid="5">
                                            <p:txEl>
                                              <p:pRg st="3" end="3"/>
                                            </p:txEl>
                                          </p:spTgt>
                                        </p:tgtEl>
                                      </p:cBhvr>
                                    </p:animEffect>
                                  </p:childTnLst>
                                </p:cTn>
                              </p:par>
                            </p:childTnLst>
                          </p:cTn>
                        </p:par>
                        <p:par>
                          <p:cTn id="68" fill="hold">
                            <p:stCondLst>
                              <p:cond delay="8500"/>
                            </p:stCondLst>
                            <p:childTnLst>
                              <p:par>
                                <p:cTn id="69" presetID="8" presetClass="entr" presetSubtype="16" fill="hold" grpId="0" nodeType="after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Effect transition="in" filter="diamond(in)">
                                      <p:cBhvr>
                                        <p:cTn id="71" dur="500"/>
                                        <p:tgtEl>
                                          <p:spTgt spid="5">
                                            <p:txEl>
                                              <p:pRg st="4" end="4"/>
                                            </p:txEl>
                                          </p:spTgt>
                                        </p:tgtEl>
                                      </p:cBhvr>
                                    </p:animEffect>
                                  </p:childTnLst>
                                </p:cTn>
                              </p:par>
                            </p:childTnLst>
                          </p:cTn>
                        </p:par>
                        <p:par>
                          <p:cTn id="72" fill="hold">
                            <p:stCondLst>
                              <p:cond delay="9000"/>
                            </p:stCondLst>
                            <p:childTnLst>
                              <p:par>
                                <p:cTn id="73" presetID="8" presetClass="entr" presetSubtype="16" fill="hold" grpId="0" nodeType="afterEffect">
                                  <p:stCondLst>
                                    <p:cond delay="0"/>
                                  </p:stCondLst>
                                  <p:childTnLst>
                                    <p:set>
                                      <p:cBhvr>
                                        <p:cTn id="74" dur="1" fill="hold">
                                          <p:stCondLst>
                                            <p:cond delay="0"/>
                                          </p:stCondLst>
                                        </p:cTn>
                                        <p:tgtEl>
                                          <p:spTgt spid="5">
                                            <p:txEl>
                                              <p:pRg st="5" end="5"/>
                                            </p:txEl>
                                          </p:spTgt>
                                        </p:tgtEl>
                                        <p:attrNameLst>
                                          <p:attrName>style.visibility</p:attrName>
                                        </p:attrNameLst>
                                      </p:cBhvr>
                                      <p:to>
                                        <p:strVal val="visible"/>
                                      </p:to>
                                    </p:set>
                                    <p:animEffect transition="in" filter="diamond(in)">
                                      <p:cBhvr>
                                        <p:cTn id="75" dur="500"/>
                                        <p:tgtEl>
                                          <p:spTgt spid="5">
                                            <p:txEl>
                                              <p:pRg st="5" end="5"/>
                                            </p:txEl>
                                          </p:spTgt>
                                        </p:tgtEl>
                                      </p:cBhvr>
                                    </p:animEffect>
                                  </p:childTnLst>
                                </p:cTn>
                              </p:par>
                            </p:childTnLst>
                          </p:cTn>
                        </p:par>
                        <p:par>
                          <p:cTn id="76" fill="hold">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Effect transition="in" filter="diamond(in)">
                                      <p:cBhvr>
                                        <p:cTn id="7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Правила поведения за столом </a:t>
            </a:r>
            <a:b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во время еды</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Содержимое 4"/>
          <p:cNvSpPr>
            <a:spLocks noGrp="1"/>
          </p:cNvSpPr>
          <p:nvPr>
            <p:ph idx="1"/>
          </p:nvPr>
        </p:nvSpPr>
        <p:spPr>
          <a:xfrm>
            <a:off x="457200" y="1600200"/>
            <a:ext cx="8229600" cy="5114948"/>
          </a:xfrm>
        </p:spPr>
        <p:txBody>
          <a:bodyPr>
            <a:normAutofit fontScale="77500" lnSpcReduction="20000"/>
          </a:bodyPr>
          <a:lstStyle/>
          <a:p>
            <a:pPr>
              <a:buNone/>
            </a:pPr>
            <a:r>
              <a:rPr lang="ru-RU" sz="1800" dirty="0" smtClean="0"/>
              <a:t>	</a:t>
            </a:r>
            <a:r>
              <a:rPr lang="ru-RU" sz="2100" b="1" i="1" dirty="0" smtClean="0">
                <a:solidFill>
                  <a:schemeClr val="tx2"/>
                </a:solidFill>
                <a:latin typeface="Times New Roman" pitchFamily="18" charset="0"/>
                <a:cs typeface="Times New Roman" pitchFamily="18" charset="0"/>
              </a:rPr>
              <a:t>Очень важно научиться правильно вести себя за столом. Люди, которые едят неаккуратно, некрасиво, портят другим аппетит, вызывают неприятие. Их никто не захочет пригласить на праздничный ужин или даже просто составить компанию за обедом в столовой. Поэтому запомните несколько прост</a:t>
            </a:r>
            <a:r>
              <a:rPr lang="ru-RU" sz="2100" b="1" dirty="0" smtClean="0">
                <a:solidFill>
                  <a:schemeClr val="tx2"/>
                </a:solidFill>
                <a:latin typeface="Times New Roman" pitchFamily="18" charset="0"/>
                <a:cs typeface="Times New Roman" pitchFamily="18" charset="0"/>
              </a:rPr>
              <a:t>ых правил: </a:t>
            </a:r>
          </a:p>
          <a:p>
            <a:pPr>
              <a:buNone/>
            </a:pPr>
            <a:endParaRPr lang="ru-RU" sz="2100" dirty="0" smtClean="0">
              <a:latin typeface="Times New Roman" pitchFamily="18" charset="0"/>
              <a:cs typeface="Times New Roman" pitchFamily="18" charset="0"/>
            </a:endParaRPr>
          </a:p>
          <a:p>
            <a:pPr lvl="0"/>
            <a:r>
              <a:rPr lang="ru-RU" sz="2200" dirty="0" smtClean="0">
                <a:latin typeface="Times New Roman" pitchFamily="18" charset="0"/>
                <a:cs typeface="Times New Roman" pitchFamily="18" charset="0"/>
              </a:rPr>
              <a:t>за стол садитесь с чисто вымытыми руками, умытыми, причесанными и аккуратно одетыми;</a:t>
            </a:r>
          </a:p>
          <a:p>
            <a:pPr lvl="0"/>
            <a:r>
              <a:rPr lang="ru-RU" sz="2200" dirty="0" smtClean="0">
                <a:latin typeface="Times New Roman" pitchFamily="18" charset="0"/>
                <a:cs typeface="Times New Roman" pitchFamily="18" charset="0"/>
              </a:rPr>
              <a:t>за столом надо сидеть прямо, не разваливаясь на стуле и не расставлять локти в стороны. Хоть это и старые истины, всё же не пренебрегайте ими;</a:t>
            </a:r>
          </a:p>
          <a:p>
            <a:pPr lvl="0"/>
            <a:r>
              <a:rPr lang="ru-RU" sz="2200" dirty="0" smtClean="0">
                <a:latin typeface="Times New Roman" pitchFamily="18" charset="0"/>
                <a:cs typeface="Times New Roman" pitchFamily="18" charset="0"/>
              </a:rPr>
              <a:t>пережёвывайте пищу с закрытым ртом, чтобы не издавать чавкающих и причмокивающих звуков, не набивайте рот до отказа — лучше откусывайте по маленькому кусочку;</a:t>
            </a:r>
          </a:p>
          <a:p>
            <a:pPr lvl="0"/>
            <a:r>
              <a:rPr lang="ru-RU" sz="2200" dirty="0" smtClean="0">
                <a:latin typeface="Times New Roman" pitchFamily="18" charset="0"/>
                <a:cs typeface="Times New Roman" pitchFamily="18" charset="0"/>
              </a:rPr>
              <a:t>во время еды не разговаривайте и не занимайтесь посторонними делами;</a:t>
            </a:r>
          </a:p>
          <a:p>
            <a:pPr lvl="0"/>
            <a:r>
              <a:rPr lang="ru-RU" sz="2200" dirty="0" smtClean="0">
                <a:latin typeface="Times New Roman" pitchFamily="18" charset="0"/>
                <a:cs typeface="Times New Roman" pitchFamily="18" charset="0"/>
              </a:rPr>
              <a:t>научитесь правильно пользоваться столовыми приборами — вилку держите в левой руке, а нож в правой;</a:t>
            </a:r>
          </a:p>
          <a:p>
            <a:pPr lvl="0"/>
            <a:r>
              <a:rPr lang="ru-RU" sz="2200" dirty="0" smtClean="0">
                <a:latin typeface="Times New Roman" pitchFamily="18" charset="0"/>
                <a:cs typeface="Times New Roman" pitchFamily="18" charset="0"/>
              </a:rPr>
              <a:t>не оставляйте ложку в чашке, не ешьте с ножа, не облизывайте тарелку;</a:t>
            </a:r>
          </a:p>
          <a:p>
            <a:pPr lvl="0"/>
            <a:r>
              <a:rPr lang="ru-RU" sz="2200" dirty="0" smtClean="0">
                <a:latin typeface="Times New Roman" pitchFamily="18" charset="0"/>
                <a:cs typeface="Times New Roman" pitchFamily="18" charset="0"/>
              </a:rPr>
              <a:t>после еды вытрите руки салфеткой или сразу же вымойте их, ни в</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коем случае не облизывайте пальцы и не вытирайте руки о скатерть, не ковыряйте пальцами в зубах — для этого существует зубочистка;</a:t>
            </a:r>
          </a:p>
          <a:p>
            <a:pPr lvl="0"/>
            <a:r>
              <a:rPr lang="ru-RU" sz="2200" dirty="0" smtClean="0">
                <a:latin typeface="Times New Roman" pitchFamily="18" charset="0"/>
                <a:cs typeface="Times New Roman" pitchFamily="18" charset="0"/>
              </a:rPr>
              <a:t>если вы едите дома, то не оставляйте за собой грязную посуду, сразу</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помойте её и протрите стол.</a:t>
            </a:r>
          </a:p>
          <a:p>
            <a:pPr>
              <a:buNone/>
            </a:pPr>
            <a:r>
              <a:rPr lang="ru-RU" sz="1900" dirty="0" smtClean="0">
                <a:latin typeface="Times New Roman" pitchFamily="18" charset="0"/>
                <a:cs typeface="Times New Roman" pitchFamily="18" charset="0"/>
              </a:rPr>
              <a:t> </a:t>
            </a:r>
            <a:endParaRPr lang="ru-RU" sz="19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3" end="3"/>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5">
                                            <p:txEl>
                                              <p:pRg st="4" end="4"/>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5">
                                            <p:txEl>
                                              <p:pRg st="5" end="5"/>
                                            </p:tx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strVal val="#ppt_w+.3"/>
                                          </p:val>
                                        </p:tav>
                                        <p:tav tm="100000">
                                          <p:val>
                                            <p:strVal val="#ppt_w"/>
                                          </p:val>
                                        </p:tav>
                                      </p:tavLst>
                                    </p:anim>
                                    <p:anim calcmode="lin" valueType="num">
                                      <p:cBhvr>
                                        <p:cTn id="44"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5">
                                            <p:txEl>
                                              <p:pRg st="6" end="6"/>
                                            </p:txEl>
                                          </p:spTgt>
                                        </p:tgtEl>
                                      </p:cBhvr>
                                    </p:animEffect>
                                  </p:childTnLst>
                                </p:cTn>
                              </p:par>
                            </p:childTnLst>
                          </p:cTn>
                        </p:par>
                        <p:par>
                          <p:cTn id="46" fill="hold">
                            <p:stCondLst>
                              <p:cond delay="7000"/>
                            </p:stCondLst>
                            <p:childTnLst>
                              <p:par>
                                <p:cTn id="47" presetID="50" presetClass="entr" presetSubtype="0" decel="100000" fill="hold" grpId="0" nodeType="after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5">
                                            <p:txEl>
                                              <p:pRg st="7" end="7"/>
                                            </p:txEl>
                                          </p:spTgt>
                                        </p:tgtEl>
                                      </p:cBhvr>
                                    </p:animEffect>
                                  </p:childTnLst>
                                </p:cTn>
                              </p:par>
                            </p:childTnLst>
                          </p:cTn>
                        </p:par>
                        <p:par>
                          <p:cTn id="52" fill="hold">
                            <p:stCondLst>
                              <p:cond delay="8000"/>
                            </p:stCondLst>
                            <p:childTnLst>
                              <p:par>
                                <p:cTn id="53" presetID="50" presetClass="entr" presetSubtype="0" decel="100000" fill="hold" grpId="0" nodeType="after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strVal val="#ppt_w+.3"/>
                                          </p:val>
                                        </p:tav>
                                        <p:tav tm="100000">
                                          <p:val>
                                            <p:strVal val="#ppt_w"/>
                                          </p:val>
                                        </p:tav>
                                      </p:tavLst>
                                    </p:anim>
                                    <p:anim calcmode="lin" valueType="num">
                                      <p:cBhvr>
                                        <p:cTn id="56"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5">
                                            <p:txEl>
                                              <p:pRg st="8" end="8"/>
                                            </p:txEl>
                                          </p:spTgt>
                                        </p:tgtEl>
                                      </p:cBhvr>
                                    </p:animEffect>
                                  </p:childTnLst>
                                </p:cTn>
                              </p:par>
                            </p:childTnLst>
                          </p:cTn>
                        </p:par>
                        <p:par>
                          <p:cTn id="58" fill="hold">
                            <p:stCondLst>
                              <p:cond delay="9000"/>
                            </p:stCondLst>
                            <p:childTnLst>
                              <p:par>
                                <p:cTn id="59" presetID="50" presetClass="entr" presetSubtype="0" decel="100000" fill="hold" grpId="0" nodeType="after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p:cTn id="61" dur="1000" fill="hold"/>
                                        <p:tgtEl>
                                          <p:spTgt spid="5">
                                            <p:txEl>
                                              <p:pRg st="9" end="9"/>
                                            </p:txEl>
                                          </p:spTgt>
                                        </p:tgtEl>
                                        <p:attrNameLst>
                                          <p:attrName>ppt_w</p:attrName>
                                        </p:attrNameLst>
                                      </p:cBhvr>
                                      <p:tavLst>
                                        <p:tav tm="0">
                                          <p:val>
                                            <p:strVal val="#ppt_w+.3"/>
                                          </p:val>
                                        </p:tav>
                                        <p:tav tm="100000">
                                          <p:val>
                                            <p:strVal val="#ppt_w"/>
                                          </p:val>
                                        </p:tav>
                                      </p:tavLst>
                                    </p:anim>
                                    <p:anim calcmode="lin" valueType="num">
                                      <p:cBhvr>
                                        <p:cTn id="62" dur="1000" fill="hold"/>
                                        <p:tgtEl>
                                          <p:spTgt spid="5">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5">
                                            <p:txEl>
                                              <p:pRg st="9" end="9"/>
                                            </p:txEl>
                                          </p:spTgt>
                                        </p:tgtEl>
                                      </p:cBhvr>
                                    </p:animEffect>
                                  </p:childTnLst>
                                </p:cTn>
                              </p:par>
                            </p:childTnLst>
                          </p:cTn>
                        </p:par>
                        <p:par>
                          <p:cTn id="64" fill="hold">
                            <p:stCondLst>
                              <p:cond delay="10000"/>
                            </p:stCondLst>
                            <p:childTnLst>
                              <p:par>
                                <p:cTn id="65" presetID="50" presetClass="entr" presetSubtype="0" decel="100000" fill="hold" grpId="0" nodeType="after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p:cTn id="67" dur="1000" fill="hold"/>
                                        <p:tgtEl>
                                          <p:spTgt spid="5">
                                            <p:txEl>
                                              <p:pRg st="10" end="10"/>
                                            </p:txEl>
                                          </p:spTgt>
                                        </p:tgtEl>
                                        <p:attrNameLst>
                                          <p:attrName>ppt_w</p:attrName>
                                        </p:attrNameLst>
                                      </p:cBhvr>
                                      <p:tavLst>
                                        <p:tav tm="0">
                                          <p:val>
                                            <p:strVal val="#ppt_w+.3"/>
                                          </p:val>
                                        </p:tav>
                                        <p:tav tm="100000">
                                          <p:val>
                                            <p:strVal val="#ppt_w"/>
                                          </p:val>
                                        </p:tav>
                                      </p:tavLst>
                                    </p:anim>
                                    <p:anim calcmode="lin" valueType="num">
                                      <p:cBhvr>
                                        <p:cTn id="68" dur="1000" fill="hold"/>
                                        <p:tgtEl>
                                          <p:spTgt spid="5">
                                            <p:txEl>
                                              <p:pRg st="10" end="10"/>
                                            </p:txEl>
                                          </p:spTgt>
                                        </p:tgtEl>
                                        <p:attrNameLst>
                                          <p:attrName>ppt_h</p:attrName>
                                        </p:attrNameLst>
                                      </p:cBhvr>
                                      <p:tavLst>
                                        <p:tav tm="0">
                                          <p:val>
                                            <p:strVal val="#ppt_h"/>
                                          </p:val>
                                        </p:tav>
                                        <p:tav tm="100000">
                                          <p:val>
                                            <p:strVal val="#ppt_h"/>
                                          </p:val>
                                        </p:tav>
                                      </p:tavLst>
                                    </p:anim>
                                    <p:animEffect transition="in" filter="fade">
                                      <p:cBhvr>
                                        <p:cTn id="69"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Источники иллюстраций</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428596" y="1142984"/>
            <a:ext cx="8229600" cy="5572164"/>
          </a:xfrm>
        </p:spPr>
        <p:txBody>
          <a:bodyPr>
            <a:normAutofit lnSpcReduction="10000"/>
          </a:bodyPr>
          <a:lstStyle/>
          <a:p>
            <a:r>
              <a:rPr lang="en-US" sz="1200" dirty="0" smtClean="0">
                <a:latin typeface="Times New Roman" pitchFamily="18" charset="0"/>
                <a:cs typeface="Times New Roman" pitchFamily="18" charset="0"/>
                <a:hlinkClick r:id="rId2"/>
              </a:rPr>
              <a:t>http://m-bizportal.ru/tovary/21479_13-01-2011_18_55_36_(1)_big.jpg</a:t>
            </a:r>
            <a:r>
              <a:rPr lang="ru-RU" sz="1200" dirty="0" smtClean="0">
                <a:latin typeface="Times New Roman" pitchFamily="18" charset="0"/>
                <a:cs typeface="Times New Roman" pitchFamily="18" charset="0"/>
              </a:rPr>
              <a:t> – витамины.</a:t>
            </a:r>
          </a:p>
          <a:p>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hlinkClick r:id="rId3"/>
              </a:rPr>
              <a:t>http://zdravio.com/wp-content/uploads/2012/05/%D0%9D%D0%B5%D0%BD%D0%B0%D1%81%D1%8B%D1%89%D0%B5%D0%BD%D0%BD%D1%8B%D0%B5-%D0%B6%D0%B8%D1%80%D0%BD%D1%8B%D0%B5-%D0%BA%D0%B8%D1%81%D0%BB%D0%BE%D1%82%D1%8B-%D0%B2-%D0%BF%D1%80%D0%BE%D0%B4%D1%83%D0%BA%D1</a:t>
            </a:r>
            <a:r>
              <a:rPr lang="en-US" sz="1200" dirty="0" smtClean="0">
                <a:latin typeface="Times New Roman" pitchFamily="18" charset="0"/>
                <a:cs typeface="Times New Roman" pitchFamily="18" charset="0"/>
                <a:hlinkClick r:id="rId4" action="ppaction://hlinkfile"/>
              </a:rPr>
              <a:t>%82%D0%B0%D1%85.jpeg</a:t>
            </a:r>
            <a:r>
              <a:rPr lang="ru-RU" sz="1200" dirty="0" smtClean="0">
                <a:latin typeface="Times New Roman" pitchFamily="18" charset="0"/>
                <a:cs typeface="Times New Roman" pitchFamily="18" charset="0"/>
              </a:rPr>
              <a:t>  - масло.</a:t>
            </a:r>
          </a:p>
          <a:p>
            <a:r>
              <a:rPr lang="en-US" sz="1200" dirty="0" smtClean="0">
                <a:latin typeface="Times New Roman" pitchFamily="18" charset="0"/>
                <a:cs typeface="Times New Roman" pitchFamily="18" charset="0"/>
                <a:hlinkClick r:id="rId5"/>
              </a:rPr>
              <a:t>http://im0-tub-ru.yandex.net/i?id=42131810-37-73&amp;n=21</a:t>
            </a:r>
            <a:r>
              <a:rPr lang="ru-RU" sz="1200" dirty="0" smtClean="0">
                <a:latin typeface="Times New Roman" pitchFamily="18" charset="0"/>
                <a:cs typeface="Times New Roman" pitchFamily="18" charset="0"/>
              </a:rPr>
              <a:t>  - витамин С.</a:t>
            </a:r>
          </a:p>
          <a:p>
            <a:r>
              <a:rPr lang="en-US" sz="1200" dirty="0" smtClean="0">
                <a:latin typeface="Times New Roman" pitchFamily="18" charset="0"/>
                <a:cs typeface="Times New Roman" pitchFamily="18" charset="0"/>
                <a:hlinkClick r:id="rId6"/>
              </a:rPr>
              <a:t>http://stat16.privet.ru/lr/0b0808f3e4cfc8519708f4f4aa998e95</a:t>
            </a:r>
            <a:r>
              <a:rPr lang="ru-RU" sz="1200" dirty="0" smtClean="0">
                <a:latin typeface="Times New Roman" pitchFamily="18" charset="0"/>
                <a:cs typeface="Times New Roman" pitchFamily="18" charset="0"/>
              </a:rPr>
              <a:t>  - витамины.</a:t>
            </a:r>
          </a:p>
          <a:p>
            <a:r>
              <a:rPr lang="en-US" sz="1200" dirty="0" smtClean="0">
                <a:latin typeface="Times New Roman" pitchFamily="18" charset="0"/>
                <a:cs typeface="Times New Roman" pitchFamily="18" charset="0"/>
                <a:hlinkClick r:id="rId7"/>
              </a:rPr>
              <a:t>http://cs302415.userapi.com/v302415132/1653/-vQjJ60KP3M.jpg</a:t>
            </a:r>
            <a:r>
              <a:rPr lang="ru-RU" sz="1200" dirty="0" smtClean="0">
                <a:latin typeface="Times New Roman" pitchFamily="18" charset="0"/>
                <a:cs typeface="Times New Roman" pitchFamily="18" charset="0"/>
              </a:rPr>
              <a:t>  - фрукты и овощи.</a:t>
            </a:r>
          </a:p>
          <a:p>
            <a:r>
              <a:rPr lang="en-US" sz="1200" dirty="0" smtClean="0">
                <a:latin typeface="Times New Roman" pitchFamily="18" charset="0"/>
                <a:cs typeface="Times New Roman" pitchFamily="18" charset="0"/>
                <a:hlinkClick r:id="rId8"/>
              </a:rPr>
              <a:t>http://im8-tub-ru.yandex.net/i?id=254771678-71-73&amp;n=21</a:t>
            </a:r>
            <a:r>
              <a:rPr lang="ru-RU" sz="1200" dirty="0" smtClean="0">
                <a:latin typeface="Times New Roman" pitchFamily="18" charset="0"/>
                <a:cs typeface="Times New Roman" pitchFamily="18" charset="0"/>
              </a:rPr>
              <a:t> – девочка с фруктами.</a:t>
            </a:r>
          </a:p>
          <a:p>
            <a:r>
              <a:rPr lang="en-US" sz="1200" dirty="0" smtClean="0">
                <a:latin typeface="Times New Roman" pitchFamily="18" charset="0"/>
                <a:cs typeface="Times New Roman" pitchFamily="18" charset="0"/>
                <a:hlinkClick r:id="rId9"/>
              </a:rPr>
              <a:t>http://dietaleta.ru/uploads/2013080527.jpg</a:t>
            </a:r>
            <a:r>
              <a:rPr lang="ru-RU" sz="1200" dirty="0" smtClean="0">
                <a:latin typeface="Times New Roman" pitchFamily="18" charset="0"/>
                <a:cs typeface="Times New Roman" pitchFamily="18" charset="0"/>
              </a:rPr>
              <a:t>  - сбалансированное питание.</a:t>
            </a:r>
          </a:p>
          <a:p>
            <a:r>
              <a:rPr lang="en-US" sz="1200" dirty="0" smtClean="0">
                <a:latin typeface="Times New Roman" pitchFamily="18" charset="0"/>
                <a:cs typeface="Times New Roman" pitchFamily="18" charset="0"/>
                <a:hlinkClick r:id="rId10"/>
              </a:rPr>
              <a:t>http://im8-tub-ru.yandex.net/i?id=210780630-11-73&amp;n=21</a:t>
            </a:r>
            <a:r>
              <a:rPr lang="ru-RU" sz="1200" dirty="0" smtClean="0">
                <a:latin typeface="Times New Roman" pitchFamily="18" charset="0"/>
                <a:cs typeface="Times New Roman" pitchFamily="18" charset="0"/>
              </a:rPr>
              <a:t>  - фрукты.</a:t>
            </a:r>
          </a:p>
          <a:p>
            <a:r>
              <a:rPr lang="en-US" sz="1200" dirty="0" smtClean="0">
                <a:latin typeface="Times New Roman" pitchFamily="18" charset="0"/>
                <a:cs typeface="Times New Roman" pitchFamily="18" charset="0"/>
                <a:hlinkClick r:id="rId11"/>
              </a:rPr>
              <a:t>http://im4-tub-ru.yandex.net/i?id=53249495-70-73&amp;n=21</a:t>
            </a:r>
            <a:r>
              <a:rPr lang="ru-RU" sz="1200" dirty="0" smtClean="0">
                <a:latin typeface="Times New Roman" pitchFamily="18" charset="0"/>
                <a:cs typeface="Times New Roman" pitchFamily="18" charset="0"/>
              </a:rPr>
              <a:t>  - витамин А.</a:t>
            </a:r>
          </a:p>
          <a:p>
            <a:r>
              <a:rPr lang="en-US" sz="1200" dirty="0" smtClean="0">
                <a:latin typeface="Times New Roman" pitchFamily="18" charset="0"/>
                <a:cs typeface="Times New Roman" pitchFamily="18" charset="0"/>
                <a:hlinkClick r:id="rId12"/>
              </a:rPr>
              <a:t>http://www.bioneer.ee/static/files/065/800px-salade_de_jambon_cru_et_saumon_fume.jpg</a:t>
            </a:r>
            <a:r>
              <a:rPr lang="ru-RU" sz="1200" dirty="0" smtClean="0">
                <a:latin typeface="Times New Roman" pitchFamily="18" charset="0"/>
                <a:cs typeface="Times New Roman" pitchFamily="18" charset="0"/>
              </a:rPr>
              <a:t>  - рыба.</a:t>
            </a:r>
          </a:p>
          <a:p>
            <a:r>
              <a:rPr lang="en-US" sz="1200" dirty="0" smtClean="0">
                <a:latin typeface="Times New Roman" pitchFamily="18" charset="0"/>
                <a:cs typeface="Times New Roman" pitchFamily="18" charset="0"/>
                <a:hlinkClick r:id="rId13"/>
              </a:rPr>
              <a:t>http://onua.com.ua/uploads/posts/2011-03/thumbs/1298983130_63.jpg</a:t>
            </a:r>
            <a:r>
              <a:rPr lang="ru-RU" sz="1200" dirty="0" smtClean="0">
                <a:latin typeface="Times New Roman" pitchFamily="18" charset="0"/>
                <a:cs typeface="Times New Roman" pitchFamily="18" charset="0"/>
              </a:rPr>
              <a:t>  - чай.</a:t>
            </a:r>
          </a:p>
          <a:p>
            <a:r>
              <a:rPr lang="en-US" sz="1200" dirty="0" smtClean="0">
                <a:latin typeface="Times New Roman" pitchFamily="18" charset="0"/>
                <a:cs typeface="Times New Roman" pitchFamily="18" charset="0"/>
                <a:hlinkClick r:id="rId14"/>
              </a:rPr>
              <a:t>http://www.profit-krd.ru/public/images/sir.jpg</a:t>
            </a:r>
            <a:r>
              <a:rPr lang="ru-RU" sz="1200" dirty="0" smtClean="0">
                <a:latin typeface="Times New Roman" pitchFamily="18" charset="0"/>
                <a:cs typeface="Times New Roman" pitchFamily="18" charset="0"/>
              </a:rPr>
              <a:t> - сыр.</a:t>
            </a:r>
          </a:p>
          <a:p>
            <a:r>
              <a:rPr lang="en-US" sz="1200" dirty="0" smtClean="0">
                <a:latin typeface="Times New Roman" pitchFamily="18" charset="0"/>
                <a:cs typeface="Times New Roman" pitchFamily="18" charset="0"/>
                <a:hlinkClick r:id="rId15"/>
              </a:rPr>
              <a:t>http://www.e-reading-lib.org/illustrations/148/148026-pic9.jpg</a:t>
            </a:r>
            <a:r>
              <a:rPr lang="ru-RU" sz="1200" dirty="0" smtClean="0">
                <a:latin typeface="Times New Roman" pitchFamily="18" charset="0"/>
                <a:cs typeface="Times New Roman" pitchFamily="18" charset="0"/>
              </a:rPr>
              <a:t> - «Гуси - лебеди».</a:t>
            </a:r>
          </a:p>
          <a:p>
            <a:r>
              <a:rPr lang="en-US" sz="1200" dirty="0" smtClean="0">
                <a:latin typeface="Times New Roman" pitchFamily="18" charset="0"/>
                <a:cs typeface="Times New Roman" pitchFamily="18" charset="0"/>
                <a:hlinkClick r:id="rId16"/>
              </a:rPr>
              <a:t>http://pozdravka.com/_ph/40/93203702.gif</a:t>
            </a:r>
            <a:r>
              <a:rPr lang="ru-RU" sz="1200" dirty="0" smtClean="0">
                <a:latin typeface="Times New Roman" pitchFamily="18" charset="0"/>
                <a:cs typeface="Times New Roman" pitchFamily="18" charset="0"/>
              </a:rPr>
              <a:t> - яблочки.</a:t>
            </a:r>
          </a:p>
          <a:p>
            <a:r>
              <a:rPr lang="en-US" sz="1200" dirty="0" smtClean="0">
                <a:latin typeface="Times New Roman" pitchFamily="18" charset="0"/>
                <a:cs typeface="Times New Roman" pitchFamily="18" charset="0"/>
                <a:hlinkClick r:id="rId17"/>
              </a:rPr>
              <a:t>http://im7-tub-ru.yandex.net/i?id=255065065-64-72&amp;n=21</a:t>
            </a:r>
            <a:r>
              <a:rPr lang="ru-RU" sz="1200" dirty="0" smtClean="0">
                <a:latin typeface="Times New Roman" pitchFamily="18" charset="0"/>
                <a:cs typeface="Times New Roman" pitchFamily="18" charset="0"/>
              </a:rPr>
              <a:t> – яйцо.</a:t>
            </a:r>
          </a:p>
          <a:p>
            <a:r>
              <a:rPr lang="en-US" sz="1200" dirty="0" smtClean="0">
                <a:latin typeface="Times New Roman" pitchFamily="18" charset="0"/>
                <a:cs typeface="Times New Roman" pitchFamily="18" charset="0"/>
                <a:hlinkClick r:id="rId18"/>
              </a:rPr>
              <a:t>http://im3-tub-ru.yandex.net/i?id=94146572-47-72&amp;n=21</a:t>
            </a:r>
            <a:r>
              <a:rPr lang="ru-RU" sz="1200" dirty="0" smtClean="0">
                <a:latin typeface="Times New Roman" pitchFamily="18" charset="0"/>
                <a:cs typeface="Times New Roman" pitchFamily="18" charset="0"/>
              </a:rPr>
              <a:t> – хлеб.</a:t>
            </a:r>
          </a:p>
          <a:p>
            <a:r>
              <a:rPr lang="en-US" sz="1200" dirty="0" smtClean="0">
                <a:latin typeface="Times New Roman" pitchFamily="18" charset="0"/>
                <a:cs typeface="Times New Roman" pitchFamily="18" charset="0"/>
                <a:hlinkClick r:id="rId19"/>
              </a:rPr>
              <a:t>http://img.inforico.com.ua/a/prodam-krupa-grechnevaya--ddaa-1323693789254951-2-big.jpg</a:t>
            </a:r>
            <a:r>
              <a:rPr lang="ru-RU" sz="1200" dirty="0" smtClean="0">
                <a:latin typeface="Times New Roman" pitchFamily="18" charset="0"/>
                <a:cs typeface="Times New Roman" pitchFamily="18" charset="0"/>
              </a:rPr>
              <a:t> - гречка.</a:t>
            </a:r>
          </a:p>
          <a:p>
            <a:r>
              <a:rPr lang="en-US" sz="1200" dirty="0" smtClean="0">
                <a:latin typeface="Times New Roman" pitchFamily="18" charset="0"/>
                <a:cs typeface="Times New Roman" pitchFamily="18" charset="0"/>
                <a:hlinkClick r:id="rId20"/>
              </a:rPr>
              <a:t>http://s61.radikal.ru/i172/1011/fc/8465f33c3d83.jpg</a:t>
            </a:r>
            <a:r>
              <a:rPr lang="ru-RU" sz="1200" dirty="0" smtClean="0">
                <a:latin typeface="Times New Roman" pitchFamily="18" charset="0"/>
                <a:cs typeface="Times New Roman" pitchFamily="18" charset="0"/>
              </a:rPr>
              <a:t> - творог.</a:t>
            </a:r>
          </a:p>
          <a:p>
            <a:r>
              <a:rPr lang="en-US" sz="1200" dirty="0" smtClean="0">
                <a:latin typeface="Times New Roman" pitchFamily="18" charset="0"/>
                <a:cs typeface="Times New Roman" pitchFamily="18" charset="0"/>
                <a:hlinkClick r:id="rId21"/>
              </a:rPr>
              <a:t>http://young.rzd.ru/dbmm/images/41/4080/4753802</a:t>
            </a:r>
            <a:r>
              <a:rPr lang="ru-RU" sz="1200" dirty="0" smtClean="0">
                <a:latin typeface="Times New Roman" pitchFamily="18" charset="0"/>
                <a:cs typeface="Times New Roman" pitchFamily="18" charset="0"/>
              </a:rPr>
              <a:t> - апельсин.</a:t>
            </a:r>
          </a:p>
          <a:p>
            <a:r>
              <a:rPr lang="en-US" sz="1200" dirty="0" smtClean="0">
                <a:latin typeface="Times New Roman" pitchFamily="18" charset="0"/>
                <a:cs typeface="Times New Roman" pitchFamily="18" charset="0"/>
                <a:hlinkClick r:id="rId22"/>
              </a:rPr>
              <a:t>http://im4-tub-ru.yandex.net/i?id=338057884-53-72&amp;n=21</a:t>
            </a:r>
            <a:r>
              <a:rPr lang="ru-RU" sz="1200" dirty="0" smtClean="0">
                <a:latin typeface="Times New Roman" pitchFamily="18" charset="0"/>
                <a:cs typeface="Times New Roman" pitchFamily="18" charset="0"/>
              </a:rPr>
              <a:t> – мясо.</a:t>
            </a:r>
          </a:p>
          <a:p>
            <a:r>
              <a:rPr lang="en-US" sz="1200" dirty="0" smtClean="0">
                <a:latin typeface="Times New Roman" pitchFamily="18" charset="0"/>
                <a:cs typeface="Times New Roman" pitchFamily="18" charset="0"/>
                <a:hlinkClick r:id="rId23"/>
              </a:rPr>
              <a:t>http://www.hv-life.ru/Media/files/images/files_3/12606127112443.jpg</a:t>
            </a:r>
            <a:r>
              <a:rPr lang="ru-RU" sz="1200" dirty="0" smtClean="0">
                <a:latin typeface="Times New Roman" pitchFamily="18" charset="0"/>
                <a:cs typeface="Times New Roman" pitchFamily="18" charset="0"/>
              </a:rPr>
              <a:t> - рис.</a:t>
            </a:r>
          </a:p>
          <a:p>
            <a:r>
              <a:rPr lang="en-US" sz="1200" dirty="0" smtClean="0">
                <a:latin typeface="Times New Roman" pitchFamily="18" charset="0"/>
                <a:cs typeface="Times New Roman" pitchFamily="18" charset="0"/>
                <a:hlinkClick r:id="rId24"/>
              </a:rPr>
              <a:t>http://unvan.az/uploads/news/137250536419090256551cec5147ab92.jpg</a:t>
            </a:r>
            <a:r>
              <a:rPr lang="ru-RU" sz="1200" dirty="0" smtClean="0">
                <a:latin typeface="Times New Roman" pitchFamily="18" charset="0"/>
                <a:cs typeface="Times New Roman" pitchFamily="18" charset="0"/>
              </a:rPr>
              <a:t> - сметана.</a:t>
            </a:r>
          </a:p>
          <a:p>
            <a:r>
              <a:rPr lang="en-US" sz="1200" dirty="0" smtClean="0">
                <a:latin typeface="Times New Roman" pitchFamily="18" charset="0"/>
                <a:cs typeface="Times New Roman" pitchFamily="18" charset="0"/>
                <a:hlinkClick r:id="rId25"/>
              </a:rPr>
              <a:t>http://www.pedsovet.su/_ld/265/16325340.jpg</a:t>
            </a:r>
            <a:r>
              <a:rPr lang="ru-RU" sz="1200" dirty="0" smtClean="0">
                <a:latin typeface="Times New Roman" pitchFamily="18" charset="0"/>
                <a:cs typeface="Times New Roman" pitchFamily="18" charset="0"/>
              </a:rPr>
              <a:t> - шаблон.</a:t>
            </a:r>
          </a:p>
          <a:p>
            <a:r>
              <a:rPr lang="ru-RU" sz="1200" dirty="0" smtClean="0">
                <a:latin typeface="Times New Roman" pitchFamily="18" charset="0"/>
                <a:cs typeface="Times New Roman" pitchFamily="18" charset="0"/>
              </a:rPr>
              <a:t>Гайдина Л.И. Изучаем « Окружающий мир» с увлечением: 1-4. М,  2007.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ИНТЕРНЕТ - РЕСУРСЫ</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5043510"/>
          </a:xfrm>
        </p:spPr>
        <p:txBody>
          <a:bodyPr>
            <a:normAutofit/>
          </a:bodyPr>
          <a:lstStyle/>
          <a:p>
            <a:r>
              <a:rPr lang="en-US" sz="1400" dirty="0" smtClean="0">
                <a:latin typeface="Times New Roman" pitchFamily="18" charset="0"/>
                <a:cs typeface="Times New Roman" pitchFamily="18" charset="0"/>
                <a:hlinkClick r:id="rId2"/>
              </a:rPr>
              <a:t>http://www.triesteallnews.it/images/strettadimano.jpg</a:t>
            </a:r>
            <a:r>
              <a:rPr lang="ru-RU" sz="1400" dirty="0" smtClean="0">
                <a:latin typeface="Times New Roman" pitchFamily="18" charset="0"/>
                <a:cs typeface="Times New Roman" pitchFamily="18" charset="0"/>
              </a:rPr>
              <a:t> - руки.</a:t>
            </a:r>
          </a:p>
          <a:p>
            <a:r>
              <a:rPr lang="en-US" sz="1400" dirty="0" smtClean="0">
                <a:latin typeface="Times New Roman" pitchFamily="18" charset="0"/>
                <a:cs typeface="Times New Roman" pitchFamily="18" charset="0"/>
                <a:hlinkClick r:id="rId3"/>
              </a:rPr>
              <a:t>http://photo-designs.ru/uploads/posts/2013-06/1371309594_prevyu.jpg</a:t>
            </a:r>
            <a:r>
              <a:rPr lang="ru-RU" sz="1400" dirty="0" smtClean="0">
                <a:latin typeface="Times New Roman" pitchFamily="18" charset="0"/>
                <a:cs typeface="Times New Roman" pitchFamily="18" charset="0"/>
              </a:rPr>
              <a:t> - фрукты.</a:t>
            </a:r>
          </a:p>
          <a:p>
            <a:r>
              <a:rPr lang="en-US" sz="1400" dirty="0" smtClean="0">
                <a:latin typeface="Times New Roman" pitchFamily="18" charset="0"/>
                <a:cs typeface="Times New Roman" pitchFamily="18" charset="0"/>
                <a:hlinkClick r:id="rId4"/>
              </a:rPr>
              <a:t>http://cs301208.vk.me/u144284477/153153764/x_d48f139a.jpg</a:t>
            </a:r>
            <a:r>
              <a:rPr lang="ru-RU" sz="1400" dirty="0" smtClean="0">
                <a:latin typeface="Times New Roman" pitchFamily="18" charset="0"/>
                <a:cs typeface="Times New Roman" pitchFamily="18" charset="0"/>
              </a:rPr>
              <a:t> - кокосы.</a:t>
            </a:r>
          </a:p>
          <a:p>
            <a:r>
              <a:rPr lang="en-US" sz="1400" dirty="0" smtClean="0">
                <a:latin typeface="Times New Roman" pitchFamily="18" charset="0"/>
                <a:cs typeface="Times New Roman" pitchFamily="18" charset="0"/>
                <a:hlinkClick r:id="rId5"/>
              </a:rPr>
              <a:t>http://content.foto.mail.ru/mail/ksuta-super1/_answers/i-128.jpg</a:t>
            </a:r>
            <a:r>
              <a:rPr lang="ru-RU" sz="1400" dirty="0" smtClean="0">
                <a:latin typeface="Times New Roman" pitchFamily="18" charset="0"/>
                <a:cs typeface="Times New Roman" pitchFamily="18" charset="0"/>
              </a:rPr>
              <a:t> - косы.</a:t>
            </a:r>
          </a:p>
          <a:p>
            <a:r>
              <a:rPr lang="en-US" sz="1400" dirty="0" smtClean="0">
                <a:latin typeface="Times New Roman" pitchFamily="18" charset="0"/>
                <a:cs typeface="Times New Roman" pitchFamily="18" charset="0"/>
                <a:hlinkClick r:id="rId6"/>
              </a:rPr>
              <a:t>http://stat16.privet.ru/lr/0b0f0f447be9b0846d0143ad49253026</a:t>
            </a:r>
            <a:r>
              <a:rPr lang="ru-RU" sz="1400" dirty="0" smtClean="0">
                <a:latin typeface="Times New Roman" pitchFamily="18" charset="0"/>
                <a:cs typeface="Times New Roman" pitchFamily="18" charset="0"/>
              </a:rPr>
              <a:t> - кот.</a:t>
            </a:r>
          </a:p>
          <a:p>
            <a:r>
              <a:rPr lang="en-US" sz="1400" dirty="0" smtClean="0">
                <a:latin typeface="Times New Roman" pitchFamily="18" charset="0"/>
                <a:cs typeface="Times New Roman" pitchFamily="18" charset="0"/>
                <a:hlinkClick r:id="rId7"/>
              </a:rPr>
              <a:t>http://piter.zhazhdinet.ru/images/27_86.png</a:t>
            </a:r>
            <a:r>
              <a:rPr lang="ru-RU" sz="1400" dirty="0" smtClean="0">
                <a:latin typeface="Times New Roman" pitchFamily="18" charset="0"/>
                <a:cs typeface="Times New Roman" pitchFamily="18" charset="0"/>
              </a:rPr>
              <a:t> - клюква.</a:t>
            </a:r>
          </a:p>
          <a:p>
            <a:r>
              <a:rPr lang="en-US" sz="1400" dirty="0" smtClean="0">
                <a:latin typeface="Times New Roman" pitchFamily="18" charset="0"/>
                <a:cs typeface="Times New Roman" pitchFamily="18" charset="0"/>
                <a:hlinkClick r:id="rId8"/>
              </a:rPr>
              <a:t>http://im4-tub-ru.yandex.net/i?id=64709123-42-72&amp;n=21</a:t>
            </a:r>
            <a:r>
              <a:rPr lang="ru-RU" sz="1400" dirty="0" smtClean="0">
                <a:latin typeface="Times New Roman" pitchFamily="18" charset="0"/>
                <a:cs typeface="Times New Roman" pitchFamily="18" charset="0"/>
              </a:rPr>
              <a:t> – ключ.</a:t>
            </a:r>
          </a:p>
          <a:p>
            <a:r>
              <a:rPr lang="en-US" sz="1400" dirty="0" smtClean="0">
                <a:latin typeface="Times New Roman" pitchFamily="18" charset="0"/>
                <a:cs typeface="Times New Roman" pitchFamily="18" charset="0"/>
                <a:hlinkClick r:id="rId9"/>
              </a:rPr>
              <a:t>http://berena.ru/cachepics/ccace8c3e558d9e5aacdbf53cce8abae.png</a:t>
            </a:r>
            <a:r>
              <a:rPr lang="ru-RU" sz="1400" dirty="0" smtClean="0">
                <a:latin typeface="Times New Roman" pitchFamily="18" charset="0"/>
                <a:cs typeface="Times New Roman" pitchFamily="18" charset="0"/>
              </a:rPr>
              <a:t> - молоко.</a:t>
            </a:r>
          </a:p>
          <a:p>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hlinkClick r:id="rId10"/>
              </a:rPr>
              <a:t>http://img.galya.ru/galya.ru/Pictures2/catalog_diary/2013/06/28/t4_3757780.jpg</a:t>
            </a:r>
            <a:r>
              <a:rPr lang="ru-RU" sz="1400" dirty="0" smtClean="0">
                <a:latin typeface="Times New Roman" pitchFamily="18" charset="0"/>
                <a:cs typeface="Times New Roman" pitchFamily="18" charset="0"/>
              </a:rPr>
              <a:t> - кефир.</a:t>
            </a:r>
          </a:p>
          <a:p>
            <a:r>
              <a:rPr lang="en-US" sz="1400" dirty="0" smtClean="0">
                <a:latin typeface="Times New Roman" pitchFamily="18" charset="0"/>
                <a:cs typeface="Times New Roman" pitchFamily="18" charset="0"/>
                <a:hlinkClick r:id="rId11"/>
              </a:rPr>
              <a:t>http://im5-tub-ru.yandex.net/i?id=295589813-52-72&amp;n=21</a:t>
            </a:r>
            <a:r>
              <a:rPr lang="ru-RU" sz="1400" dirty="0" smtClean="0">
                <a:latin typeface="Times New Roman" pitchFamily="18" charset="0"/>
                <a:cs typeface="Times New Roman" pitchFamily="18" charset="0"/>
              </a:rPr>
              <a:t> – апельсин.</a:t>
            </a:r>
          </a:p>
          <a:p>
            <a:r>
              <a:rPr lang="en-US" sz="1400" dirty="0" smtClean="0">
                <a:latin typeface="Times New Roman" pitchFamily="18" charset="0"/>
                <a:cs typeface="Times New Roman" pitchFamily="18" charset="0"/>
                <a:hlinkClick r:id="rId12"/>
              </a:rPr>
              <a:t>http://www.greenmama.ru/dn_images/01/37/36/94/1209581858ananas.jpg</a:t>
            </a:r>
            <a:r>
              <a:rPr lang="ru-RU" sz="1400" dirty="0" smtClean="0">
                <a:latin typeface="Times New Roman" pitchFamily="18" charset="0"/>
                <a:cs typeface="Times New Roman" pitchFamily="18" charset="0"/>
              </a:rPr>
              <a:t> - ананас.</a:t>
            </a:r>
          </a:p>
          <a:p>
            <a:r>
              <a:rPr lang="en-US" sz="1400" dirty="0" smtClean="0">
                <a:latin typeface="Times New Roman" pitchFamily="18" charset="0"/>
                <a:cs typeface="Times New Roman" pitchFamily="18" charset="0"/>
                <a:hlinkClick r:id="rId13"/>
              </a:rPr>
              <a:t>http://img-fotki.yandex.ru/get/4510/jlipeiton.198/0_4a8c7_a1f1c24a_L.jpg</a:t>
            </a:r>
            <a:r>
              <a:rPr lang="ru-RU" sz="1400" dirty="0" smtClean="0">
                <a:latin typeface="Times New Roman" pitchFamily="18" charset="0"/>
                <a:cs typeface="Times New Roman" pitchFamily="18" charset="0"/>
              </a:rPr>
              <a:t> - буква Я.</a:t>
            </a:r>
          </a:p>
          <a:p>
            <a:r>
              <a:rPr lang="en-US" sz="1400" dirty="0" smtClean="0">
                <a:latin typeface="Times New Roman" pitchFamily="18" charset="0"/>
                <a:cs typeface="Times New Roman" pitchFamily="18" charset="0"/>
                <a:hlinkClick r:id="rId14"/>
              </a:rPr>
              <a:t>http://minsk.freeads.by/content/natasha_223013-mail-ru/images/201004/f20100404213944-zabava.jpg</a:t>
            </a:r>
            <a:r>
              <a:rPr lang="ru-RU" sz="1400" dirty="0" smtClean="0">
                <a:latin typeface="Times New Roman" pitchFamily="18" charset="0"/>
                <a:cs typeface="Times New Roman" pitchFamily="18" charset="0"/>
              </a:rPr>
              <a:t> - груши.</a:t>
            </a:r>
          </a:p>
          <a:p>
            <a:r>
              <a:rPr lang="en-US" sz="1400" dirty="0" smtClean="0">
                <a:latin typeface="Times New Roman" pitchFamily="18" charset="0"/>
                <a:cs typeface="Times New Roman" pitchFamily="18" charset="0"/>
                <a:hlinkClick r:id="rId15"/>
              </a:rPr>
              <a:t>http://kids.easy-shop.kiev.ua/image/cache/data/18-500x500.jpg</a:t>
            </a:r>
            <a:r>
              <a:rPr lang="ru-RU" sz="1400" dirty="0" smtClean="0">
                <a:latin typeface="Times New Roman" pitchFamily="18" charset="0"/>
                <a:cs typeface="Times New Roman" pitchFamily="18" charset="0"/>
              </a:rPr>
              <a:t> - игрушки.</a:t>
            </a:r>
          </a:p>
          <a:p>
            <a:r>
              <a:rPr lang="en-US" sz="1400" dirty="0" smtClean="0">
                <a:latin typeface="Times New Roman" pitchFamily="18" charset="0"/>
                <a:cs typeface="Times New Roman" pitchFamily="18" charset="0"/>
                <a:hlinkClick r:id="rId16"/>
              </a:rPr>
              <a:t>http://img0.liveinternet.ru/images/attach/c/7/97/949/97949370_ngg.jpg</a:t>
            </a:r>
            <a:r>
              <a:rPr lang="ru-RU" sz="1400" dirty="0" smtClean="0">
                <a:latin typeface="Times New Roman" pitchFamily="18" charset="0"/>
                <a:cs typeface="Times New Roman" pitchFamily="18" charset="0"/>
              </a:rPr>
              <a:t> - помидоры.</a:t>
            </a:r>
          </a:p>
          <a:p>
            <a:r>
              <a:rPr lang="en-US" sz="1400" dirty="0" smtClean="0">
                <a:latin typeface="Times New Roman" pitchFamily="18" charset="0"/>
                <a:cs typeface="Times New Roman" pitchFamily="18" charset="0"/>
                <a:hlinkClick r:id="rId17"/>
              </a:rPr>
              <a:t>http://vaeroshop.com/image/cache/data/cosmetic%203-500x500.jpg</a:t>
            </a:r>
            <a:r>
              <a:rPr lang="ru-RU" sz="1400" dirty="0" smtClean="0">
                <a:latin typeface="Times New Roman" pitchFamily="18" charset="0"/>
                <a:cs typeface="Times New Roman" pitchFamily="18" charset="0"/>
              </a:rPr>
              <a:t> – помада.</a:t>
            </a:r>
          </a:p>
          <a:p>
            <a:r>
              <a:rPr lang="en-US" sz="1400" dirty="0" smtClean="0">
                <a:latin typeface="Times New Roman" pitchFamily="18" charset="0"/>
                <a:cs typeface="Times New Roman" pitchFamily="18" charset="0"/>
                <a:hlinkClick r:id="rId18"/>
              </a:rPr>
              <a:t>http://img0.liveinternet.ru/images/attach/c/4/79/214/79214706_post313086038422100.jpg</a:t>
            </a:r>
            <a:r>
              <a:rPr lang="ru-RU" sz="1400" dirty="0" smtClean="0">
                <a:latin typeface="Times New Roman" pitchFamily="18" charset="0"/>
                <a:cs typeface="Times New Roman" pitchFamily="18" charset="0"/>
              </a:rPr>
              <a:t> - сливы.0</a:t>
            </a:r>
          </a:p>
          <a:p>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3" name="Picture 3" descr="C:\Users\User\Downloads\93203702.gif"/>
          <p:cNvPicPr>
            <a:picLocks noGrp="1" noChangeAspect="1" noChangeArrowheads="1" noCrop="1"/>
          </p:cNvPicPr>
          <p:nvPr>
            <p:ph idx="1"/>
          </p:nvPr>
        </p:nvPicPr>
        <p:blipFill>
          <a:blip r:embed="rId2">
            <a:clrChange>
              <a:clrFrom>
                <a:srgbClr val="FFFFFF"/>
              </a:clrFrom>
              <a:clrTo>
                <a:srgbClr val="FFFFFF">
                  <a:alpha val="0"/>
                </a:srgbClr>
              </a:clrTo>
            </a:clrChange>
          </a:blip>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solidFill>
                  <a:schemeClr val="tx2"/>
                </a:solidFill>
                <a:latin typeface="Times New Roman" pitchFamily="18" charset="0"/>
                <a:cs typeface="Times New Roman" pitchFamily="18" charset="0"/>
              </a:rPr>
              <a:t>Витамин</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А</a:t>
            </a:r>
            <a:endPar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Содержимое 3"/>
          <p:cNvSpPr>
            <a:spLocks noGrp="1"/>
          </p:cNvSpPr>
          <p:nvPr>
            <p:ph sz="half" idx="1"/>
          </p:nvPr>
        </p:nvSpPr>
        <p:spPr>
          <a:xfrm>
            <a:off x="457200" y="2143116"/>
            <a:ext cx="4038600" cy="3857651"/>
          </a:xfrm>
        </p:spPr>
        <p:txBody>
          <a:bodyPr>
            <a:normAutofit fontScale="25000" lnSpcReduction="20000"/>
          </a:bodyPr>
          <a:lstStyle/>
          <a:p>
            <a:pPr>
              <a:buNone/>
            </a:pPr>
            <a:r>
              <a:rPr lang="ru-RU" sz="2000" dirty="0" smtClean="0"/>
              <a:t>	</a:t>
            </a:r>
            <a:r>
              <a:rPr lang="ru-RU" sz="9600" dirty="0" smtClean="0">
                <a:latin typeface="Times New Roman" pitchFamily="18" charset="0"/>
                <a:cs typeface="Times New Roman" pitchFamily="18" charset="0"/>
              </a:rPr>
              <a:t>Защищает верхние дыхательные пути от болезнетворных микробов и вирусов, а заодно поддерживает остроту зрения. </a:t>
            </a:r>
            <a:r>
              <a:rPr lang="ru-RU" sz="9600" b="1" i="1" dirty="0" smtClean="0">
                <a:solidFill>
                  <a:srgbClr val="00B050"/>
                </a:solidFill>
                <a:latin typeface="Times New Roman" pitchFamily="18" charset="0"/>
                <a:cs typeface="Times New Roman" pitchFamily="18" charset="0"/>
              </a:rPr>
              <a:t>Витамином А</a:t>
            </a:r>
            <a:r>
              <a:rPr lang="ru-RU" sz="9600" dirty="0" smtClean="0">
                <a:latin typeface="Times New Roman" pitchFamily="18" charset="0"/>
                <a:cs typeface="Times New Roman" pitchFamily="18" charset="0"/>
              </a:rPr>
              <a:t> богаты печень, яйца, сливочное масло, молоко, рыбий жир, морковь, горох, зелёный лук, щавель, капуста, облепиха.</a:t>
            </a:r>
          </a:p>
          <a:p>
            <a:pPr>
              <a:buNone/>
            </a:pPr>
            <a:endParaRPr lang="ru-RU" sz="2000" dirty="0">
              <a:latin typeface="Times New Roman" pitchFamily="18" charset="0"/>
              <a:cs typeface="Times New Roman" pitchFamily="18" charset="0"/>
            </a:endParaRPr>
          </a:p>
        </p:txBody>
      </p:sp>
      <p:pic>
        <p:nvPicPr>
          <p:cNvPr id="2052" name="Picture 4" descr="C:\Users\User\Downloads\58730068.jpg"/>
          <p:cNvPicPr>
            <a:picLocks noGrp="1" noChangeAspect="1" noChangeArrowheads="1"/>
          </p:cNvPicPr>
          <p:nvPr>
            <p:ph sz="half" idx="2"/>
          </p:nvPr>
        </p:nvPicPr>
        <p:blipFill>
          <a:blip r:embed="rId2"/>
          <a:stretch>
            <a:fillRect/>
          </a:stretch>
        </p:blipFill>
        <p:spPr bwMode="auto">
          <a:xfrm>
            <a:off x="4648200" y="2565060"/>
            <a:ext cx="4038600" cy="25962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1000"/>
                                        <p:tgtEl>
                                          <p:spTgt spid="4">
                                            <p:txEl>
                                              <p:pRg st="0" end="0"/>
                                            </p:txEl>
                                          </p:spTgt>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down)">
                                      <p:cBhvr>
                                        <p:cTn id="15"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solidFill>
                  <a:schemeClr val="tx2"/>
                </a:solidFill>
                <a:latin typeface="Times New Roman" pitchFamily="18" charset="0"/>
                <a:cs typeface="Times New Roman" pitchFamily="18" charset="0"/>
              </a:rPr>
              <a:t>Витамин</a:t>
            </a:r>
            <a:r>
              <a:rPr lang="ru-RU" sz="4000" b="1" dirty="0" smtClean="0">
                <a:solidFill>
                  <a:srgbClr val="00B050"/>
                </a:solidFill>
                <a:latin typeface="Times New Roman" pitchFamily="18" charset="0"/>
                <a:cs typeface="Times New Roman" pitchFamily="18" charset="0"/>
              </a:rPr>
              <a:t> </a:t>
            </a:r>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С</a:t>
            </a:r>
            <a:endPar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571612"/>
            <a:ext cx="4038600" cy="4000529"/>
          </a:xfrm>
        </p:spPr>
        <p:txBody>
          <a:bodyPr>
            <a:normAutofit fontScale="92500" lnSpcReduction="20000"/>
          </a:bodyPr>
          <a:lstStyle/>
          <a:p>
            <a:pPr>
              <a:buNone/>
            </a:pPr>
            <a:r>
              <a:rPr lang="ru-RU" sz="2000" dirty="0" smtClean="0"/>
              <a:t>	</a:t>
            </a:r>
            <a:r>
              <a:rPr lang="ru-RU" sz="2600" dirty="0" smtClean="0">
                <a:latin typeface="Times New Roman" pitchFamily="18" charset="0"/>
                <a:cs typeface="Times New Roman" pitchFamily="18" charset="0"/>
              </a:rPr>
              <a:t>Это витамин витаминов. Он поддерживает иммунитет и повышает сопротивляемость организма простудам. </a:t>
            </a:r>
            <a:r>
              <a:rPr lang="ru-RU" sz="2600" b="1" i="1" dirty="0" smtClean="0">
                <a:solidFill>
                  <a:srgbClr val="00B050"/>
                </a:solidFill>
                <a:latin typeface="Times New Roman" pitchFamily="18" charset="0"/>
                <a:cs typeface="Times New Roman" pitchFamily="18" charset="0"/>
              </a:rPr>
              <a:t>Витамина С</a:t>
            </a:r>
            <a:r>
              <a:rPr lang="ru-RU" sz="2600" dirty="0" smtClean="0">
                <a:latin typeface="Times New Roman" pitchFamily="18" charset="0"/>
                <a:cs typeface="Times New Roman" pitchFamily="18" charset="0"/>
              </a:rPr>
              <a:t> больше всего в шиповнике, апельсинах, черной смородине, абрикосах, клюкве, капусте, зелёном луке, красном перце, помидорах.</a:t>
            </a:r>
          </a:p>
          <a:p>
            <a:pPr>
              <a:buNone/>
            </a:pPr>
            <a:endParaRPr lang="ru-RU" sz="2000" dirty="0"/>
          </a:p>
        </p:txBody>
      </p:sp>
      <p:pic>
        <p:nvPicPr>
          <p:cNvPr id="5" name="Picture 2" descr="C:\Users\User\Downloads\appetit-pod-kontrolem-e1318417104525.jpg"/>
          <p:cNvPicPr>
            <a:picLocks noGrp="1" noChangeAspect="1" noChangeArrowheads="1"/>
          </p:cNvPicPr>
          <p:nvPr>
            <p:ph sz="half" idx="2"/>
          </p:nvPr>
        </p:nvPicPr>
        <p:blipFill>
          <a:blip r:embed="rId2"/>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solidFill>
                  <a:schemeClr val="tx2"/>
                </a:solidFill>
                <a:latin typeface="Times New Roman" pitchFamily="18" charset="0"/>
                <a:cs typeface="Times New Roman" pitchFamily="18" charset="0"/>
              </a:rPr>
              <a:t>Витамины</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В1   В2   В6   В12</a:t>
            </a:r>
            <a:endPar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Содержимое 2"/>
          <p:cNvSpPr>
            <a:spLocks noGrp="1"/>
          </p:cNvSpPr>
          <p:nvPr>
            <p:ph sz="half" idx="1"/>
          </p:nvPr>
        </p:nvSpPr>
        <p:spPr>
          <a:xfrm>
            <a:off x="457200" y="2285992"/>
            <a:ext cx="4038600" cy="3500462"/>
          </a:xfrm>
        </p:spPr>
        <p:txBody>
          <a:bodyPr>
            <a:noAutofit/>
          </a:bodyPr>
          <a:lstStyle/>
          <a:p>
            <a:r>
              <a:rPr lang="ru-RU" sz="2400" b="1" i="1" dirty="0" smtClean="0">
                <a:solidFill>
                  <a:srgbClr val="00B050"/>
                </a:solidFill>
                <a:latin typeface="Times New Roman" pitchFamily="18" charset="0"/>
                <a:cs typeface="Times New Roman" pitchFamily="18" charset="0"/>
              </a:rPr>
              <a:t>Витамины В1, В2, </a:t>
            </a:r>
            <a:r>
              <a:rPr lang="ru-RU" sz="2400" dirty="0" smtClean="0">
                <a:latin typeface="Times New Roman" pitchFamily="18" charset="0"/>
                <a:cs typeface="Times New Roman" pitchFamily="18" charset="0"/>
              </a:rPr>
              <a:t>обеспечивают организм энергией. Нужны для работы нервной системы и кишечника.</a:t>
            </a:r>
          </a:p>
          <a:p>
            <a:r>
              <a:rPr lang="ru-RU" sz="2400" b="1" i="1" dirty="0" smtClean="0">
                <a:solidFill>
                  <a:srgbClr val="00B050"/>
                </a:solidFill>
                <a:latin typeface="Times New Roman" pitchFamily="18" charset="0"/>
                <a:cs typeface="Times New Roman" pitchFamily="18" charset="0"/>
              </a:rPr>
              <a:t> Витамины В6, В12 </a:t>
            </a:r>
            <a:r>
              <a:rPr lang="ru-RU" sz="2400" dirty="0" smtClean="0">
                <a:latin typeface="Times New Roman" pitchFamily="18" charset="0"/>
                <a:cs typeface="Times New Roman" pitchFamily="18" charset="0"/>
              </a:rPr>
              <a:t>препятствуют развитию малокровия.</a:t>
            </a:r>
          </a:p>
          <a:p>
            <a:pPr>
              <a:buNone/>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1026" name="Picture 2" descr="C:\Users\User\Downloads\0b0808f3e4cfc8519708f4f4aa998e95.jpg"/>
          <p:cNvPicPr>
            <a:picLocks noGrp="1" noChangeAspect="1" noChangeArrowheads="1"/>
          </p:cNvPicPr>
          <p:nvPr>
            <p:ph sz="half" idx="2"/>
          </p:nvPr>
        </p:nvPicPr>
        <p:blipFill>
          <a:blip r:embed="rId2"/>
          <a:stretch>
            <a:fillRect/>
          </a:stretch>
        </p:blipFill>
        <p:spPr bwMode="auto">
          <a:xfrm>
            <a:off x="4648200" y="2264569"/>
            <a:ext cx="4038600" cy="3197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9" dur="1000"/>
                                        <p:tgtEl>
                                          <p:spTgt spid="3">
                                            <p:txEl>
                                              <p:pRg st="0" end="0"/>
                                            </p:txEl>
                                          </p:spTgt>
                                        </p:tgtEl>
                                      </p:cBhvr>
                                    </p:animEffect>
                                  </p:childTnLst>
                                </p:cTn>
                              </p:par>
                            </p:childTnLst>
                          </p:cTn>
                        </p:par>
                        <p:par>
                          <p:cTn id="20" fill="hold">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1000"/>
                                        <p:tgtEl>
                                          <p:spTgt spid="3">
                                            <p:txEl>
                                              <p:pRg st="1" end="1"/>
                                            </p:txEl>
                                          </p:spTgt>
                                        </p:tgtEl>
                                      </p:cBhvr>
                                    </p:animEffect>
                                  </p:childTnLst>
                                </p:cTn>
                              </p:par>
                            </p:childTnLst>
                          </p:cTn>
                        </p:par>
                        <p:par>
                          <p:cTn id="28" fill="hold">
                            <p:stCondLst>
                              <p:cond delay="3000"/>
                            </p:stCondLst>
                            <p:childTnLst>
                              <p:par>
                                <p:cTn id="29" presetID="54" presetClass="entr" presetSubtype="0" accel="10000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5" dur="1000"/>
                                        <p:tgtEl>
                                          <p:spTgt spid="3">
                                            <p:txEl>
                                              <p:pRg st="2" end="2"/>
                                            </p:txEl>
                                          </p:spTgt>
                                        </p:tgtEl>
                                      </p:cBhvr>
                                    </p:animEffect>
                                  </p:childTnLst>
                                </p:cTn>
                              </p:par>
                            </p:childTnLst>
                          </p:cTn>
                        </p:par>
                        <p:par>
                          <p:cTn id="36" fill="hold">
                            <p:stCondLst>
                              <p:cond delay="4000"/>
                            </p:stCondLst>
                            <p:childTnLst>
                              <p:par>
                                <p:cTn id="37" presetID="54" presetClass="entr" presetSubtype="0" accel="10000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1000" fill="hold"/>
                                        <p:tgtEl>
                                          <p:spTgt spid="1026"/>
                                        </p:tgtEl>
                                        <p:attrNameLst>
                                          <p:attrName>ppt_w</p:attrName>
                                        </p:attrNameLst>
                                      </p:cBhvr>
                                      <p:tavLst>
                                        <p:tav tm="0">
                                          <p:val>
                                            <p:strVal val="#ppt_w*0.05"/>
                                          </p:val>
                                        </p:tav>
                                        <p:tav tm="100000">
                                          <p:val>
                                            <p:strVal val="#ppt_w"/>
                                          </p:val>
                                        </p:tav>
                                      </p:tavLst>
                                    </p:anim>
                                    <p:anim calcmode="lin" valueType="num">
                                      <p:cBhvr>
                                        <p:cTn id="40" dur="1000" fill="hold"/>
                                        <p:tgtEl>
                                          <p:spTgt spid="1026"/>
                                        </p:tgtEl>
                                        <p:attrNameLst>
                                          <p:attrName>ppt_h</p:attrName>
                                        </p:attrNameLst>
                                      </p:cBhvr>
                                      <p:tavLst>
                                        <p:tav tm="0">
                                          <p:val>
                                            <p:strVal val="#ppt_h"/>
                                          </p:val>
                                        </p:tav>
                                        <p:tav tm="100000">
                                          <p:val>
                                            <p:strVal val="#ppt_h"/>
                                          </p:val>
                                        </p:tav>
                                      </p:tavLst>
                                    </p:anim>
                                    <p:anim calcmode="lin" valueType="num">
                                      <p:cBhvr>
                                        <p:cTn id="41" dur="1000" fill="hold"/>
                                        <p:tgtEl>
                                          <p:spTgt spid="1026"/>
                                        </p:tgtEl>
                                        <p:attrNameLst>
                                          <p:attrName>ppt_x</p:attrName>
                                        </p:attrNameLst>
                                      </p:cBhvr>
                                      <p:tavLst>
                                        <p:tav tm="0">
                                          <p:val>
                                            <p:strVal val="#ppt_x-.2"/>
                                          </p:val>
                                        </p:tav>
                                        <p:tav tm="100000">
                                          <p:val>
                                            <p:strVal val="#ppt_x"/>
                                          </p:val>
                                        </p:tav>
                                      </p:tavLst>
                                    </p:anim>
                                    <p:anim calcmode="lin" valueType="num">
                                      <p:cBhvr>
                                        <p:cTn id="42" dur="1000" fill="hold"/>
                                        <p:tgtEl>
                                          <p:spTgt spid="1026"/>
                                        </p:tgtEl>
                                        <p:attrNameLst>
                                          <p:attrName>ppt_y</p:attrName>
                                        </p:attrNameLst>
                                      </p:cBhvr>
                                      <p:tavLst>
                                        <p:tav tm="0">
                                          <p:val>
                                            <p:strVal val="#ppt_y"/>
                                          </p:val>
                                        </p:tav>
                                        <p:tav tm="100000">
                                          <p:val>
                                            <p:strVal val="#ppt_y"/>
                                          </p:val>
                                        </p:tav>
                                      </p:tavLst>
                                    </p:anim>
                                    <p:animEffect transition="in" filter="fade">
                                      <p:cBhvr>
                                        <p:cTn id="4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solidFill>
                  <a:schemeClr val="tx2"/>
                </a:solidFill>
                <a:latin typeface="Times New Roman" pitchFamily="18" charset="0"/>
                <a:cs typeface="Times New Roman" pitchFamily="18" charset="0"/>
              </a:rPr>
              <a:t>Витамин</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Д</a:t>
            </a:r>
            <a:endPar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Содержимое 2"/>
          <p:cNvSpPr>
            <a:spLocks noGrp="1"/>
          </p:cNvSpPr>
          <p:nvPr>
            <p:ph sz="half" idx="1"/>
          </p:nvPr>
        </p:nvSpPr>
        <p:spPr>
          <a:xfrm>
            <a:off x="457200" y="2643182"/>
            <a:ext cx="4038600" cy="2428891"/>
          </a:xfrm>
        </p:spPr>
        <p:txBody>
          <a:bodyPr>
            <a:normAutofit/>
          </a:bodyPr>
          <a:lstStyle/>
          <a:p>
            <a:pPr>
              <a:buNone/>
            </a:pPr>
            <a:r>
              <a:rPr lang="ru-RU" sz="2400" dirty="0" smtClean="0"/>
              <a:t>	</a:t>
            </a:r>
            <a:r>
              <a:rPr lang="ru-RU" sz="2400" dirty="0" smtClean="0">
                <a:latin typeface="Times New Roman" pitchFamily="18" charset="0"/>
                <a:cs typeface="Times New Roman" pitchFamily="18" charset="0"/>
              </a:rPr>
              <a:t>Без  </a:t>
            </a:r>
            <a:r>
              <a:rPr lang="ru-RU" sz="2400" b="1" i="1" dirty="0" smtClean="0">
                <a:solidFill>
                  <a:srgbClr val="00B050"/>
                </a:solidFill>
                <a:latin typeface="Times New Roman" pitchFamily="18" charset="0"/>
                <a:cs typeface="Times New Roman" pitchFamily="18" charset="0"/>
              </a:rPr>
              <a:t>витамина  Д  </a:t>
            </a:r>
            <a:r>
              <a:rPr lang="ru-RU" sz="2400" dirty="0" smtClean="0">
                <a:latin typeface="Times New Roman" pitchFamily="18" charset="0"/>
                <a:cs typeface="Times New Roman" pitchFamily="18" charset="0"/>
              </a:rPr>
              <a:t>невозможно усвоение кальция, который помогает сохранить здоровыми кости и зубы.</a:t>
            </a:r>
          </a:p>
          <a:p>
            <a:pPr>
              <a:buNone/>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3074" name="Picture 2" descr="C:\Users\User\Downloads\800px-salade_de_jambon_cru_et_saumon_fume.jpg"/>
          <p:cNvPicPr>
            <a:picLocks noGrp="1" noChangeAspect="1" noChangeArrowheads="1"/>
          </p:cNvPicPr>
          <p:nvPr>
            <p:ph sz="half" idx="2"/>
          </p:nvPr>
        </p:nvPicPr>
        <p:blipFill>
          <a:blip r:embed="rId2"/>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7" presetClass="entr" presetSubtype="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7" presetClass="entr" presetSubtype="1"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7" presetClass="entr" presetSubtype="1" fill="hold" nodeType="after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additive="base">
                                        <p:cTn id="22" dur="1000" fill="hold"/>
                                        <p:tgtEl>
                                          <p:spTgt spid="3074"/>
                                        </p:tgtEl>
                                        <p:attrNameLst>
                                          <p:attrName>ppt_x</p:attrName>
                                        </p:attrNameLst>
                                      </p:cBhvr>
                                      <p:tavLst>
                                        <p:tav tm="0">
                                          <p:val>
                                            <p:strVal val="#ppt_x"/>
                                          </p:val>
                                        </p:tav>
                                        <p:tav tm="100000">
                                          <p:val>
                                            <p:strVal val="#ppt_x"/>
                                          </p:val>
                                        </p:tav>
                                      </p:tavLst>
                                    </p:anim>
                                    <p:anim calcmode="lin" valueType="num">
                                      <p:cBhvr additive="base">
                                        <p:cTn id="23" dur="1000" fill="hold"/>
                                        <p:tgtEl>
                                          <p:spTgt spid="3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solidFill>
                  <a:schemeClr val="tx2"/>
                </a:solidFill>
                <a:latin typeface="Times New Roman" pitchFamily="18" charset="0"/>
                <a:cs typeface="Times New Roman" pitchFamily="18" charset="0"/>
              </a:rPr>
              <a:t>Витамин</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Е</a:t>
            </a:r>
            <a:endPar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357298"/>
            <a:ext cx="4038600" cy="4768865"/>
          </a:xfrm>
        </p:spPr>
        <p:txBody>
          <a:bodyPr>
            <a:normAutofit fontScale="92500" lnSpcReduction="20000"/>
          </a:bodyPr>
          <a:lstStyle/>
          <a:p>
            <a:pPr>
              <a:buNone/>
            </a:pPr>
            <a:r>
              <a:rPr lang="ru-RU" sz="2000" dirty="0" smtClean="0"/>
              <a:t>	</a:t>
            </a:r>
            <a:r>
              <a:rPr lang="ru-RU" sz="2600" dirty="0" smtClean="0">
                <a:latin typeface="Times New Roman" pitchFamily="18" charset="0"/>
                <a:cs typeface="Times New Roman" pitchFamily="18" charset="0"/>
              </a:rPr>
              <a:t>Защищает организм от повреждающего воздействия радиации и ядовитых веществ, другими словами — препятствует преждевременному изнашиванию организма. Содержится в подсолнечном масле, яичном желтке, говяжьей и тресковой печени, арахисе, облепихе, черноплодной рябине, шиповнике.</a:t>
            </a:r>
          </a:p>
          <a:p>
            <a:pPr>
              <a:buNone/>
            </a:pPr>
            <a:endParaRPr lang="ru-RU" sz="2000" dirty="0"/>
          </a:p>
        </p:txBody>
      </p:sp>
      <p:pic>
        <p:nvPicPr>
          <p:cNvPr id="4" name="Picture 2" descr="C:\Users\User\Downloads\Ненасыщенные-жирные-кислоты-в-продуктах.jpeg"/>
          <p:cNvPicPr>
            <a:picLocks noGrp="1" noChangeAspect="1" noChangeArrowheads="1"/>
          </p:cNvPicPr>
          <p:nvPr>
            <p:ph sz="half" idx="2"/>
          </p:nvPr>
        </p:nvPicPr>
        <p:blipFill>
          <a:blip r:embed="rId2"/>
          <a:srcRect/>
          <a:stretch>
            <a:fillRect/>
          </a:stretch>
        </p:blipFill>
        <p:spPr bwMode="auto">
          <a:xfrm>
            <a:off x="4648200" y="2623713"/>
            <a:ext cx="4038600" cy="2478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1000"/>
                                        <p:tgtEl>
                                          <p:spTgt spid="3">
                                            <p:txEl>
                                              <p:pRg st="0" end="0"/>
                                            </p:txEl>
                                          </p:spTgt>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4294967295"/>
          </p:nvPr>
        </p:nvSpPr>
        <p:spPr>
          <a:xfrm>
            <a:off x="1214438" y="428625"/>
            <a:ext cx="7429528" cy="5697538"/>
          </a:xfrm>
        </p:spPr>
        <p:txBody>
          <a:bodyPr>
            <a:normAutofit/>
          </a:bodyPr>
          <a:lstStyle/>
          <a:p>
            <a:pPr>
              <a:buNone/>
            </a:pPr>
            <a:r>
              <a:rPr lang="ru-RU" sz="2000" dirty="0" smtClean="0"/>
              <a:t>	</a:t>
            </a:r>
            <a:r>
              <a:rPr lang="ru-RU" sz="2400" dirty="0" smtClean="0">
                <a:latin typeface="Times New Roman" pitchFamily="18" charset="0"/>
                <a:cs typeface="Times New Roman" pitchFamily="18" charset="0"/>
              </a:rPr>
              <a:t>Организм человека не способен запасать витамины впрок и поэтому должен получать их регулярно в полном наборе и количествах. Недостаток витаминов сказывается на снижении сопротивляемости заболеваниям, ухудшении зрения, ослаблении костей и мышц.</a:t>
            </a:r>
          </a:p>
          <a:p>
            <a:pPr>
              <a:buNone/>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6146" name="Picture 2" descr="C:\Users\User\Downloads\0_a76d0_39edda85_L.jpg"/>
          <p:cNvPicPr>
            <a:picLocks noChangeAspect="1" noChangeArrowheads="1"/>
          </p:cNvPicPr>
          <p:nvPr/>
        </p:nvPicPr>
        <p:blipFill>
          <a:blip r:embed="rId2"/>
          <a:srcRect/>
          <a:stretch>
            <a:fillRect/>
          </a:stretch>
        </p:blipFill>
        <p:spPr bwMode="auto">
          <a:xfrm>
            <a:off x="1857356" y="2857496"/>
            <a:ext cx="5715040" cy="37465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Left)">
                                      <p:cBhvr>
                                        <p:cTn id="7" dur="1000"/>
                                        <p:tgtEl>
                                          <p:spTgt spid="6">
                                            <p:txEl>
                                              <p:pRg st="0" end="0"/>
                                            </p:txEl>
                                          </p:spTgt>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slide(fromLeft)">
                                      <p:cBhvr>
                                        <p:cTn id="11" dur="1000"/>
                                        <p:tgtEl>
                                          <p:spTgt spid="6">
                                            <p:txEl>
                                              <p:pRg st="1" end="1"/>
                                            </p:txEl>
                                          </p:spTgt>
                                        </p:tgtEl>
                                      </p:cBhvr>
                                    </p:animEffect>
                                  </p:childTnLst>
                                </p:cTn>
                              </p:par>
                            </p:childTnLst>
                          </p:cTn>
                        </p:par>
                        <p:par>
                          <p:cTn id="12" fill="hold">
                            <p:stCondLst>
                              <p:cond delay="2000"/>
                            </p:stCondLst>
                            <p:childTnLst>
                              <p:par>
                                <p:cTn id="13" presetID="12" presetClass="entr" presetSubtype="2"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slide(fromRight)">
                                      <p:cBhvr>
                                        <p:cTn id="15"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Шаблон 3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33</Template>
  <TotalTime>768</TotalTime>
  <Words>1137</Words>
  <Application>Microsoft Office PowerPoint</Application>
  <PresentationFormat>Экран (4:3)</PresentationFormat>
  <Paragraphs>267</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Шаблон 33</vt:lpstr>
      <vt:lpstr>Муниципальное автономное общеобразовательное учреждение лицей №1 имени А.С. Пушкина города Томска Выполнила: Бондарь Елена Александровна, учитель начальных классов</vt:lpstr>
      <vt:lpstr> «Слово рассыпалось» </vt:lpstr>
      <vt:lpstr>Какое слово спряталось в слове  «авитамизон»?</vt:lpstr>
      <vt:lpstr>Витамин А</vt:lpstr>
      <vt:lpstr>Витамин С</vt:lpstr>
      <vt:lpstr>Витамины  В1   В2   В6   В12</vt:lpstr>
      <vt:lpstr>Витамин  Д</vt:lpstr>
      <vt:lpstr>Витамин Е</vt:lpstr>
      <vt:lpstr>Слайд 9</vt:lpstr>
      <vt:lpstr>Слайд 10</vt:lpstr>
      <vt:lpstr>Слайд 11</vt:lpstr>
      <vt:lpstr>Слайд 12</vt:lpstr>
      <vt:lpstr>Слайд 13</vt:lpstr>
      <vt:lpstr>Сбалансированный рацион</vt:lpstr>
      <vt:lpstr>Правила сбалансированного питания</vt:lpstr>
      <vt:lpstr>Составьте меню на каждый день так, чтобы питание было сбалансированным</vt:lpstr>
      <vt:lpstr>«Доскажи словечко»</vt:lpstr>
      <vt:lpstr>Слайд 18</vt:lpstr>
      <vt:lpstr>Слайд 19</vt:lpstr>
      <vt:lpstr>Слайд 20</vt:lpstr>
      <vt:lpstr>Слайд 21</vt:lpstr>
      <vt:lpstr>Слайд 22</vt:lpstr>
      <vt:lpstr>Слайд 23</vt:lpstr>
      <vt:lpstr>Слайд 24</vt:lpstr>
      <vt:lpstr>«Фруктово – ягодный футбол»</vt:lpstr>
      <vt:lpstr>«Слово в слове»</vt:lpstr>
      <vt:lpstr>Слайд 27</vt:lpstr>
      <vt:lpstr>Раздели слова на две группы</vt:lpstr>
      <vt:lpstr>Скатерть - самобранка</vt:lpstr>
      <vt:lpstr>Слайд 30</vt:lpstr>
      <vt:lpstr>Вкусная весёлая викторина</vt:lpstr>
      <vt:lpstr>Пословицы и поговорки  о питании человека</vt:lpstr>
      <vt:lpstr>Правила поведения за столом  во время еды</vt:lpstr>
      <vt:lpstr>Источники иллюстраций</vt:lpstr>
      <vt:lpstr>ИНТЕРНЕТ - РЕСУРСЫ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226</cp:revision>
  <dcterms:created xsi:type="dcterms:W3CDTF">2013-05-30T10:56:28Z</dcterms:created>
  <dcterms:modified xsi:type="dcterms:W3CDTF">2014-04-07T01:59:07Z</dcterms:modified>
</cp:coreProperties>
</file>