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sldIdLst>
    <p:sldId id="258" r:id="rId2"/>
    <p:sldId id="294" r:id="rId3"/>
    <p:sldId id="288" r:id="rId4"/>
    <p:sldId id="289" r:id="rId5"/>
    <p:sldId id="291" r:id="rId6"/>
    <p:sldId id="290" r:id="rId7"/>
    <p:sldId id="265" r:id="rId8"/>
    <p:sldId id="266" r:id="rId9"/>
    <p:sldId id="292" r:id="rId10"/>
    <p:sldId id="293" r:id="rId11"/>
    <p:sldId id="259" r:id="rId12"/>
    <p:sldId id="260" r:id="rId13"/>
    <p:sldId id="267" r:id="rId14"/>
    <p:sldId id="268" r:id="rId15"/>
    <p:sldId id="296" r:id="rId16"/>
    <p:sldId id="295" r:id="rId17"/>
    <p:sldId id="271" r:id="rId18"/>
    <p:sldId id="273" r:id="rId19"/>
    <p:sldId id="274" r:id="rId20"/>
    <p:sldId id="275" r:id="rId21"/>
    <p:sldId id="276" r:id="rId22"/>
    <p:sldId id="277" r:id="rId23"/>
    <p:sldId id="285" r:id="rId24"/>
    <p:sldId id="286" r:id="rId25"/>
    <p:sldId id="280" r:id="rId26"/>
    <p:sldId id="281" r:id="rId27"/>
    <p:sldId id="283" r:id="rId28"/>
    <p:sldId id="297" r:id="rId29"/>
    <p:sldId id="264" r:id="rId30"/>
    <p:sldId id="284" r:id="rId31"/>
    <p:sldId id="272" r:id="rId32"/>
    <p:sldId id="270" r:id="rId33"/>
    <p:sldId id="261" r:id="rId34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44186-2C3A-4E93-BBFF-FFEACA2DE544}" type="doc">
      <dgm:prSet loTypeId="urn:microsoft.com/office/officeart/2005/8/layout/gear1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FFB07743-3B02-49CE-8928-6D8A241AC10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ПРОЕКТНАЯ </a:t>
          </a:r>
        </a:p>
        <a:p>
          <a:endParaRPr lang="ru-RU" sz="2800" b="1" dirty="0" smtClean="0">
            <a:solidFill>
              <a:schemeClr val="accent5">
                <a:lumMod val="50000"/>
              </a:schemeClr>
            </a:solidFill>
          </a:endParaRPr>
        </a:p>
        <a:p>
          <a:r>
            <a:rPr lang="ru-RU" sz="2800" b="1" dirty="0" smtClean="0">
              <a:solidFill>
                <a:schemeClr val="accent5">
                  <a:lumMod val="50000"/>
                </a:schemeClr>
              </a:solidFill>
            </a:rPr>
            <a:t>ДЕЯТЕЛЬНОСТЬ</a:t>
          </a:r>
          <a:endParaRPr lang="ru-RU" sz="2800" b="1" dirty="0">
            <a:solidFill>
              <a:schemeClr val="accent5">
                <a:lumMod val="50000"/>
              </a:schemeClr>
            </a:solidFill>
          </a:endParaRPr>
        </a:p>
      </dgm:t>
    </dgm:pt>
    <dgm:pt modelId="{9065A50A-B460-42F3-8A8F-C5B41F29DF42}" type="parTrans" cxnId="{34B11924-5B06-4AF1-82A0-ED99D037CE39}">
      <dgm:prSet/>
      <dgm:spPr/>
      <dgm:t>
        <a:bodyPr/>
        <a:lstStyle/>
        <a:p>
          <a:endParaRPr lang="ru-RU"/>
        </a:p>
      </dgm:t>
    </dgm:pt>
    <dgm:pt modelId="{E1FD632B-D0A8-4E16-9B28-F40F556972ED}" type="sibTrans" cxnId="{34B11924-5B06-4AF1-82A0-ED99D037CE39}">
      <dgm:prSet/>
      <dgm:spPr/>
      <dgm:t>
        <a:bodyPr/>
        <a:lstStyle/>
        <a:p>
          <a:endParaRPr lang="ru-RU"/>
        </a:p>
      </dgm:t>
    </dgm:pt>
    <dgm:pt modelId="{7546ACF8-AA9F-4A5F-9180-F8DE6947C20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УЧЕБНЫЙ   ПРОЕКТ</a:t>
          </a:r>
          <a:endParaRPr lang="ru-RU" sz="2400" b="1" dirty="0">
            <a:solidFill>
              <a:schemeClr val="accent5">
                <a:lumMod val="50000"/>
              </a:schemeClr>
            </a:solidFill>
          </a:endParaRPr>
        </a:p>
      </dgm:t>
    </dgm:pt>
    <dgm:pt modelId="{884120D2-ABB9-4F61-B3B3-94D7397943AB}" type="parTrans" cxnId="{629D570B-4210-4D09-AB01-7A1996D6B6CC}">
      <dgm:prSet/>
      <dgm:spPr/>
      <dgm:t>
        <a:bodyPr/>
        <a:lstStyle/>
        <a:p>
          <a:endParaRPr lang="ru-RU"/>
        </a:p>
      </dgm:t>
    </dgm:pt>
    <dgm:pt modelId="{34567213-F831-4521-B0A6-41576AB3C88B}" type="sibTrans" cxnId="{629D570B-4210-4D09-AB01-7A1996D6B6CC}">
      <dgm:prSet/>
      <dgm:spPr/>
      <dgm:t>
        <a:bodyPr/>
        <a:lstStyle/>
        <a:p>
          <a:endParaRPr lang="ru-RU"/>
        </a:p>
      </dgm:t>
    </dgm:pt>
    <dgm:pt modelId="{8AF8508F-8343-4AD8-A697-644A6FBA57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МЕТОД УЧЕБНЫХ ПРОЕКТОВ</a:t>
          </a:r>
          <a:endParaRPr lang="ru-RU" sz="2400" b="1" dirty="0">
            <a:solidFill>
              <a:schemeClr val="accent5">
                <a:lumMod val="50000"/>
              </a:schemeClr>
            </a:solidFill>
          </a:endParaRPr>
        </a:p>
      </dgm:t>
    </dgm:pt>
    <dgm:pt modelId="{6C96E3A1-9018-4A22-B00B-430F8CC80556}" type="parTrans" cxnId="{D8820BA1-A065-434E-9CC2-CF439C59FA4F}">
      <dgm:prSet/>
      <dgm:spPr/>
      <dgm:t>
        <a:bodyPr/>
        <a:lstStyle/>
        <a:p>
          <a:endParaRPr lang="ru-RU"/>
        </a:p>
      </dgm:t>
    </dgm:pt>
    <dgm:pt modelId="{7EF06336-BED4-4A26-A821-96930ED5A34C}" type="sibTrans" cxnId="{D8820BA1-A065-434E-9CC2-CF439C59FA4F}">
      <dgm:prSet/>
      <dgm:spPr/>
      <dgm:t>
        <a:bodyPr/>
        <a:lstStyle/>
        <a:p>
          <a:endParaRPr lang="ru-RU"/>
        </a:p>
      </dgm:t>
    </dgm:pt>
    <dgm:pt modelId="{A23FF060-B6FA-493F-874E-0AD5AA351726}" type="pres">
      <dgm:prSet presAssocID="{B1C44186-2C3A-4E93-BBFF-FFEACA2DE54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73A0DB-C502-47E8-82F6-7953400EF36A}" type="pres">
      <dgm:prSet presAssocID="{FFB07743-3B02-49CE-8928-6D8A241AC102}" presName="gear1" presStyleLbl="node1" presStyleIdx="0" presStyleCnt="3" custScaleX="163843" custScaleY="178617" custLinFactNeighborX="13585" custLinFactNeighborY="-30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1BAA5-ABF5-4E45-8942-2C79E905A1B9}" type="pres">
      <dgm:prSet presAssocID="{FFB07743-3B02-49CE-8928-6D8A241AC102}" presName="gear1srcNode" presStyleLbl="node1" presStyleIdx="0" presStyleCnt="3"/>
      <dgm:spPr/>
      <dgm:t>
        <a:bodyPr/>
        <a:lstStyle/>
        <a:p>
          <a:endParaRPr lang="ru-RU"/>
        </a:p>
      </dgm:t>
    </dgm:pt>
    <dgm:pt modelId="{3F580DFF-832F-4572-9EB4-F799CCE1A7B7}" type="pres">
      <dgm:prSet presAssocID="{FFB07743-3B02-49CE-8928-6D8A241AC102}" presName="gear1dstNode" presStyleLbl="node1" presStyleIdx="0" presStyleCnt="3"/>
      <dgm:spPr/>
      <dgm:t>
        <a:bodyPr/>
        <a:lstStyle/>
        <a:p>
          <a:endParaRPr lang="ru-RU"/>
        </a:p>
      </dgm:t>
    </dgm:pt>
    <dgm:pt modelId="{5ABD8198-45A1-4315-B7DE-63A39628E4F9}" type="pres">
      <dgm:prSet presAssocID="{7546ACF8-AA9F-4A5F-9180-F8DE6947C202}" presName="gear2" presStyleLbl="node1" presStyleIdx="1" presStyleCnt="3" custScaleX="127452" custScaleY="122361" custLinFactNeighborX="-53735" custLinFactNeighborY="617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3CEDE-CB9C-48F4-97E2-6278DDE94802}" type="pres">
      <dgm:prSet presAssocID="{7546ACF8-AA9F-4A5F-9180-F8DE6947C202}" presName="gear2srcNode" presStyleLbl="node1" presStyleIdx="1" presStyleCnt="3"/>
      <dgm:spPr/>
      <dgm:t>
        <a:bodyPr/>
        <a:lstStyle/>
        <a:p>
          <a:endParaRPr lang="ru-RU"/>
        </a:p>
      </dgm:t>
    </dgm:pt>
    <dgm:pt modelId="{E796FAC8-306E-4352-9789-CE840DF7659F}" type="pres">
      <dgm:prSet presAssocID="{7546ACF8-AA9F-4A5F-9180-F8DE6947C202}" presName="gear2dstNode" presStyleLbl="node1" presStyleIdx="1" presStyleCnt="3"/>
      <dgm:spPr/>
      <dgm:t>
        <a:bodyPr/>
        <a:lstStyle/>
        <a:p>
          <a:endParaRPr lang="ru-RU"/>
        </a:p>
      </dgm:t>
    </dgm:pt>
    <dgm:pt modelId="{77D897C8-D72E-478F-B443-31FB8BCFFB4A}" type="pres">
      <dgm:prSet presAssocID="{8AF8508F-8343-4AD8-A697-644A6FBA5703}" presName="gear3" presStyleLbl="node1" presStyleIdx="2" presStyleCnt="3" custScaleX="146999" custScaleY="142281" custLinFactNeighborX="-62745" custLinFactNeighborY="11690"/>
      <dgm:spPr/>
      <dgm:t>
        <a:bodyPr/>
        <a:lstStyle/>
        <a:p>
          <a:endParaRPr lang="ru-RU"/>
        </a:p>
      </dgm:t>
    </dgm:pt>
    <dgm:pt modelId="{66E6AD84-7FA3-4684-A09D-BB38C6FE73BA}" type="pres">
      <dgm:prSet presAssocID="{8AF8508F-8343-4AD8-A697-644A6FBA570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D39D9-5C1F-4599-BB7C-4F64847F00BC}" type="pres">
      <dgm:prSet presAssocID="{8AF8508F-8343-4AD8-A697-644A6FBA5703}" presName="gear3srcNode" presStyleLbl="node1" presStyleIdx="2" presStyleCnt="3"/>
      <dgm:spPr/>
      <dgm:t>
        <a:bodyPr/>
        <a:lstStyle/>
        <a:p>
          <a:endParaRPr lang="ru-RU"/>
        </a:p>
      </dgm:t>
    </dgm:pt>
    <dgm:pt modelId="{654108AC-B50C-4A9D-8582-0F0BD90D6A1A}" type="pres">
      <dgm:prSet presAssocID="{8AF8508F-8343-4AD8-A697-644A6FBA5703}" presName="gear3dstNode" presStyleLbl="node1" presStyleIdx="2" presStyleCnt="3"/>
      <dgm:spPr/>
      <dgm:t>
        <a:bodyPr/>
        <a:lstStyle/>
        <a:p>
          <a:endParaRPr lang="ru-RU"/>
        </a:p>
      </dgm:t>
    </dgm:pt>
    <dgm:pt modelId="{A3194592-AA72-4F5D-99F7-DABA676D0C24}" type="pres">
      <dgm:prSet presAssocID="{E1FD632B-D0A8-4E16-9B28-F40F556972ED}" presName="connector1" presStyleLbl="sibTrans2D1" presStyleIdx="0" presStyleCnt="3" custLinFactNeighborX="26737" custLinFactNeighborY="-47613"/>
      <dgm:spPr/>
      <dgm:t>
        <a:bodyPr/>
        <a:lstStyle/>
        <a:p>
          <a:endParaRPr lang="ru-RU"/>
        </a:p>
      </dgm:t>
    </dgm:pt>
    <dgm:pt modelId="{D42AEA5B-57EB-43A6-B313-B46EE74B5412}" type="pres">
      <dgm:prSet presAssocID="{34567213-F831-4521-B0A6-41576AB3C88B}" presName="connector2" presStyleLbl="sibTrans2D1" presStyleIdx="1" presStyleCnt="3" custLinFactNeighborX="-41057" custLinFactNeighborY="26307"/>
      <dgm:spPr/>
      <dgm:t>
        <a:bodyPr/>
        <a:lstStyle/>
        <a:p>
          <a:endParaRPr lang="ru-RU"/>
        </a:p>
      </dgm:t>
    </dgm:pt>
    <dgm:pt modelId="{B12762B5-0B67-466F-B4C8-C6C425B76E61}" type="pres">
      <dgm:prSet presAssocID="{7EF06336-BED4-4A26-A821-96930ED5A34C}" presName="connector3" presStyleLbl="sibTrans2D1" presStyleIdx="2" presStyleCnt="3" custLinFactNeighborX="-66869" custLinFactNeighborY="10079"/>
      <dgm:spPr/>
      <dgm:t>
        <a:bodyPr/>
        <a:lstStyle/>
        <a:p>
          <a:endParaRPr lang="ru-RU"/>
        </a:p>
      </dgm:t>
    </dgm:pt>
  </dgm:ptLst>
  <dgm:cxnLst>
    <dgm:cxn modelId="{D279E9D4-F401-4998-927D-3CD96CE1344D}" type="presOf" srcId="{B1C44186-2C3A-4E93-BBFF-FFEACA2DE544}" destId="{A23FF060-B6FA-493F-874E-0AD5AA351726}" srcOrd="0" destOrd="0" presId="urn:microsoft.com/office/officeart/2005/8/layout/gear1"/>
    <dgm:cxn modelId="{7C393570-17C9-4D93-9E14-74F4ECE12C8D}" type="presOf" srcId="{7EF06336-BED4-4A26-A821-96930ED5A34C}" destId="{B12762B5-0B67-466F-B4C8-C6C425B76E61}" srcOrd="0" destOrd="0" presId="urn:microsoft.com/office/officeart/2005/8/layout/gear1"/>
    <dgm:cxn modelId="{8C2269A1-BA5B-4A47-8EB4-0117361E2687}" type="presOf" srcId="{E1FD632B-D0A8-4E16-9B28-F40F556972ED}" destId="{A3194592-AA72-4F5D-99F7-DABA676D0C24}" srcOrd="0" destOrd="0" presId="urn:microsoft.com/office/officeart/2005/8/layout/gear1"/>
    <dgm:cxn modelId="{26092A2C-E3A6-497F-9E79-AEC56BB50770}" type="presOf" srcId="{8AF8508F-8343-4AD8-A697-644A6FBA5703}" destId="{654108AC-B50C-4A9D-8582-0F0BD90D6A1A}" srcOrd="3" destOrd="0" presId="urn:microsoft.com/office/officeart/2005/8/layout/gear1"/>
    <dgm:cxn modelId="{D2B1456C-3728-4EA1-8C7E-464F78291E9D}" type="presOf" srcId="{8AF8508F-8343-4AD8-A697-644A6FBA5703}" destId="{77D897C8-D72E-478F-B443-31FB8BCFFB4A}" srcOrd="0" destOrd="0" presId="urn:microsoft.com/office/officeart/2005/8/layout/gear1"/>
    <dgm:cxn modelId="{AA47E642-CD80-4038-91D7-3F63EC0C6801}" type="presOf" srcId="{8AF8508F-8343-4AD8-A697-644A6FBA5703}" destId="{0F5D39D9-5C1F-4599-BB7C-4F64847F00BC}" srcOrd="2" destOrd="0" presId="urn:microsoft.com/office/officeart/2005/8/layout/gear1"/>
    <dgm:cxn modelId="{5B1C3EE7-DD42-4265-81C1-5E0FE0F017BA}" type="presOf" srcId="{FFB07743-3B02-49CE-8928-6D8A241AC102}" destId="{3F580DFF-832F-4572-9EB4-F799CCE1A7B7}" srcOrd="2" destOrd="0" presId="urn:microsoft.com/office/officeart/2005/8/layout/gear1"/>
    <dgm:cxn modelId="{8486EAFD-591B-44BB-A8A0-04402B51FBB0}" type="presOf" srcId="{7546ACF8-AA9F-4A5F-9180-F8DE6947C202}" destId="{5ABD8198-45A1-4315-B7DE-63A39628E4F9}" srcOrd="0" destOrd="0" presId="urn:microsoft.com/office/officeart/2005/8/layout/gear1"/>
    <dgm:cxn modelId="{629D570B-4210-4D09-AB01-7A1996D6B6CC}" srcId="{B1C44186-2C3A-4E93-BBFF-FFEACA2DE544}" destId="{7546ACF8-AA9F-4A5F-9180-F8DE6947C202}" srcOrd="1" destOrd="0" parTransId="{884120D2-ABB9-4F61-B3B3-94D7397943AB}" sibTransId="{34567213-F831-4521-B0A6-41576AB3C88B}"/>
    <dgm:cxn modelId="{50C2279B-B115-4743-BE83-400F3589527E}" type="presOf" srcId="{FFB07743-3B02-49CE-8928-6D8A241AC102}" destId="{2373A0DB-C502-47E8-82F6-7953400EF36A}" srcOrd="0" destOrd="0" presId="urn:microsoft.com/office/officeart/2005/8/layout/gear1"/>
    <dgm:cxn modelId="{6BB6A70F-21AE-4C8A-981C-9C4729A338AE}" type="presOf" srcId="{7546ACF8-AA9F-4A5F-9180-F8DE6947C202}" destId="{73F3CEDE-CB9C-48F4-97E2-6278DDE94802}" srcOrd="1" destOrd="0" presId="urn:microsoft.com/office/officeart/2005/8/layout/gear1"/>
    <dgm:cxn modelId="{8A64ECB6-3611-47C3-8245-669A342F5D87}" type="presOf" srcId="{34567213-F831-4521-B0A6-41576AB3C88B}" destId="{D42AEA5B-57EB-43A6-B313-B46EE74B5412}" srcOrd="0" destOrd="0" presId="urn:microsoft.com/office/officeart/2005/8/layout/gear1"/>
    <dgm:cxn modelId="{E960C4CB-3DC7-473C-B51D-B8B22A64E5C0}" type="presOf" srcId="{8AF8508F-8343-4AD8-A697-644A6FBA5703}" destId="{66E6AD84-7FA3-4684-A09D-BB38C6FE73BA}" srcOrd="1" destOrd="0" presId="urn:microsoft.com/office/officeart/2005/8/layout/gear1"/>
    <dgm:cxn modelId="{FAA83192-7C3F-40B4-BEC4-D0818E578E77}" type="presOf" srcId="{FFB07743-3B02-49CE-8928-6D8A241AC102}" destId="{4C91BAA5-ABF5-4E45-8942-2C79E905A1B9}" srcOrd="1" destOrd="0" presId="urn:microsoft.com/office/officeart/2005/8/layout/gear1"/>
    <dgm:cxn modelId="{D8820BA1-A065-434E-9CC2-CF439C59FA4F}" srcId="{B1C44186-2C3A-4E93-BBFF-FFEACA2DE544}" destId="{8AF8508F-8343-4AD8-A697-644A6FBA5703}" srcOrd="2" destOrd="0" parTransId="{6C96E3A1-9018-4A22-B00B-430F8CC80556}" sibTransId="{7EF06336-BED4-4A26-A821-96930ED5A34C}"/>
    <dgm:cxn modelId="{B0627EBA-7D5C-4B64-96FC-0E37B2C325BE}" type="presOf" srcId="{7546ACF8-AA9F-4A5F-9180-F8DE6947C202}" destId="{E796FAC8-306E-4352-9789-CE840DF7659F}" srcOrd="2" destOrd="0" presId="urn:microsoft.com/office/officeart/2005/8/layout/gear1"/>
    <dgm:cxn modelId="{34B11924-5B06-4AF1-82A0-ED99D037CE39}" srcId="{B1C44186-2C3A-4E93-BBFF-FFEACA2DE544}" destId="{FFB07743-3B02-49CE-8928-6D8A241AC102}" srcOrd="0" destOrd="0" parTransId="{9065A50A-B460-42F3-8A8F-C5B41F29DF42}" sibTransId="{E1FD632B-D0A8-4E16-9B28-F40F556972ED}"/>
    <dgm:cxn modelId="{F46FD713-EFBB-4BBA-A9AA-B607D4D30FB0}" type="presParOf" srcId="{A23FF060-B6FA-493F-874E-0AD5AA351726}" destId="{2373A0DB-C502-47E8-82F6-7953400EF36A}" srcOrd="0" destOrd="0" presId="urn:microsoft.com/office/officeart/2005/8/layout/gear1"/>
    <dgm:cxn modelId="{B28C117D-2A1D-4E99-A3F0-1927004E8DFF}" type="presParOf" srcId="{A23FF060-B6FA-493F-874E-0AD5AA351726}" destId="{4C91BAA5-ABF5-4E45-8942-2C79E905A1B9}" srcOrd="1" destOrd="0" presId="urn:microsoft.com/office/officeart/2005/8/layout/gear1"/>
    <dgm:cxn modelId="{F3FA3728-4CB2-402E-9D56-8D3C0F07D163}" type="presParOf" srcId="{A23FF060-B6FA-493F-874E-0AD5AA351726}" destId="{3F580DFF-832F-4572-9EB4-F799CCE1A7B7}" srcOrd="2" destOrd="0" presId="urn:microsoft.com/office/officeart/2005/8/layout/gear1"/>
    <dgm:cxn modelId="{FFA8F40F-CCCD-423B-A949-8D24961A8242}" type="presParOf" srcId="{A23FF060-B6FA-493F-874E-0AD5AA351726}" destId="{5ABD8198-45A1-4315-B7DE-63A39628E4F9}" srcOrd="3" destOrd="0" presId="urn:microsoft.com/office/officeart/2005/8/layout/gear1"/>
    <dgm:cxn modelId="{A271D49F-0102-47D0-BA51-729E68B3F6D2}" type="presParOf" srcId="{A23FF060-B6FA-493F-874E-0AD5AA351726}" destId="{73F3CEDE-CB9C-48F4-97E2-6278DDE94802}" srcOrd="4" destOrd="0" presId="urn:microsoft.com/office/officeart/2005/8/layout/gear1"/>
    <dgm:cxn modelId="{C46A7890-38CB-4A34-8D8D-C5A251289A1E}" type="presParOf" srcId="{A23FF060-B6FA-493F-874E-0AD5AA351726}" destId="{E796FAC8-306E-4352-9789-CE840DF7659F}" srcOrd="5" destOrd="0" presId="urn:microsoft.com/office/officeart/2005/8/layout/gear1"/>
    <dgm:cxn modelId="{90A00A3E-01AB-4F7A-9833-CF7131227864}" type="presParOf" srcId="{A23FF060-B6FA-493F-874E-0AD5AA351726}" destId="{77D897C8-D72E-478F-B443-31FB8BCFFB4A}" srcOrd="6" destOrd="0" presId="urn:microsoft.com/office/officeart/2005/8/layout/gear1"/>
    <dgm:cxn modelId="{AB0D796F-4DBB-4C50-A38A-419AA2B49EB5}" type="presParOf" srcId="{A23FF060-B6FA-493F-874E-0AD5AA351726}" destId="{66E6AD84-7FA3-4684-A09D-BB38C6FE73BA}" srcOrd="7" destOrd="0" presId="urn:microsoft.com/office/officeart/2005/8/layout/gear1"/>
    <dgm:cxn modelId="{F830ADB6-99BA-4313-9BFE-CCB9E6C21068}" type="presParOf" srcId="{A23FF060-B6FA-493F-874E-0AD5AA351726}" destId="{0F5D39D9-5C1F-4599-BB7C-4F64847F00BC}" srcOrd="8" destOrd="0" presId="urn:microsoft.com/office/officeart/2005/8/layout/gear1"/>
    <dgm:cxn modelId="{51A8A494-C4EE-4056-854F-62E371F82620}" type="presParOf" srcId="{A23FF060-B6FA-493F-874E-0AD5AA351726}" destId="{654108AC-B50C-4A9D-8582-0F0BD90D6A1A}" srcOrd="9" destOrd="0" presId="urn:microsoft.com/office/officeart/2005/8/layout/gear1"/>
    <dgm:cxn modelId="{CD8667D0-FB48-4446-B182-999F561B3885}" type="presParOf" srcId="{A23FF060-B6FA-493F-874E-0AD5AA351726}" destId="{A3194592-AA72-4F5D-99F7-DABA676D0C24}" srcOrd="10" destOrd="0" presId="urn:microsoft.com/office/officeart/2005/8/layout/gear1"/>
    <dgm:cxn modelId="{C74C3688-E47A-4BBC-B6F1-A5DD15F0F3E5}" type="presParOf" srcId="{A23FF060-B6FA-493F-874E-0AD5AA351726}" destId="{D42AEA5B-57EB-43A6-B313-B46EE74B5412}" srcOrd="11" destOrd="0" presId="urn:microsoft.com/office/officeart/2005/8/layout/gear1"/>
    <dgm:cxn modelId="{F51110B1-D042-47AF-A9B2-6199FF0678B5}" type="presParOf" srcId="{A23FF060-B6FA-493F-874E-0AD5AA351726}" destId="{B12762B5-0B67-466F-B4C8-C6C425B76E6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DCB04-89ED-4375-AC89-84CE928B67D5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50F8-6DE9-487C-A637-EA490243D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31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24D04B-A9DF-4B16-8F4A-1CFE632534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8BFECF-F352-4A07-84FF-4B9213163577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2098BE-108B-4E70-BC7B-CACFB263EFC1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48965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«Педагогические  технологии: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проектная деятельность»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Урюпина Надежда Михайловна</a:t>
            </a:r>
            <a:b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УВР</a:t>
            </a: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МБОУ СОШ № 4</a:t>
            </a:r>
            <a:b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г.о.Железнодорожный</a:t>
            </a:r>
            <a:b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23.01.2013г.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endParaRPr lang="ru-RU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учебной деятельности, структура которой совпадает со структурой учебного проекта.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588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332657"/>
          <a:ext cx="8640959" cy="6336706"/>
        </p:xfrm>
        <a:graphic>
          <a:graphicData uri="http://schemas.openxmlformats.org/drawingml/2006/table">
            <a:tbl>
              <a:tblPr/>
              <a:tblGrid>
                <a:gridCol w="2879762"/>
                <a:gridCol w="2881434"/>
                <a:gridCol w="2879763"/>
              </a:tblGrid>
              <a:tr h="719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Традиционное обучение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Проектное обучение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установка учащихся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Получить хорошую отметку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Проявить свои способности, сделать важное дело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парной и индивидуальной работы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информации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правило, один – два источника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Различные источники из разных областей знания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учебный предмет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полипредметно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9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работы по содержанию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Реферирование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теоретических и практических методов исследования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работы </a:t>
                      </a:r>
                    </a:p>
                  </a:txBody>
                  <a:tcPr marL="91608" marR="916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обязательна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Обязательна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706" marR="687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учебных проектов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0768"/>
            <a:ext cx="5958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Исследовательские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Творческие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Информационные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Социально значимые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Игровые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учебных проектов по затратам времени: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74168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раткосрочные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(2-6 ч)</a:t>
            </a:r>
          </a:p>
          <a:p>
            <a:pPr indent="450850" algn="just">
              <a:defRPr/>
            </a:pP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indent="450850" algn="just"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Среднесрочные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(12-15 ч)</a:t>
            </a:r>
          </a:p>
          <a:p>
            <a:pPr indent="450850" algn="just">
              <a:defRPr/>
            </a:pP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indent="450850" algn="just"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Долгосрочные</a:t>
            </a:r>
          </a:p>
          <a:p>
            <a:pPr indent="450850"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четверть,триместр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),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полугодие,год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) проекты, требующие времени для поиска материала, его анализа и т. д.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проектов по участникам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8900913"/>
              </p:ext>
            </p:extLst>
          </p:nvPr>
        </p:nvGraphicFramePr>
        <p:xfrm>
          <a:off x="1763688" y="2348880"/>
          <a:ext cx="5256584" cy="2664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6584"/>
              </a:tblGrid>
              <a:tr h="2664296">
                <a:tc>
                  <a:txBody>
                    <a:bodyPr/>
                    <a:lstStyle/>
                    <a:p>
                      <a:pPr indent="449263" algn="l" eaLnBrk="0" hangingPunct="0">
                        <a:buFont typeface="Arial" pitchFamily="34" charset="0"/>
                        <a:buChar char="•"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itchFamily="66" charset="0"/>
                        </a:rPr>
                        <a:t> групповые</a:t>
                      </a:r>
                    </a:p>
                    <a:p>
                      <a:pPr indent="449263" algn="l" eaLnBrk="0" hangingPunct="0">
                        <a:buFont typeface="Arial" pitchFamily="34" charset="0"/>
                        <a:buChar char="•"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itchFamily="66" charset="0"/>
                        </a:rPr>
                        <a:t>индивидуальные</a:t>
                      </a:r>
                    </a:p>
                    <a:p>
                      <a:pPr indent="449263" algn="l" eaLnBrk="0" hangingPunct="0">
                        <a:buFont typeface="Arial" pitchFamily="34" charset="0"/>
                        <a:buChar char="•"/>
                      </a:pPr>
                      <a:r>
                        <a:rPr lang="ru-RU" sz="4000" cap="none" spc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itchFamily="66" charset="0"/>
                        </a:rPr>
                        <a:t>коллективные</a:t>
                      </a:r>
                    </a:p>
                    <a:p>
                      <a:pPr algn="l"/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проектов по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уровню представления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3856" y="1988840"/>
            <a:ext cx="48245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внутриклассные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внутришкольные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региональные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международные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98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проектов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содержанию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517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000" dirty="0" err="1">
                <a:solidFill>
                  <a:srgbClr val="1F497D">
                    <a:lumMod val="75000"/>
                  </a:srgbClr>
                </a:solidFill>
                <a:latin typeface="Monotype Corsiva" pitchFamily="66" charset="0"/>
              </a:rPr>
              <a:t>монопроекты</a:t>
            </a:r>
            <a:r>
              <a:rPr lang="ru-RU" sz="4000" dirty="0">
                <a:solidFill>
                  <a:srgbClr val="1F497D">
                    <a:lumMod val="75000"/>
                  </a:srgbClr>
                </a:solidFill>
                <a:latin typeface="Monotype Corsiva" pitchFamily="66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err="1">
                <a:solidFill>
                  <a:srgbClr val="1F497D">
                    <a:lumMod val="75000"/>
                  </a:srgbClr>
                </a:solidFill>
                <a:latin typeface="Monotype Corsiva" pitchFamily="66" charset="0"/>
              </a:rPr>
              <a:t>межпредметные</a:t>
            </a:r>
            <a:endParaRPr lang="ru-RU" sz="4000" dirty="0">
              <a:solidFill>
                <a:srgbClr val="1F497D">
                  <a:lumMod val="75000"/>
                </a:srgbClr>
              </a:solidFill>
              <a:latin typeface="Monotype Corsiva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dirty="0" err="1">
                <a:solidFill>
                  <a:srgbClr val="1F497D">
                    <a:lumMod val="75000"/>
                  </a:srgbClr>
                </a:solidFill>
                <a:latin typeface="Monotype Corsiva" pitchFamily="66" charset="0"/>
              </a:rPr>
              <a:t>надпредметные</a:t>
            </a:r>
            <a:endParaRPr lang="ru-RU" sz="4000" dirty="0">
              <a:solidFill>
                <a:srgbClr val="1F497D">
                  <a:lumMod val="75000"/>
                </a:srgbClr>
              </a:solidFill>
              <a:latin typeface="Monotype Corsiva" pitchFamily="66" charset="0"/>
            </a:endParaRPr>
          </a:p>
          <a:p>
            <a:pPr lvl="0"/>
            <a:endParaRPr lang="ru-RU" sz="4000" dirty="0">
              <a:solidFill>
                <a:srgbClr val="1F497D">
                  <a:lumMod val="75000"/>
                </a:srgb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092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"/>
          <p:cNvSpPr>
            <a:spLocks noChangeArrowheads="1"/>
          </p:cNvSpPr>
          <p:nvPr/>
        </p:nvSpPr>
        <p:spPr bwMode="auto">
          <a:xfrm>
            <a:off x="179388" y="188913"/>
            <a:ext cx="2089150" cy="863600"/>
          </a:xfrm>
          <a:prstGeom prst="homePlate">
            <a:avLst>
              <a:gd name="adj" fmla="val 60478"/>
            </a:avLst>
          </a:prstGeom>
          <a:solidFill>
            <a:srgbClr val="6FAA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/>
              <a:t>1 этап</a:t>
            </a:r>
          </a:p>
        </p:txBody>
      </p: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2411413" y="188913"/>
            <a:ext cx="6553200" cy="1079500"/>
          </a:xfrm>
          <a:prstGeom prst="rect">
            <a:avLst/>
          </a:prstGeom>
          <a:noFill/>
          <a:ln w="38100">
            <a:solidFill>
              <a:srgbClr val="6FAA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419995"/>
                </a:solidFill>
                <a:latin typeface="Bookman Old Style" pitchFamily="18" charset="0"/>
              </a:rPr>
              <a:t>подготовительный</a:t>
            </a:r>
            <a:br>
              <a:rPr lang="ru-RU" sz="4400" b="1" dirty="0">
                <a:solidFill>
                  <a:srgbClr val="419995"/>
                </a:solidFill>
                <a:latin typeface="Bookman Old Style" pitchFamily="18" charset="0"/>
              </a:rPr>
            </a:br>
            <a:endParaRPr lang="ru-RU" sz="4400" b="1" dirty="0">
              <a:solidFill>
                <a:srgbClr val="419995"/>
              </a:solidFill>
              <a:latin typeface="Bookman Old Style" pitchFamily="18" charset="0"/>
            </a:endParaRPr>
          </a:p>
        </p:txBody>
      </p:sp>
      <p:sp>
        <p:nvSpPr>
          <p:cNvPr id="22532" name="Rectangle 14"/>
          <p:cNvSpPr>
            <a:spLocks noChangeArrowheads="1"/>
          </p:cNvSpPr>
          <p:nvPr/>
        </p:nvSpPr>
        <p:spPr bwMode="auto">
          <a:xfrm>
            <a:off x="2411413" y="1484313"/>
            <a:ext cx="6553200" cy="2376487"/>
          </a:xfrm>
          <a:prstGeom prst="rect">
            <a:avLst/>
          </a:prstGeom>
          <a:noFill/>
          <a:ln w="38100">
            <a:solidFill>
              <a:srgbClr val="6FAA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419995"/>
                </a:solidFill>
                <a:latin typeface="Bookman Old Style" pitchFamily="18" charset="0"/>
              </a:rPr>
              <a:t>практический</a:t>
            </a:r>
          </a:p>
          <a:p>
            <a:r>
              <a:rPr lang="ru-RU" sz="3200" b="1" dirty="0"/>
              <a:t>(конструкторский, </a:t>
            </a:r>
            <a:r>
              <a:rPr lang="ru-RU" sz="3200" b="1" dirty="0" smtClean="0"/>
              <a:t>технологический</a:t>
            </a:r>
            <a:r>
              <a:rPr lang="ru-RU" sz="3200" b="1" dirty="0"/>
              <a:t>,</a:t>
            </a:r>
            <a:br>
              <a:rPr lang="ru-RU" sz="3200" b="1" dirty="0"/>
            </a:br>
            <a:r>
              <a:rPr lang="ru-RU" sz="3200" b="1" dirty="0"/>
              <a:t>создание продукта)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22533" name="Rectangle 15"/>
          <p:cNvSpPr>
            <a:spLocks noChangeArrowheads="1"/>
          </p:cNvSpPr>
          <p:nvPr/>
        </p:nvSpPr>
        <p:spPr bwMode="auto">
          <a:xfrm>
            <a:off x="2411413" y="4149725"/>
            <a:ext cx="6553200" cy="2087563"/>
          </a:xfrm>
          <a:prstGeom prst="rect">
            <a:avLst/>
          </a:prstGeom>
          <a:noFill/>
          <a:ln w="38100">
            <a:solidFill>
              <a:srgbClr val="6FAA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419995"/>
                </a:solidFill>
                <a:latin typeface="Bookman Old Style" pitchFamily="18" charset="0"/>
              </a:rPr>
              <a:t>заключительный</a:t>
            </a:r>
            <a:br>
              <a:rPr lang="ru-RU" sz="4400" b="1">
                <a:solidFill>
                  <a:srgbClr val="419995"/>
                </a:solidFill>
                <a:latin typeface="Bookman Old Style" pitchFamily="18" charset="0"/>
              </a:rPr>
            </a:br>
            <a:r>
              <a:rPr lang="ru-RU" sz="2400" b="1">
                <a:latin typeface="Bookman Old Style" pitchFamily="18" charset="0"/>
              </a:rPr>
              <a:t>(анализ полученных результатов, </a:t>
            </a:r>
          </a:p>
          <a:p>
            <a:pPr algn="ctr"/>
            <a:r>
              <a:rPr lang="ru-RU" sz="2400" b="1">
                <a:latin typeface="Bookman Old Style" pitchFamily="18" charset="0"/>
              </a:rPr>
              <a:t>выводы,оформление проекта, защита</a:t>
            </a:r>
          </a:p>
          <a:p>
            <a:pPr algn="ctr"/>
            <a:endParaRPr lang="ru-RU" sz="2400" b="1">
              <a:latin typeface="Bookman Old Style" pitchFamily="18" charset="0"/>
            </a:endParaRPr>
          </a:p>
        </p:txBody>
      </p:sp>
      <p:sp>
        <p:nvSpPr>
          <p:cNvPr id="22534" name="AutoShape 18"/>
          <p:cNvSpPr>
            <a:spLocks noChangeArrowheads="1"/>
          </p:cNvSpPr>
          <p:nvPr/>
        </p:nvSpPr>
        <p:spPr bwMode="auto">
          <a:xfrm>
            <a:off x="179388" y="2060575"/>
            <a:ext cx="2089150" cy="863600"/>
          </a:xfrm>
          <a:prstGeom prst="homePlate">
            <a:avLst>
              <a:gd name="adj" fmla="val 60478"/>
            </a:avLst>
          </a:prstGeom>
          <a:solidFill>
            <a:srgbClr val="6FAA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/>
              <a:t>2 этап</a:t>
            </a:r>
          </a:p>
        </p:txBody>
      </p:sp>
      <p:sp>
        <p:nvSpPr>
          <p:cNvPr id="22535" name="AutoShape 19"/>
          <p:cNvSpPr>
            <a:spLocks noChangeArrowheads="1"/>
          </p:cNvSpPr>
          <p:nvPr/>
        </p:nvSpPr>
        <p:spPr bwMode="auto">
          <a:xfrm>
            <a:off x="179388" y="4868863"/>
            <a:ext cx="2089150" cy="863600"/>
          </a:xfrm>
          <a:prstGeom prst="homePlate">
            <a:avLst>
              <a:gd name="adj" fmla="val 60478"/>
            </a:avLst>
          </a:prstGeom>
          <a:solidFill>
            <a:srgbClr val="6FAA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/>
              <a:t>3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976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64704"/>
            <a:ext cx="45365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Monotype Corsiva" pitchFamily="66" charset="0"/>
                <a:cs typeface="Arial" charset="0"/>
              </a:rPr>
              <a:t>Проблема и выбор темы.</a:t>
            </a:r>
          </a:p>
          <a:p>
            <a:pPr indent="450850">
              <a:defRPr/>
            </a:pPr>
            <a:endParaRPr lang="ru-RU" sz="2000" b="1" dirty="0" smtClean="0">
              <a:latin typeface="Monotype Corsiva" pitchFamily="66" charset="0"/>
              <a:cs typeface="Arial" charset="0"/>
            </a:endParaRPr>
          </a:p>
          <a:p>
            <a:pPr indent="450850"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Monotype Corsiva" pitchFamily="66" charset="0"/>
                <a:cs typeface="Arial" charset="0"/>
              </a:rPr>
              <a:t>Актуальность темы.</a:t>
            </a:r>
          </a:p>
          <a:p>
            <a:pPr indent="450850">
              <a:defRPr/>
            </a:pPr>
            <a:endParaRPr lang="ru-RU" sz="2000" b="1" dirty="0" smtClean="0">
              <a:latin typeface="Monotype Corsiva" pitchFamily="66" charset="0"/>
              <a:cs typeface="Arial" charset="0"/>
            </a:endParaRPr>
          </a:p>
          <a:p>
            <a:pPr indent="450850"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Monotype Corsiva" pitchFamily="66" charset="0"/>
                <a:cs typeface="Arial" charset="0"/>
              </a:rPr>
              <a:t>Замысел и идея исследования.</a:t>
            </a:r>
          </a:p>
          <a:p>
            <a:pPr indent="450850">
              <a:defRPr/>
            </a:pPr>
            <a:endParaRPr lang="ru-RU" sz="2000" b="1" dirty="0" smtClean="0">
              <a:latin typeface="Monotype Corsiva" pitchFamily="66" charset="0"/>
              <a:cs typeface="Arial" charset="0"/>
            </a:endParaRPr>
          </a:p>
          <a:p>
            <a:pPr indent="450850"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Monotype Corsiva" pitchFamily="66" charset="0"/>
                <a:cs typeface="Arial" charset="0"/>
              </a:rPr>
              <a:t>Объект и предмет исследования.</a:t>
            </a:r>
          </a:p>
          <a:p>
            <a:pPr indent="450850">
              <a:defRPr/>
            </a:pPr>
            <a:endParaRPr lang="ru-RU" sz="2000" b="1" dirty="0" smtClean="0">
              <a:latin typeface="Monotype Corsiva" pitchFamily="66" charset="0"/>
              <a:cs typeface="Arial" charset="0"/>
            </a:endParaRPr>
          </a:p>
          <a:p>
            <a:pPr indent="450850"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Monotype Corsiva" pitchFamily="66" charset="0"/>
                <a:cs typeface="Arial" charset="0"/>
              </a:rPr>
              <a:t>Цель и задачи исследования.</a:t>
            </a:r>
          </a:p>
          <a:p>
            <a:pPr indent="450850">
              <a:defRPr/>
            </a:pPr>
            <a:endParaRPr lang="ru-RU" sz="2000" b="1" dirty="0" smtClean="0">
              <a:latin typeface="Monotype Corsiva" pitchFamily="66" charset="0"/>
              <a:cs typeface="Arial" charset="0"/>
            </a:endParaRPr>
          </a:p>
          <a:p>
            <a:pPr indent="450850"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Monotype Corsiva" pitchFamily="66" charset="0"/>
                <a:cs typeface="Arial" charset="0"/>
              </a:rPr>
              <a:t>Гипотезы.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5756" y="4077072"/>
            <a:ext cx="6588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Monotype Corsiva" pitchFamily="66" charset="0"/>
                <a:cs typeface="Arial" charset="0"/>
              </a:rPr>
              <a:t>Методы исследования.</a:t>
            </a:r>
          </a:p>
          <a:p>
            <a:pPr indent="450850">
              <a:defRPr/>
            </a:pPr>
            <a:endParaRPr lang="ru-RU" sz="2000" b="1" dirty="0" smtClean="0">
              <a:latin typeface="Monotype Corsiva" pitchFamily="66" charset="0"/>
              <a:cs typeface="Arial" charset="0"/>
            </a:endParaRPr>
          </a:p>
          <a:p>
            <a:pPr indent="450850"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Monotype Corsiva" pitchFamily="66" charset="0"/>
                <a:cs typeface="Arial" charset="0"/>
              </a:rPr>
              <a:t>Критерии оценки результатов.</a:t>
            </a:r>
          </a:p>
          <a:p>
            <a:pPr indent="450850">
              <a:defRPr/>
            </a:pPr>
            <a:endParaRPr lang="ru-RU" sz="2000" b="1" dirty="0" smtClean="0">
              <a:latin typeface="Monotype Corsiva" pitchFamily="66" charset="0"/>
              <a:cs typeface="Arial" charset="0"/>
            </a:endParaRPr>
          </a:p>
          <a:p>
            <a:pPr indent="450850"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Monotype Corsiva" pitchFamily="66" charset="0"/>
                <a:cs typeface="Arial" charset="0"/>
              </a:rPr>
              <a:t>Прогноз возможных негативных последствий.</a:t>
            </a:r>
          </a:p>
          <a:p>
            <a:pPr indent="450850">
              <a:defRPr/>
            </a:pPr>
            <a:endParaRPr lang="ru-RU" sz="2000" b="1" dirty="0" smtClean="0">
              <a:latin typeface="Monotype Corsiva" pitchFamily="66" charset="0"/>
              <a:cs typeface="Arial" charset="0"/>
            </a:endParaRPr>
          </a:p>
          <a:p>
            <a:pPr indent="450850">
              <a:buFont typeface="Wingdings" pitchFamily="2" charset="2"/>
              <a:buChar char="ü"/>
              <a:defRPr/>
            </a:pPr>
            <a:r>
              <a:rPr lang="ru-RU" sz="2000" b="1" dirty="0" smtClean="0">
                <a:latin typeface="Monotype Corsiva" pitchFamily="66" charset="0"/>
                <a:cs typeface="Arial" charset="0"/>
              </a:rPr>
              <a:t>Способы коррекции, компенсации негативных последствий.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9" y="0"/>
            <a:ext cx="1681331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Формулируются проблемы, которые будут</a:t>
            </a:r>
          </a:p>
          <a:p>
            <a:pPr>
              <a:defRPr/>
            </a:pPr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 разрешены в ходе проектной деятельности учащимися .</a:t>
            </a:r>
          </a:p>
          <a:p>
            <a:pPr>
              <a:defRPr/>
            </a:pPr>
            <a:endParaRPr lang="ru-RU" sz="3200" dirty="0" smtClean="0">
              <a:latin typeface="Monotype Corsiva" pitchFamily="66" charset="0"/>
              <a:cs typeface="Times New Roman" pitchFamily="18" charset="0"/>
            </a:endParaRPr>
          </a:p>
          <a:p>
            <a:pPr indent="450850"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Monotype Corsiva" pitchFamily="66" charset="0"/>
              </a:rPr>
              <a:t>Практическое применение знаний, полученных в ходе выполнения проекта.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Начинание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Погружение в проект)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0" y="116632"/>
            <a:ext cx="1691680" cy="648072"/>
          </a:xfrm>
          <a:prstGeom prst="homePlate">
            <a:avLst>
              <a:gd name="adj" fmla="val 60478"/>
            </a:avLst>
          </a:prstGeom>
          <a:solidFill>
            <a:srgbClr val="6FAA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/>
              <a:t>2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Общеобразовательная школа должна формировать целостную систему универсальных знаний, умений, навыков, а также опыт самостоятельной деятельности и личной ответственности обучающихся, т.е. ключевые компетенции, определяющие современное качество содержания образования.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0"/>
            <a:ext cx="7063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«Человек  рождён для  мысли и действий»,- говорили мудрецы</a:t>
            </a:r>
          </a:p>
        </p:txBody>
      </p:sp>
    </p:spTree>
    <p:extLst>
      <p:ext uri="{BB962C8B-B14F-4D97-AF65-F5344CB8AC3E}">
        <p14:creationId xmlns:p14="http://schemas.microsoft.com/office/powerpoint/2010/main" xmlns="" val="19596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(Организационный)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Monotype Corsiva" pitchFamily="66" charset="0"/>
              </a:rPr>
              <a:t>Выбор и организация группы участников проекта.</a:t>
            </a:r>
          </a:p>
          <a:p>
            <a:pPr indent="450850" algn="just"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Monotype Corsiva" pitchFamily="66" charset="0"/>
              </a:rPr>
              <a:t>Определение направления работы, распределение ролей.</a:t>
            </a:r>
          </a:p>
          <a:p>
            <a:pPr indent="450850" algn="just"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Monotype Corsiva" pitchFamily="66" charset="0"/>
              </a:rPr>
              <a:t>Формулировка задачи для каждой группы, </a:t>
            </a:r>
          </a:p>
          <a:p>
            <a:pPr indent="450850" algn="just"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Monotype Corsiva" pitchFamily="66" charset="0"/>
              </a:rPr>
              <a:t>Способы источников информации по каждому направлению. </a:t>
            </a:r>
          </a:p>
          <a:p>
            <a:pPr indent="450850" algn="just"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Monotype Corsiva" pitchFamily="66" charset="0"/>
              </a:rPr>
              <a:t>Составление детального плана работы.</a:t>
            </a: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0" y="116632"/>
            <a:ext cx="1691680" cy="648072"/>
          </a:xfrm>
          <a:prstGeom prst="homePlate">
            <a:avLst>
              <a:gd name="adj" fmla="val 60478"/>
            </a:avLst>
          </a:prstGeom>
          <a:solidFill>
            <a:srgbClr val="6FAA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/>
              <a:t>2 этап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Исследование.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Осуществление деятельности)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884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Monotype Corsiva" pitchFamily="66" charset="0"/>
              </a:rPr>
              <a:t>Поиск необходимой информации.</a:t>
            </a:r>
          </a:p>
          <a:p>
            <a:pPr indent="450850" algn="just"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Monotype Corsiva" pitchFamily="66" charset="0"/>
              </a:rPr>
              <a:t> Сбор данных, изучение теоретических положений, необходимых для решения поставленных задач. </a:t>
            </a:r>
          </a:p>
          <a:p>
            <a:pPr indent="450850" algn="just"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Monotype Corsiva" pitchFamily="66" charset="0"/>
              </a:rPr>
              <a:t>Изучение соответствующей литературы, проведение опроса, анкетирования по изучаемой проблеме и т.д.</a:t>
            </a:r>
          </a:p>
          <a:p>
            <a:pPr indent="450850" algn="just">
              <a:buFont typeface="Wingdings" pitchFamily="2" charset="2"/>
              <a:buChar char="v"/>
              <a:defRPr/>
            </a:pPr>
            <a:r>
              <a:rPr lang="ru-RU" sz="3200" dirty="0" smtClean="0">
                <a:latin typeface="Monotype Corsiva" pitchFamily="66" charset="0"/>
              </a:rPr>
              <a:t>Изготовление продукта.</a:t>
            </a: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0" y="116632"/>
            <a:ext cx="1691680" cy="648072"/>
          </a:xfrm>
          <a:prstGeom prst="homePlate">
            <a:avLst>
              <a:gd name="adj" fmla="val 60478"/>
            </a:avLst>
          </a:prstGeom>
          <a:solidFill>
            <a:srgbClr val="6FAA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/>
              <a:t>2 этап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sz="3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Выполнение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.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Aharoni" pitchFamily="2" charset="-79"/>
              </a:rPr>
              <a:t> Защита проекта.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Обработка и оформление результатов проекта (презентация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) Обсуждение полученных результатов.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3691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этом этапе определяются способы обработки полученных данных. </a:t>
            </a:r>
          </a:p>
          <a:p>
            <a:pPr algn="just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indent="45085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Демонстрация творческой работы.</a:t>
            </a:r>
          </a:p>
          <a:p>
            <a:pPr algn="just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indent="450850"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Оформленные результаты представляются остальным участникам проекта в виде доклада, дискуссии, ролевой игры, через научную конференцию, выставку и т.д.</a:t>
            </a:r>
          </a:p>
          <a:p>
            <a:pPr indent="450850" algn="just">
              <a:buFont typeface="Wingdings" pitchFamily="2" charset="2"/>
              <a:buChar char="v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0" y="116631"/>
            <a:ext cx="1547664" cy="668199"/>
          </a:xfrm>
          <a:prstGeom prst="homePlate">
            <a:avLst>
              <a:gd name="adj" fmla="val 60478"/>
            </a:avLst>
          </a:prstGeom>
          <a:solidFill>
            <a:srgbClr val="6FAA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/>
              <a:t>3</a:t>
            </a:r>
            <a:r>
              <a:rPr lang="ru-RU" sz="4400" b="1" dirty="0" smtClean="0"/>
              <a:t> </a:t>
            </a:r>
            <a:r>
              <a:rPr lang="ru-RU" sz="4400" b="1" dirty="0"/>
              <a:t>этап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презентаций проектов: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52736"/>
            <a:ext cx="66967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</a:p>
          <a:p>
            <a:pPr>
              <a:buFont typeface="Wingdings" pitchFamily="2" charset="2"/>
              <a:buChar char="§"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Демонстрация видеофильма</a:t>
            </a:r>
          </a:p>
          <a:p>
            <a:pPr>
              <a:buFont typeface="Wingdings" pitchFamily="2" charset="2"/>
              <a:buChar char="§"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Научная конференция</a:t>
            </a:r>
          </a:p>
          <a:p>
            <a:pPr>
              <a:buFont typeface="Wingdings" pitchFamily="2" charset="2"/>
              <a:buChar char="§"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доклад</a:t>
            </a:r>
          </a:p>
          <a:p>
            <a:pPr>
              <a:buFont typeface="Wingdings" pitchFamily="2" charset="2"/>
              <a:buChar char="§"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</a:t>
            </a:r>
          </a:p>
          <a:p>
            <a:pPr>
              <a:buFont typeface="Wingdings" pitchFamily="2" charset="2"/>
              <a:buChar char="§"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Ролевая игра</a:t>
            </a:r>
          </a:p>
          <a:p>
            <a:pPr>
              <a:buFont typeface="Wingdings" pitchFamily="2" charset="2"/>
              <a:buChar char="§"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Соревнование</a:t>
            </a:r>
          </a:p>
          <a:p>
            <a:pPr>
              <a:buFont typeface="Wingdings" pitchFamily="2" charset="2"/>
              <a:buChar char="§"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Спектакль</a:t>
            </a:r>
          </a:p>
          <a:p>
            <a:pPr>
              <a:buFont typeface="Wingdings" pitchFamily="2" charset="2"/>
              <a:buChar char="§"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продуктов проектной деятельности</a:t>
            </a:r>
            <a:endParaRPr lang="ru-RU" sz="2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i="1" dirty="0" smtClean="0"/>
              <a:t>Web</a:t>
            </a:r>
            <a:r>
              <a:rPr lang="ru-RU" sz="2800" i="1" dirty="0" smtClean="0"/>
              <a:t> – сайт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err="1" smtClean="0"/>
              <a:t>Мультимедийный</a:t>
            </a:r>
            <a:r>
              <a:rPr lang="ru-RU" sz="2800" i="1" dirty="0" smtClean="0"/>
              <a:t> проект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/>
              <a:t>Анализ данных социологического опроса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/>
              <a:t>Праздник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/>
              <a:t>Видеофильм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/>
              <a:t>Выставка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/>
              <a:t>Газета, журнал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/>
              <a:t>Игра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/>
              <a:t>Коллекция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/>
              <a:t>Экскурсия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/>
              <a:t>Театральная постановка</a:t>
            </a:r>
            <a:r>
              <a:rPr lang="en-US" sz="2800" i="1" dirty="0" smtClean="0"/>
              <a:t> </a:t>
            </a:r>
            <a:endParaRPr lang="ru-RU" sz="2800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641"/>
            <a:ext cx="8424863" cy="15121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проектного обучения    способствует развитию таких качеств личности: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772816"/>
            <a:ext cx="6046440" cy="4399384"/>
          </a:xfrm>
        </p:spPr>
        <p:txBody>
          <a:bodyPr>
            <a:normAutofit/>
          </a:bodyPr>
          <a:lstStyle/>
          <a:p>
            <a:pPr marL="0" indent="450850" eaLnBrk="1" hangingPunct="1"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самостоятельность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целеустремленность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инициативность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настойчивость</a:t>
            </a:r>
          </a:p>
          <a:p>
            <a:pPr marL="0" indent="450850" eaLnBrk="1" hangingPunct="1"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толерантность</a:t>
            </a:r>
          </a:p>
          <a:p>
            <a:pPr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23850" y="188641"/>
            <a:ext cx="8424863" cy="172819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компетенций, на которые проектная деятельность оказывает наибольшее влияние: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691680" y="2133600"/>
            <a:ext cx="676652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исследовательские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социального взаимодействия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оценочные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информационные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презентационные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рефлексивные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68313" y="188641"/>
            <a:ext cx="8207375" cy="13681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Участвуя в проектной деятельности школьники демонстрируют: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323850" y="1124744"/>
            <a:ext cx="8496300" cy="5328444"/>
          </a:xfrm>
        </p:spPr>
        <p:txBody>
          <a:bodyPr>
            <a:normAutofit/>
          </a:bodyPr>
          <a:lstStyle/>
          <a:p>
            <a:pPr marL="0" indent="712788" eaLnBrk="1" hangingPunct="1">
              <a:lnSpc>
                <a:spcPct val="8000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готовность к познанию и овладению основными исследовательскими методами;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712788" eaLnBrk="1" hangingPunct="1">
              <a:lnSpc>
                <a:spcPct val="8000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готовность овладеть компьютерной грамотностью, умение работать с аудиовизуальной 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мультимедиатехникой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712788" eaLnBrk="1" hangingPunct="1">
              <a:lnSpc>
                <a:spcPct val="8000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владение коммуникативными навыками, толерантностью;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712788" eaLnBrk="1" hangingPunct="1">
              <a:lnSpc>
                <a:spcPct val="8000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умение интегрировать ранее полученные знания по разным учебным дисциплинам для решения познавательных задач.</a:t>
            </a:r>
          </a:p>
          <a:p>
            <a:pPr marL="0" indent="712788"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52736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«Скажи мне – и я забуду.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/>
            </a:r>
            <a:br>
              <a:rPr lang="ru-RU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Покажи мне – и я запомню.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/>
            </a:r>
            <a:br>
              <a:rPr lang="ru-RU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Вовлеки меня – и я научусь</a:t>
            </a: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»</a:t>
            </a:r>
          </a:p>
          <a:p>
            <a:pPr algn="ctr"/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/>
            </a:r>
            <a:br>
              <a:rPr lang="ru-RU" sz="4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                        Китайская </a:t>
            </a:r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пословица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879478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Школа будущего - школа проектов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многогранен, эффективен.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перспективен. 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неисчерпаем.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- это метод обучения, который может быть использован в изучении любого предмета, может применяться на уроках и во внеклассной работе.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Ориентирован на достижение целей самих учащихся, и поэтому он уникален.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формирует невероятно большое количество умений и навыков, и поэтому он эффективен. 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дает необходимый школьникам опыт деятельности, и поэтому он незаменим.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- это форма организации учебного процесса.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- это особая философия образования: философия цели и деятельности, результатов и достижений, - далекая от формирования чисто теоретической образованности. </a:t>
            </a:r>
          </a:p>
          <a:p>
            <a:pPr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Позволяет органично соединить несоединимое - ценностно-смысловые основы культуры и процесс деятельной социализации.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68313" y="794321"/>
            <a:ext cx="8136135" cy="1626567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американский философ-идеалист  </a:t>
            </a:r>
            <a:r>
              <a:rPr lang="ru-RU" sz="4000" dirty="0" smtClean="0">
                <a:latin typeface="Monotype Corsiva" pitchFamily="66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ru-RU" sz="4000" dirty="0" smtClean="0">
                <a:latin typeface="Monotype Corsiva" pitchFamily="66" charset="0"/>
              </a:rPr>
              <a:t> Джон </a:t>
            </a:r>
            <a:r>
              <a:rPr lang="ru-RU" sz="4000" dirty="0" err="1" smtClean="0">
                <a:latin typeface="Monotype Corsiva" pitchFamily="66" charset="0"/>
              </a:rPr>
              <a:t>Дьюи</a:t>
            </a:r>
            <a:r>
              <a:rPr lang="ru-RU" sz="4000" dirty="0" smtClean="0">
                <a:latin typeface="Monotype Corsiva" pitchFamily="66" charset="0"/>
              </a:rPr>
              <a:t> (1859-1952)</a:t>
            </a: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899593" y="332656"/>
            <a:ext cx="734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Основоположником метода проектов является </a:t>
            </a:r>
          </a:p>
        </p:txBody>
      </p:sp>
      <p:pic>
        <p:nvPicPr>
          <p:cNvPr id="32770" name="Picture 2" descr="D:\Users\Марина\Desktop\ht105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784600" cy="43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0202" y="299695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Человек, по-настоящему мыслящий,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черпает из своих ошибок не меньше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познаний, чем из своих  успехов.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Дж.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Дьюи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021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22339" y="234888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</a:t>
            </a:r>
          </a:p>
          <a:p>
            <a:pPr algn="ctr">
              <a:defRPr/>
            </a:pPr>
            <a:r>
              <a:rPr lang="ru-RU" sz="54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 ВНИМАНИЕ!</a:t>
            </a:r>
            <a:endParaRPr lang="ru-RU" sz="5400" b="1" i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58" name="Group 54"/>
          <p:cNvGraphicFramePr>
            <a:graphicFrameLocks noGrp="1"/>
          </p:cNvGraphicFramePr>
          <p:nvPr/>
        </p:nvGraphicFramePr>
        <p:xfrm>
          <a:off x="179388" y="188913"/>
          <a:ext cx="8964612" cy="5933123"/>
        </p:xfrm>
        <a:graphic>
          <a:graphicData uri="http://schemas.openxmlformats.org/drawingml/2006/table">
            <a:tbl>
              <a:tblPr/>
              <a:tblGrid>
                <a:gridCol w="3130550"/>
                <a:gridCol w="2270174"/>
                <a:gridCol w="3563888"/>
              </a:tblGrid>
              <a:tr h="6477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99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9995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ЭТАПЫ РАБОТЫ НАД УЧЕБНЫМ ПРОЕКТОМ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995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9995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 </a:t>
                      </a:r>
                    </a:p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Актуальность проблемы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Зачем?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Целеполагание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проекта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Что?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задач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 </a:t>
                      </a:r>
                    </a:p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Как?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лучше?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Поиск  информации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, 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создание продукта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25"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(защита проекта)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получится?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</a:t>
                      </a:r>
                    </a:p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  <a:p>
                      <a:pPr marL="952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(Продукт, презентация)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pPr indent="449263" eaLnBrk="0" hangingPunct="0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неудачно выполненный проект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положительное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педагогическое значение.</a:t>
            </a:r>
            <a: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509119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</a:t>
            </a:r>
          </a:p>
          <a:p>
            <a:pPr algn="ctr">
              <a:defRPr/>
            </a:pPr>
            <a:r>
              <a:rPr lang="ru-RU" sz="54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 ВНИМАНИЕ!</a:t>
            </a:r>
            <a:endParaRPr lang="ru-RU" sz="5400" b="1" i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23528" y="188640"/>
          <a:ext cx="8712968" cy="635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1"/>
            <a:ext cx="8353425" cy="1412776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 метод проектов получил широкое распространение в Трудовой школе 20-х 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9958" y="1556792"/>
            <a:ext cx="2790825" cy="3963988"/>
          </a:xfrm>
        </p:spPr>
      </p:pic>
      <p:pic>
        <p:nvPicPr>
          <p:cNvPr id="13316" name="Содержимое 5" descr="thum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4775" y="1484784"/>
            <a:ext cx="3097212" cy="3895725"/>
          </a:xfrm>
        </p:spPr>
      </p:pic>
      <p:sp>
        <p:nvSpPr>
          <p:cNvPr id="7" name="Прямоугольник 6"/>
          <p:cNvSpPr/>
          <p:nvPr/>
        </p:nvSpPr>
        <p:spPr>
          <a:xfrm>
            <a:off x="460526" y="5618541"/>
            <a:ext cx="359963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П.П.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Блонский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философ, педагог-психолог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876925"/>
            <a:ext cx="3888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С.Т.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Шацкий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педагог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47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7772400" cy="5257130"/>
          </a:xfrm>
        </p:spPr>
        <p:txBody>
          <a:bodyPr>
            <a:normAutofit/>
          </a:bodyPr>
          <a:lstStyle/>
          <a:p>
            <a:pPr marL="0" indent="450850" eaLnBrk="1" hangingPunct="1">
              <a:buFontTx/>
              <a:buNone/>
              <a:defRPr/>
            </a:pPr>
            <a:r>
              <a:rPr lang="ru-RU" sz="4000" dirty="0" smtClean="0">
                <a:latin typeface="Monotype Corsiva" pitchFamily="66" charset="0"/>
              </a:rPr>
              <a:t>Ученики и последователи Дж. </a:t>
            </a:r>
            <a:r>
              <a:rPr lang="ru-RU" sz="4000" dirty="0" err="1" smtClean="0">
                <a:latin typeface="Monotype Corsiva" pitchFamily="66" charset="0"/>
              </a:rPr>
              <a:t>Дьюи</a:t>
            </a:r>
            <a:r>
              <a:rPr lang="ru-RU" sz="4000" dirty="0" smtClean="0">
                <a:latin typeface="Monotype Corsiva" pitchFamily="66" charset="0"/>
              </a:rPr>
              <a:t>- развивали основную идею метода проектов - </a:t>
            </a:r>
            <a:r>
              <a:rPr lang="ru-RU" sz="4000" u="sng" dirty="0" smtClean="0">
                <a:latin typeface="Monotype Corsiva" pitchFamily="66" charset="0"/>
              </a:rPr>
              <a:t>о</a:t>
            </a:r>
            <a:r>
              <a:rPr lang="ru-RU" sz="4000" i="1" u="sng" dirty="0" smtClean="0">
                <a:latin typeface="Monotype Corsiva" pitchFamily="66" charset="0"/>
              </a:rPr>
              <a:t>рганизацию деятельности ребенка в социальной среде с целью расширения и обогащения жизненного опыта учащихся.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78506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82012" cy="33123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Все, что я познаю,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 знаю, для чего это мне надо и где и как я могу эти знания применить…»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2973">
            <a:off x="5748617" y="3081167"/>
            <a:ext cx="2850083" cy="342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28477">
            <a:off x="637997" y="3080959"/>
            <a:ext cx="2715755" cy="333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451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9625"/>
            <a:ext cx="828092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(«брошенный вперед» -лат.)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Реалистичный замысел, план о желаемом будущем, а также совокупность документов (расчетов, чертежей, макетов и т. д.) для создания какого-либо продукта. Содержит в себе рациональное обоснование и конкретный способ осуществления.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обучения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основанный на постановке социально значимой цели и ее практическом достижении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В отличие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проектирования,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проект как метод обучения не привязан к конкретному содержанию и может быть использован при изучении любого предмета, а также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межпредметного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курса.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677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438150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Проектирование – </a:t>
            </a:r>
          </a:p>
          <a:p>
            <a:pPr marL="438150" indent="-438150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процесс разработки проекта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фиксацией результата в какой-либо форме. </a:t>
            </a:r>
          </a:p>
          <a:p>
            <a:pPr marL="438150" indent="-438150">
              <a:lnSpc>
                <a:spcPct val="90000"/>
              </a:lnSpc>
              <a:buFont typeface="Wingdings 2" pitchFamily="18" charset="2"/>
              <a:buNone/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38150" indent="-438150">
              <a:lnSpc>
                <a:spcPct val="90000"/>
              </a:lnSpc>
              <a:buFont typeface="Wingdings 2" pitchFamily="18" charset="2"/>
              <a:buNone/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38150" indent="-438150"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Основные этапы проектирования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38150" indent="-438150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обоснованный выбор будущего продукта;</a:t>
            </a:r>
          </a:p>
          <a:p>
            <a:pPr marL="438150" indent="-438150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разработка проекта и его документальное оформление; макетирование и моделирование;</a:t>
            </a:r>
          </a:p>
          <a:p>
            <a:pPr marL="438150" indent="-438150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оформление;</a:t>
            </a:r>
          </a:p>
          <a:p>
            <a:pPr marL="438150" indent="-438150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экономическая и экологическая оценка проекта и технологии.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38150" indent="-438150">
              <a:lnSpc>
                <a:spcPct val="90000"/>
              </a:lnSpc>
              <a:buFont typeface="Wingdings 2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9449" cy="604807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3000" b="1" u="sng" dirty="0" smtClean="0">
                <a:solidFill>
                  <a:srgbClr val="0070C0"/>
                </a:solidFill>
                <a:latin typeface="Monotype Corsiva" pitchFamily="66" charset="0"/>
              </a:rPr>
              <a:t>Проектная деятельность </a:t>
            </a:r>
            <a:r>
              <a:rPr lang="ru-RU" sz="3000" u="sng" dirty="0" smtClean="0">
                <a:solidFill>
                  <a:srgbClr val="0070C0"/>
                </a:solidFill>
                <a:latin typeface="Monotype Corsiva" pitchFamily="66" charset="0"/>
              </a:rPr>
              <a:t>–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3000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процесс обобщённого и опосредованного познания действительности, в ходе которого человек использует технологические, технические, экономические и другие знания для выполнения проектов по созданию культурных  ценностей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57671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869</Words>
  <Application>Microsoft Office PowerPoint</Application>
  <PresentationFormat>Экран (4:3)</PresentationFormat>
  <Paragraphs>234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Семинар «Педагогические  технологии:  проектная деятельность»  Урюпина Надежда Михайловна заместитель директора по УВР   МБОУ СОШ № 4 г.о.Железнодорожный 23.01.2013г. </vt:lpstr>
      <vt:lpstr>Слайд 2</vt:lpstr>
      <vt:lpstr>Слайд 3</vt:lpstr>
      <vt:lpstr>В России метод проектов получил широкое распространение в Трудовой школе 20-х г.г.</vt:lpstr>
      <vt:lpstr>Слайд 5</vt:lpstr>
      <vt:lpstr>« Все, что я познаю,  я знаю, для чего это мне надо и где и как я могу эти знания применить…» </vt:lpstr>
      <vt:lpstr>Слайд 7</vt:lpstr>
      <vt:lpstr>Слайд 8</vt:lpstr>
      <vt:lpstr>Слайд 9</vt:lpstr>
      <vt:lpstr>Слайд 10</vt:lpstr>
      <vt:lpstr>Слайд 11</vt:lpstr>
      <vt:lpstr>Типы учебных проектов</vt:lpstr>
      <vt:lpstr>Типы учебных проектов по затратам времени: </vt:lpstr>
      <vt:lpstr>Классификация проектов по участникам </vt:lpstr>
      <vt:lpstr>Классификация проектов по уровню представления</vt:lpstr>
      <vt:lpstr>Классификация проектов по содержанию</vt:lpstr>
      <vt:lpstr>Слайд 17</vt:lpstr>
      <vt:lpstr>Слайд 18</vt:lpstr>
      <vt:lpstr>ПРАКТИЧЕСКИЙ Начинание   (Погружение в проект) </vt:lpstr>
      <vt:lpstr>Слайд 20</vt:lpstr>
      <vt:lpstr>Слайд 21</vt:lpstr>
      <vt:lpstr>Слайд 22</vt:lpstr>
      <vt:lpstr>Слайд 23</vt:lpstr>
      <vt:lpstr>Слайд 24</vt:lpstr>
      <vt:lpstr>Использование технологии проектного обучения    способствует развитию таких качеств личности:</vt:lpstr>
      <vt:lpstr>Группа компетенций, на которые проектная деятельность оказывает наибольшее влияние:</vt:lpstr>
      <vt:lpstr>Участвуя в проектной деятельности школьники демонстрируют: </vt:lpstr>
      <vt:lpstr>Слайд 28</vt:lpstr>
      <vt:lpstr>Школа будущего - школа проектов</vt:lpstr>
      <vt:lpstr>Слайд 30</vt:lpstr>
      <vt:lpstr>Слайд 31</vt:lpstr>
      <vt:lpstr> Даже неудачно выполненный проект  имеет положительное  педагогическое значение. 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технологии:  Проектная деятельность.</dc:title>
  <dc:creator>Ашот</dc:creator>
  <cp:lastModifiedBy>User</cp:lastModifiedBy>
  <cp:revision>41</cp:revision>
  <cp:lastPrinted>2013-01-23T06:06:30Z</cp:lastPrinted>
  <dcterms:created xsi:type="dcterms:W3CDTF">2013-01-20T13:11:52Z</dcterms:created>
  <dcterms:modified xsi:type="dcterms:W3CDTF">2013-03-16T19:12:00Z</dcterms:modified>
</cp:coreProperties>
</file>