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73" r:id="rId13"/>
    <p:sldId id="266" r:id="rId14"/>
    <p:sldId id="278" r:id="rId15"/>
    <p:sldId id="279" r:id="rId16"/>
    <p:sldId id="280" r:id="rId17"/>
    <p:sldId id="284" r:id="rId18"/>
    <p:sldId id="281" r:id="rId19"/>
    <p:sldId id="282" r:id="rId20"/>
    <p:sldId id="283" r:id="rId21"/>
    <p:sldId id="267" r:id="rId22"/>
    <p:sldId id="268" r:id="rId23"/>
    <p:sldId id="269" r:id="rId24"/>
    <p:sldId id="270" r:id="rId25"/>
    <p:sldId id="274" r:id="rId26"/>
    <p:sldId id="275" r:id="rId27"/>
    <p:sldId id="276" r:id="rId28"/>
    <p:sldId id="277" r:id="rId29"/>
    <p:sldId id="271" r:id="rId30"/>
    <p:sldId id="272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9674678823041986E-2"/>
          <c:y val="0.10627551515020964"/>
          <c:w val="0.71813671317401162"/>
          <c:h val="0.81480875082133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0.32000000000000034</c:v>
                </c:pt>
                <c:pt idx="1">
                  <c:v>0.56000000000000005</c:v>
                </c:pt>
                <c:pt idx="2">
                  <c:v>0.12000000000000002</c:v>
                </c:pt>
                <c:pt idx="3" formatCode="General">
                  <c:v>0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9.8863121822280006E-2"/>
          <c:y val="8.566508483184409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внимание 1класс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024271154259894"/>
          <c:y val="0.28873496379190211"/>
          <c:w val="0.26791269851146426"/>
          <c:h val="0.49599034450717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внимание 4класс</c:v>
                </c:pt>
              </c:strCache>
            </c:strRef>
          </c:tx>
          <c:explosion val="25"/>
          <c:dPt>
            <c:idx val="2"/>
            <c:explosion val="39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490825948334774"/>
          <c:y val="0.32547760616754789"/>
          <c:w val="0.26791269851146426"/>
          <c:h val="0.4428631119501240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C9A1-55BF-49F2-A82B-CB2BA7BFC02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5CA01-501A-420E-8A80-F3D8B0BF5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CA01-501A-420E-8A80-F3D8B0BF565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3F7048-1F7F-4B0B-85C4-C95609D6AA0A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B6C6E-6E1C-4AE4-857E-4699CB09B5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3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7560840" cy="9807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Районный конкурс «Педагог года – 2012»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Дифференцированная работа с учащимися начальных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 как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средство развития познавательных способностей.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64502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учителем начальных классов</a:t>
            </a: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п. Ола»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Зотовой Еленой Викторовной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ергей\Desktop\1004teach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3" y="3206670"/>
            <a:ext cx="3240360" cy="333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11A8E"/>
                </a:solidFill>
                <a:latin typeface="Times New Roman" pitchFamily="18" charset="0"/>
              </a:rPr>
              <a:t>Уровень готовности к обучению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86868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5"/>
          </a:xfrm>
        </p:spPr>
        <p:txBody>
          <a:bodyPr>
            <a:normAutofit fontScale="92500"/>
          </a:bodyPr>
          <a:lstStyle/>
          <a:p>
            <a:pPr algn="ctr">
              <a:buNone/>
              <a:defRPr/>
            </a:pPr>
            <a:r>
              <a:rPr lang="ru-RU" b="1" dirty="0" smtClean="0">
                <a:solidFill>
                  <a:srgbClr val="411A8E"/>
                </a:solidFill>
                <a:latin typeface="Times New Roman" pitchFamily="18" charset="0"/>
                <a:cs typeface="Times New Roman" pitchFamily="18" charset="0"/>
              </a:rPr>
              <a:t>СПОСОБЫ ДИФФЕРЕНЦИАЦИИ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411A8E"/>
                </a:solidFill>
                <a:latin typeface="Times New Roman" pitchFamily="18" charset="0"/>
                <a:cs typeface="Times New Roman" pitchFamily="18" charset="0"/>
              </a:rPr>
              <a:t>УЧЕБНОЙ ДЕЯТЕЛЬНОСТИ</a:t>
            </a:r>
          </a:p>
          <a:p>
            <a:pPr>
              <a:buNone/>
              <a:defRPr/>
            </a:pPr>
            <a:endParaRPr lang="ru-RU" b="1" dirty="0" smtClean="0">
              <a:solidFill>
                <a:srgbClr val="411A8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4B1EA6"/>
                </a:solidFill>
                <a:latin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 СПОСОБУ ОРГАНИЗАЦИИ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4B1EA6"/>
                </a:solidFill>
                <a:latin typeface="Times New Roman" pitchFamily="18" charset="0"/>
                <a:cs typeface="Times New Roman" pitchFamily="18" charset="0"/>
              </a:rPr>
              <a:t>УЧЕБНЫХ ЗАДАНИЙ                                                   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691680" y="1124744"/>
            <a:ext cx="2376264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076056" y="1124744"/>
            <a:ext cx="223224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212976"/>
            <a:ext cx="4752528" cy="34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Сергей\Desktop\9f4c7997cd1195b82c39bba72c7e0bb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212976"/>
            <a:ext cx="2696497" cy="3235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r>
              <a:rPr lang="ru-RU" dirty="0" smtClean="0"/>
              <a:t>Реализация дифференциации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467528" cy="453650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</a:t>
            </a:r>
            <a:r>
              <a:rPr lang="en-US" sz="2400" dirty="0" smtClean="0"/>
              <a:t>I.</a:t>
            </a:r>
            <a:r>
              <a:rPr lang="ru-RU" sz="2400" dirty="0" smtClean="0"/>
              <a:t> Повторение пройденного материала.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340768"/>
          <a:ext cx="616800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08"/>
                <a:gridCol w="2032000"/>
                <a:gridCol w="2032000"/>
              </a:tblGrid>
              <a:tr h="144016">
                <a:tc>
                  <a:txBody>
                    <a:bodyPr/>
                    <a:lstStyle/>
                    <a:p>
                      <a:r>
                        <a:rPr lang="ru-RU" dirty="0" smtClean="0"/>
                        <a:t>  высокий</a:t>
                      </a:r>
                      <a:r>
                        <a:rPr lang="ru-RU" baseline="0" dirty="0" smtClean="0"/>
                        <a:t>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самостоятельная творческая работа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по образцу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с учителем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2088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en-US" sz="2400" dirty="0" smtClean="0"/>
              <a:t>II.</a:t>
            </a:r>
            <a:r>
              <a:rPr lang="ru-RU" sz="2400" dirty="0" smtClean="0"/>
              <a:t> Объяснение нового материала.</a:t>
            </a:r>
          </a:p>
          <a:p>
            <a:r>
              <a:rPr lang="ru-RU" sz="2400" dirty="0" smtClean="0"/>
              <a:t>   </a:t>
            </a:r>
            <a:r>
              <a:rPr lang="en-US" sz="2400" dirty="0" smtClean="0"/>
              <a:t>III.</a:t>
            </a:r>
            <a:r>
              <a:rPr lang="ru-RU" sz="2400" dirty="0" smtClean="0"/>
              <a:t> Выявление качества знаний.                               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3356992"/>
          <a:ext cx="6168008" cy="163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08"/>
                <a:gridCol w="2032000"/>
                <a:gridCol w="2032000"/>
              </a:tblGrid>
              <a:tr h="567680">
                <a:tc>
                  <a:txBody>
                    <a:bodyPr/>
                    <a:lstStyle/>
                    <a:p>
                      <a:r>
                        <a:rPr lang="ru-RU" dirty="0" smtClean="0"/>
                        <a:t>  высокий</a:t>
                      </a:r>
                      <a:r>
                        <a:rPr lang="ru-RU" baseline="0" dirty="0" smtClean="0"/>
                        <a:t>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самостоятельное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применение знаний в незнакомой ситуации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Повторное</a:t>
                      </a:r>
                      <a:r>
                        <a:rPr lang="ru-RU" sz="1600" baseline="0" dirty="0" smtClean="0"/>
                        <a:t> объяснение, самостоятельная работа</a:t>
                      </a:r>
                      <a:r>
                        <a:rPr lang="ru-RU" sz="1600" dirty="0" smtClean="0"/>
                        <a:t> по образцу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с учителем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55172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IV. </a:t>
            </a:r>
            <a:r>
              <a:rPr lang="ru-RU" sz="2400" dirty="0" smtClean="0"/>
              <a:t>Проверка результатов самостоятельной  работы.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ПО СОДЕРЖАНИЮ УЧЕБНЫХ ЗАДАНИЙ МОЖНО ДИФФЕРЕНЦИРОВАТЬ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427984" cy="4929411"/>
          </a:xfrm>
        </p:spPr>
        <p:txBody>
          <a:bodyPr>
            <a:normAutofit/>
          </a:bodyPr>
          <a:lstStyle/>
          <a:p>
            <a:pPr marL="452438">
              <a:buClrTx/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уровню творчества</a:t>
            </a:r>
          </a:p>
          <a:p>
            <a:pPr marL="452438">
              <a:buClrTx/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уровню трудности</a:t>
            </a:r>
          </a:p>
          <a:p>
            <a:pPr marL="452438">
              <a:buClrTx/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объёму</a:t>
            </a:r>
          </a:p>
          <a:p>
            <a:pPr marL="452438">
              <a:buClrTx/>
              <a:buFont typeface="Wingdings" pitchFamily="2" charset="2"/>
              <a:buChar char="v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степени самостоятельности</a:t>
            </a:r>
          </a:p>
          <a:p>
            <a:pPr marL="452438">
              <a:buClrTx/>
              <a:buFont typeface="Wingdings" pitchFamily="2" charset="2"/>
              <a:buChar char="v"/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918" y="1556792"/>
            <a:ext cx="4498082" cy="39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Сергей\Desktop\688eefce77194fac99ba5bb0fb6fb63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617640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 уровню развития творческих способностей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нестандартные,исследовательские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задания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280921" cy="499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509776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/>
                </a:tc>
              </a:tr>
              <a:tr h="1650463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Найди закономерность,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продолжи ряд.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10, 15, 20…</a:t>
                      </a:r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Рассмотрите фигуры.4 из них образуют группу в определенной закономерности, а одна из фигур выпадает из общего ряда. Найди эту фигуру.</a:t>
                      </a:r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 smtClean="0"/>
                    </a:p>
                    <a:p>
                      <a:pPr marL="342900" indent="-342900">
                        <a:buNone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Найди закономерность,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продолжи ряд. Выбери из записанного ряда пары чисел, разность которых равна 50.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10, 17, 20…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Рассмотрите фигуры.4 из них образуют группу в определенной закономерности, а одна из фигур выпадает из общего ряда. Найди эту фигуру.</a:t>
                      </a:r>
                    </a:p>
                    <a:p>
                      <a:r>
                        <a:rPr lang="ru-RU" sz="1600" dirty="0" smtClean="0"/>
                        <a:t>Укажи</a:t>
                      </a:r>
                      <a:r>
                        <a:rPr lang="ru-RU" sz="1600" baseline="0" dirty="0" smtClean="0"/>
                        <a:t> номера прямоугольников.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Найди ошибку, допущенную при составлении ряда чисел. Запиши ряд правильно.</a:t>
                      </a:r>
                    </a:p>
                    <a:p>
                      <a:r>
                        <a:rPr lang="ru-RU" sz="1600" dirty="0" smtClean="0"/>
                        <a:t>5, 10, 15,20.</a:t>
                      </a:r>
                    </a:p>
                    <a:p>
                      <a:r>
                        <a:rPr lang="ru-RU" sz="1600" dirty="0" smtClean="0"/>
                        <a:t>50, 43,36,29,21.</a:t>
                      </a:r>
                    </a:p>
                    <a:p>
                      <a:r>
                        <a:rPr lang="ru-RU" sz="1600" dirty="0" smtClean="0"/>
                        <a:t>10,15,30,35,50,55,80,85.</a:t>
                      </a:r>
                    </a:p>
                    <a:p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Рассмотрите фигуры.4 из них образуют группу в определенной закономерности, а одна из фигур выпадает из общего ряда. Найди эту фигуру.</a:t>
                      </a:r>
                    </a:p>
                    <a:p>
                      <a:r>
                        <a:rPr lang="ru-RU" sz="1600" dirty="0" smtClean="0"/>
                        <a:t>Составь</a:t>
                      </a:r>
                      <a:r>
                        <a:rPr lang="ru-RU" sz="1600" baseline="0" dirty="0" smtClean="0"/>
                        <a:t> закономерность </a:t>
                      </a:r>
                      <a:r>
                        <a:rPr lang="ru-RU" sz="1600" baseline="0" smtClean="0"/>
                        <a:t>для данной фигуры.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 уровню развития творческих способностей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продуктивные задания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81-29+27400+200+300-100           72:9-3400+200+30-100</a:t>
            </a:r>
          </a:p>
          <a:p>
            <a:pPr>
              <a:buNone/>
            </a:pPr>
            <a:r>
              <a:rPr lang="ru-RU" sz="2000" dirty="0" smtClean="0"/>
              <a:t>      54+63-72:8-85-9*8                            8*6*7-27:3-3*6:9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844824"/>
          <a:ext cx="8784975" cy="163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3879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низкий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уровень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средний уровень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высокий уровень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436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Вспомните правила о порядке выполнения действий, выполните вычисления.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Разбейте выражения на три группы, найдите</a:t>
                      </a:r>
                      <a:r>
                        <a:rPr lang="ru-RU" baseline="0" dirty="0" smtClean="0"/>
                        <a:t> значения выражений.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Разбейте выражения на группы, найдите значения выражений.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3" y="3429000"/>
          <a:ext cx="9036498" cy="325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6"/>
                <a:gridCol w="3012166"/>
                <a:gridCol w="3012166"/>
              </a:tblGrid>
              <a:tr h="4778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низкий уровень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средний уровень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высокий уровень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762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Для новогодних праздников привезли 48 кг конфет. В пакетах было 12 кг конфет, в коробках в 3 раза меньше, чем в пакетах, а остальные- в ящиках. Сколько конфет было в ящиках?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Решите задачу.</a:t>
                      </a:r>
                      <a:endParaRPr lang="ru-RU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новогодних праздников привезли 48 кг конфет в двух коробках, трех пакетах и восьми</a:t>
                      </a:r>
                      <a:r>
                        <a:rPr lang="ru-RU" sz="1600" baseline="0" dirty="0" smtClean="0"/>
                        <a:t> ящиках</a:t>
                      </a:r>
                      <a:r>
                        <a:rPr lang="ru-RU" sz="1600" dirty="0" smtClean="0"/>
                        <a:t>. В пакетах было 12 кг конфет, в коробках в 3 раза меньше, чем в пакетах, а остальные- в ящиках. Сколько конфет было в ящиках?</a:t>
                      </a:r>
                    </a:p>
                    <a:p>
                      <a:r>
                        <a:rPr lang="ru-RU" sz="1600" i="1" dirty="0" smtClean="0">
                          <a:solidFill>
                            <a:srgbClr val="FF0000"/>
                          </a:solidFill>
                        </a:rPr>
                        <a:t>Найдите лишние данные.Измените условие и решите задачу.</a:t>
                      </a:r>
                      <a:endParaRPr lang="ru-RU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Измените условие и вопрос задачи( см. задание для второго уровня) так, чтобы общее количество конфет стало лишним данным. Запишите 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новую задачу и решите ее.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 уровню развития творческих способностей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9160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Письмо по памяти.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     Утром запел голосистый соловей.</a:t>
            </a:r>
            <a:endParaRPr lang="ru-RU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/>
              <a:t>       </a:t>
            </a:r>
            <a:r>
              <a:rPr lang="en-US" b="1" i="1" dirty="0" smtClean="0"/>
              <a:t>I</a:t>
            </a:r>
            <a:r>
              <a:rPr lang="ru-RU" b="1" i="1" dirty="0" smtClean="0"/>
              <a:t> уровень</a:t>
            </a:r>
            <a:r>
              <a:rPr lang="ru-RU" i="1" dirty="0" smtClean="0"/>
              <a:t>: написать предложение по памяти, подчеркнуть</a:t>
            </a:r>
            <a:r>
              <a:rPr lang="en-US" dirty="0" smtClean="0"/>
              <a:t> </a:t>
            </a:r>
            <a:r>
              <a:rPr lang="ru-RU" i="1" dirty="0" smtClean="0"/>
              <a:t>орфограммы.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en-US" b="1" i="1" dirty="0" smtClean="0"/>
              <a:t>II</a:t>
            </a:r>
            <a:r>
              <a:rPr lang="ru-RU" b="1" i="1" dirty="0" smtClean="0"/>
              <a:t> уровень</a:t>
            </a:r>
            <a:r>
              <a:rPr lang="ru-RU" i="1" dirty="0" smtClean="0"/>
              <a:t>: написать предложение по памяти, подчеркнуть</a:t>
            </a:r>
            <a:r>
              <a:rPr lang="ru-RU" dirty="0" smtClean="0"/>
              <a:t> </a:t>
            </a:r>
            <a:r>
              <a:rPr lang="ru-RU" i="1" dirty="0" smtClean="0"/>
              <a:t>орфограммы.</a:t>
            </a:r>
            <a:r>
              <a:rPr lang="ru-RU" dirty="0" smtClean="0"/>
              <a:t> </a:t>
            </a:r>
            <a:r>
              <a:rPr lang="ru-RU" i="1" dirty="0" smtClean="0"/>
              <a:t>Выполнить разбор предложения.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  Работа с недостающими данными.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/>
              <a:t>I</a:t>
            </a:r>
            <a:r>
              <a:rPr lang="ru-RU" b="1" i="1" dirty="0" smtClean="0"/>
              <a:t> уровень</a:t>
            </a:r>
            <a:r>
              <a:rPr lang="ru-RU" i="1" dirty="0" smtClean="0"/>
              <a:t>: </a:t>
            </a:r>
            <a:r>
              <a:rPr lang="ru-RU" sz="3600" i="1" dirty="0" smtClean="0">
                <a:solidFill>
                  <a:srgbClr val="7030A0"/>
                </a:solidFill>
              </a:rPr>
              <a:t>Март – первый… месяц, </a:t>
            </a:r>
            <a:r>
              <a:rPr lang="ru-RU" sz="3600" i="1" dirty="0" err="1" smtClean="0">
                <a:solidFill>
                  <a:srgbClr val="7030A0"/>
                </a:solidFill>
              </a:rPr>
              <a:t>поб.жали</a:t>
            </a:r>
            <a:r>
              <a:rPr lang="ru-RU" sz="3600" i="1" dirty="0" smtClean="0">
                <a:solidFill>
                  <a:srgbClr val="7030A0"/>
                </a:solidFill>
              </a:rPr>
              <a:t> говорливые ручьи. </a:t>
            </a:r>
            <a:r>
              <a:rPr lang="ru-RU" i="1" dirty="0" smtClean="0"/>
              <a:t>( весенний, радостный, утренний)</a:t>
            </a:r>
            <a:endParaRPr lang="ru-RU" dirty="0" smtClean="0"/>
          </a:p>
          <a:p>
            <a:pPr>
              <a:buNone/>
            </a:pPr>
            <a:r>
              <a:rPr lang="en-US" b="1" i="1" dirty="0" smtClean="0"/>
              <a:t>II</a:t>
            </a:r>
            <a:r>
              <a:rPr lang="ru-RU" b="1" i="1" dirty="0" smtClean="0"/>
              <a:t>уровень</a:t>
            </a:r>
            <a:r>
              <a:rPr lang="ru-RU" i="1" dirty="0" smtClean="0"/>
              <a:t>:  </a:t>
            </a:r>
            <a:r>
              <a:rPr lang="ru-RU" sz="3600" i="1" dirty="0" smtClean="0">
                <a:solidFill>
                  <a:srgbClr val="7030A0"/>
                </a:solidFill>
              </a:rPr>
              <a:t>...утром Кирилл </a:t>
            </a:r>
            <a:r>
              <a:rPr lang="ru-RU" sz="3600" i="1" dirty="0" err="1" smtClean="0">
                <a:solidFill>
                  <a:srgbClr val="7030A0"/>
                </a:solidFill>
              </a:rPr>
              <a:t>пош.л</a:t>
            </a:r>
            <a:r>
              <a:rPr lang="ru-RU" sz="3600" i="1" dirty="0" smtClean="0">
                <a:solidFill>
                  <a:srgbClr val="7030A0"/>
                </a:solidFill>
              </a:rPr>
              <a:t> в … рощу на травке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7030A0"/>
                </a:solidFill>
              </a:rPr>
              <a:t>засверкала …роса.</a:t>
            </a: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i="1" dirty="0" smtClean="0"/>
              <a:t>Вставить имена прилагательные.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По уровню творчества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80526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Акростих или акротекст: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З</a:t>
            </a:r>
            <a:r>
              <a:rPr lang="ru-RU" sz="2800" dirty="0" smtClean="0"/>
              <a:t>- </a:t>
            </a:r>
            <a:r>
              <a:rPr lang="ru-RU" sz="1800" dirty="0" smtClean="0"/>
              <a:t>Здравствуй, зимушка-зима!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- Иней на деревьях.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М</a:t>
            </a:r>
            <a:r>
              <a:rPr lang="ru-RU" sz="2000" dirty="0" smtClean="0"/>
              <a:t>- Мы по улицам идем,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-  Ах, как интересно!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Рассказ по данному началу</a:t>
            </a:r>
            <a:r>
              <a:rPr lang="ru-RU" sz="2800" dirty="0" smtClean="0">
                <a:solidFill>
                  <a:srgbClr val="FF0000"/>
                </a:solidFill>
              </a:rPr>
              <a:t>:  </a:t>
            </a:r>
            <a:r>
              <a:rPr lang="ru-RU" sz="1800" dirty="0" smtClean="0">
                <a:solidFill>
                  <a:schemeClr val="tx1"/>
                </a:solidFill>
              </a:rPr>
              <a:t>Однажды я хотел бы …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История о ( об) </a:t>
            </a:r>
            <a:r>
              <a:rPr lang="ru-RU" sz="1800" dirty="0" smtClean="0">
                <a:solidFill>
                  <a:schemeClr val="tx1"/>
                </a:solidFill>
              </a:rPr>
              <a:t>– одном слове, одной вещи.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Стихотворение в </a:t>
            </a:r>
            <a:r>
              <a:rPr lang="ru-RU" sz="2000" dirty="0" err="1" smtClean="0">
                <a:solidFill>
                  <a:srgbClr val="FF0000"/>
                </a:solidFill>
              </a:rPr>
              <a:t>прозе</a:t>
            </a:r>
            <a:r>
              <a:rPr lang="ru-RU" sz="2800" dirty="0" err="1" smtClean="0">
                <a:solidFill>
                  <a:srgbClr val="FF0000"/>
                </a:solidFill>
              </a:rPr>
              <a:t>,</a:t>
            </a:r>
            <a:r>
              <a:rPr lang="ru-RU" sz="2000" dirty="0" err="1" smtClean="0">
                <a:solidFill>
                  <a:schemeClr val="tx1"/>
                </a:solidFill>
              </a:rPr>
              <a:t>по</a:t>
            </a:r>
            <a:r>
              <a:rPr lang="ru-RU" sz="2000" dirty="0" smtClean="0">
                <a:solidFill>
                  <a:schemeClr val="tx1"/>
                </a:solidFill>
              </a:rPr>
              <a:t> данной конструкции: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                    Счастье.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Иногда я желаю иметь счастливый камень.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Тогда я был бы так счастлив,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Как солнечный луч на белом песке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Как…( до 4 раз)</a:t>
            </a: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Сергей\Desktop\BOO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556792"/>
            <a:ext cx="3147449" cy="3416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40080" cy="8640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 уровню трудности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усложнение материала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280921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3348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низкий уровень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средний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уровень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высокий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уровень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897411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Ястре</a:t>
                      </a:r>
                      <a:r>
                        <a:rPr lang="ru-RU" sz="1600" dirty="0" smtClean="0"/>
                        <a:t>(</a:t>
                      </a:r>
                      <a:r>
                        <a:rPr lang="ru-RU" sz="1600" dirty="0" err="1" smtClean="0"/>
                        <a:t>б,п</a:t>
                      </a:r>
                      <a:r>
                        <a:rPr lang="ru-RU" sz="1600" dirty="0" smtClean="0"/>
                        <a:t>),</a:t>
                      </a:r>
                      <a:r>
                        <a:rPr lang="ru-RU" sz="1600" baseline="0" dirty="0" smtClean="0"/>
                        <a:t> арбу(</a:t>
                      </a:r>
                      <a:r>
                        <a:rPr lang="ru-RU" sz="1600" baseline="0" dirty="0" err="1" smtClean="0"/>
                        <a:t>з,с</a:t>
                      </a:r>
                      <a:r>
                        <a:rPr lang="ru-RU" sz="1600" baseline="0" dirty="0" smtClean="0"/>
                        <a:t>), </a:t>
                      </a:r>
                      <a:r>
                        <a:rPr lang="ru-RU" sz="1600" baseline="0" dirty="0" err="1" smtClean="0"/>
                        <a:t>ду</a:t>
                      </a:r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err="1" smtClean="0"/>
                        <a:t>б,п</a:t>
                      </a:r>
                      <a:r>
                        <a:rPr lang="ru-RU" sz="1600" baseline="0" dirty="0" smtClean="0"/>
                        <a:t>)</a:t>
                      </a:r>
                    </a:p>
                    <a:p>
                      <a:r>
                        <a:rPr lang="ru-RU" sz="1600" baseline="0" dirty="0" err="1" smtClean="0"/>
                        <a:t>гара</a:t>
                      </a:r>
                      <a:r>
                        <a:rPr lang="ru-RU" sz="1600" baseline="0" dirty="0" smtClean="0"/>
                        <a:t>(</a:t>
                      </a:r>
                      <a:r>
                        <a:rPr lang="ru-RU" sz="1600" baseline="0" dirty="0" err="1" smtClean="0"/>
                        <a:t>ш,ж</a:t>
                      </a:r>
                      <a:r>
                        <a:rPr lang="ru-RU" sz="1600" baseline="0" dirty="0" smtClean="0"/>
                        <a:t>),жира(</a:t>
                      </a:r>
                      <a:r>
                        <a:rPr lang="ru-RU" sz="1600" baseline="0" dirty="0" err="1" smtClean="0"/>
                        <a:t>в,ф</a:t>
                      </a:r>
                      <a:r>
                        <a:rPr lang="ru-RU" sz="1600" baseline="0" dirty="0" smtClean="0"/>
                        <a:t>).</a:t>
                      </a:r>
                    </a:p>
                    <a:p>
                      <a:r>
                        <a:rPr lang="ru-RU" sz="1600" i="1" baseline="0" dirty="0" smtClean="0"/>
                        <a:t>Вставьте пропущенные буквы, запишите проверочные слова.</a:t>
                      </a: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Ястре</a:t>
                      </a:r>
                      <a:r>
                        <a:rPr lang="ru-RU" sz="1600" dirty="0" smtClean="0"/>
                        <a:t>…,</a:t>
                      </a:r>
                      <a:r>
                        <a:rPr lang="ru-RU" sz="1600" baseline="0" dirty="0" smtClean="0"/>
                        <a:t> арбу…, </a:t>
                      </a:r>
                      <a:r>
                        <a:rPr lang="ru-RU" sz="1600" baseline="0" dirty="0" err="1" smtClean="0"/>
                        <a:t>ду</a:t>
                      </a:r>
                      <a:r>
                        <a:rPr lang="ru-RU" sz="1600" baseline="0" dirty="0" smtClean="0"/>
                        <a:t>… </a:t>
                      </a:r>
                      <a:r>
                        <a:rPr lang="ru-RU" sz="1600" baseline="0" dirty="0" err="1" smtClean="0"/>
                        <a:t>гара</a:t>
                      </a:r>
                      <a:r>
                        <a:rPr lang="ru-RU" sz="1600" baseline="0" dirty="0" smtClean="0"/>
                        <a:t>…,жира….</a:t>
                      </a:r>
                    </a:p>
                    <a:p>
                      <a:r>
                        <a:rPr lang="ru-RU" sz="1600" i="1" baseline="0" dirty="0" smtClean="0"/>
                        <a:t>Вставьте пропущенные буквы, запишите проверочные слова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Ястре</a:t>
                      </a:r>
                      <a:r>
                        <a:rPr lang="ru-RU" sz="1600" dirty="0" smtClean="0"/>
                        <a:t>…,</a:t>
                      </a:r>
                      <a:r>
                        <a:rPr lang="ru-RU" sz="1600" baseline="0" dirty="0" smtClean="0"/>
                        <a:t> арбу…, </a:t>
                      </a:r>
                      <a:r>
                        <a:rPr lang="ru-RU" sz="1600" baseline="0" dirty="0" err="1" smtClean="0"/>
                        <a:t>ду</a:t>
                      </a:r>
                      <a:r>
                        <a:rPr lang="ru-RU" sz="1600" baseline="0" dirty="0" smtClean="0"/>
                        <a:t>… </a:t>
                      </a:r>
                      <a:r>
                        <a:rPr lang="ru-RU" sz="1600" baseline="0" dirty="0" err="1" smtClean="0"/>
                        <a:t>гара</a:t>
                      </a:r>
                      <a:r>
                        <a:rPr lang="ru-RU" sz="1600" baseline="0" dirty="0" smtClean="0"/>
                        <a:t>…,жира….</a:t>
                      </a:r>
                    </a:p>
                    <a:p>
                      <a:r>
                        <a:rPr lang="ru-RU" sz="1600" i="1" baseline="0" dirty="0" smtClean="0"/>
                        <a:t>Вставьте пропущенные буквы, запишите проверочные слова. Разделите слова на две группы.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0" y="37890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вазе лежало 5 желтых и 2 зеленых яблока. 3 яблока съели. Сколько яблок осталось?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683568" y="4509120"/>
          <a:ext cx="7776864" cy="224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5087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низкий уровень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средний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уровень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высокий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уровень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5849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Решите задачу.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Решите задачу двумя способами.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Измените задачу так, чтобы ее можно было решить тремя способами. Решите полученную задачу</a:t>
                      </a:r>
                      <a:r>
                        <a:rPr lang="ru-RU" baseline="0" dirty="0" smtClean="0"/>
                        <a:t> тремя способами.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587680" cy="11067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 уровню трудности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 условных символов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1. Составь схему к одному из правил:</a:t>
            </a:r>
          </a:p>
          <a:p>
            <a:pPr>
              <a:buNone/>
            </a:pPr>
            <a:r>
              <a:rPr lang="ru-RU" sz="1600" dirty="0" smtClean="0"/>
              <a:t>а) твердый согласный пишется после приставки, которая оканчивается на согласную, перед буквами е, е, е, ю, я.</a:t>
            </a:r>
          </a:p>
          <a:p>
            <a:pPr>
              <a:buNone/>
            </a:pPr>
            <a:r>
              <a:rPr lang="ru-RU" sz="1600" dirty="0" smtClean="0"/>
              <a:t> б) мягкий знак не пишется в сочетаниях ЧК, ЧН, ЩН.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     2. Знаковый диктант.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Кот, жук, стол, стрекоза, клей.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- одушевленные существительные</a:t>
            </a: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неодушевленные существительные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sz="1800" dirty="0" smtClean="0">
                <a:solidFill>
                  <a:srgbClr val="FF0000"/>
                </a:solidFill>
              </a:rPr>
              <a:t>3. Укажи верно преобразованную модель.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            _           )  *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а)        * *        _           *                 б)          *           _             *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в)             *             _              *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0" y="2852936"/>
            <a:ext cx="504056" cy="4103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0" y="3501008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067944" y="2780928"/>
            <a:ext cx="504056" cy="4823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4644008" y="2780928"/>
            <a:ext cx="504056" cy="4823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5652120" y="2780928"/>
            <a:ext cx="504056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148064" y="2780928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156176" y="2780928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51520" y="4221088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1043608" y="422108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ердце 40"/>
          <p:cNvSpPr/>
          <p:nvPr/>
        </p:nvSpPr>
        <p:spPr>
          <a:xfrm>
            <a:off x="2051720" y="4221088"/>
            <a:ext cx="792088" cy="4823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23528" y="5157192"/>
            <a:ext cx="504056" cy="437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971600" y="5157192"/>
            <a:ext cx="432048" cy="4377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691680" y="5157192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ердце 44"/>
          <p:cNvSpPr/>
          <p:nvPr/>
        </p:nvSpPr>
        <p:spPr>
          <a:xfrm>
            <a:off x="2411760" y="5157192"/>
            <a:ext cx="576064" cy="4823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563888" y="5085184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5076056" y="5085184"/>
            <a:ext cx="576064" cy="4823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987824" y="6093296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ердце 48"/>
          <p:cNvSpPr/>
          <p:nvPr/>
        </p:nvSpPr>
        <p:spPr>
          <a:xfrm>
            <a:off x="5868144" y="5085184"/>
            <a:ext cx="576064" cy="4823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ердце 49"/>
          <p:cNvSpPr/>
          <p:nvPr/>
        </p:nvSpPr>
        <p:spPr>
          <a:xfrm>
            <a:off x="4283968" y="5085184"/>
            <a:ext cx="504056" cy="4823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259632" y="6093296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ердце 51"/>
          <p:cNvSpPr/>
          <p:nvPr/>
        </p:nvSpPr>
        <p:spPr>
          <a:xfrm>
            <a:off x="2123728" y="6093296"/>
            <a:ext cx="576064" cy="4766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ердце 52"/>
          <p:cNvSpPr/>
          <p:nvPr/>
        </p:nvSpPr>
        <p:spPr>
          <a:xfrm>
            <a:off x="395536" y="6093296"/>
            <a:ext cx="504056" cy="4823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35157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Вся</a:t>
            </a:r>
            <a:r>
              <a:rPr lang="ru-RU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тайна  состоит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в том, чтобы  дать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ребёнку  самому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развёртываться,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взрослые должны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всегда относиться 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к  ребёнку,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как  к  человеку,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с  полным  признанием </a:t>
            </a:r>
            <a:b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51575"/>
                </a:solidFill>
                <a:latin typeface="Times New Roman" pitchFamily="18" charset="0"/>
                <a:cs typeface="Times New Roman" pitchFamily="18" charset="0"/>
              </a:rPr>
              <a:t> его  личности.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Ф.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Леспафт</a:t>
            </a:r>
            <a:endParaRPr lang="ru-RU" b="1" dirty="0">
              <a:solidFill>
                <a:srgbClr val="3515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Изображение 9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764704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 err="1" smtClean="0">
                <a:solidFill>
                  <a:srgbClr val="002060"/>
                </a:solidFill>
              </a:rPr>
              <a:t>объемуучебного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материала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9073008" cy="532859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Имя существительное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Низкий уровень-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дается индивидуальная карточка: вместо картинок вставьте слова, выпишите предложение, определите род существительных, просклоняйте одно из существительных.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Средний уровень-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дается текст </a:t>
            </a:r>
            <a:r>
              <a:rPr lang="ru-RU" sz="2000" dirty="0" smtClean="0">
                <a:solidFill>
                  <a:srgbClr val="FF0000"/>
                </a:solidFill>
              </a:rPr>
              <a:t>« В горных лесах Азии живет гималайский медведь. Он весь черный. На груди у мишки белый треугольник, как салфетка. У гималайского медведя очень длинные лапы»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Подчеркните имена существительные. Определите падежи. Выпишите собственные имена существительные и составьте предложение.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Высокий уровень- </a:t>
            </a:r>
            <a:r>
              <a:rPr lang="ru-RU" sz="2000" dirty="0" smtClean="0">
                <a:solidFill>
                  <a:schemeClr val="tx1"/>
                </a:solidFill>
              </a:rPr>
              <a:t>напишите текст, озаглавьте его. (дается деформированный текст).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Подберите к существительному снег однокоренные слова и разберите их по составу.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первом предложении определите род и падеж существительных.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СТЕПЕНИ САМОСТОЯТЕЛЬНОСТИ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804248" cy="468052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Знакомство с заданием одинаково</a:t>
            </a:r>
          </a:p>
          <a:p>
            <a:pPr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Исполнительский этап</a:t>
            </a:r>
          </a:p>
          <a:p>
            <a:pPr>
              <a:buClr>
                <a:srgbClr val="FFFFFF"/>
              </a:buClr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группа – с учителем</a:t>
            </a:r>
          </a:p>
          <a:p>
            <a:pPr>
              <a:buClr>
                <a:srgbClr val="FFFFFF"/>
              </a:buCl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группа – сначала</a:t>
            </a:r>
          </a:p>
          <a:p>
            <a:pPr>
              <a:buClr>
                <a:srgbClr val="FFFFFF"/>
              </a:buCl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 учителем,</a:t>
            </a:r>
          </a:p>
          <a:p>
            <a:pPr>
              <a:buClr>
                <a:srgbClr val="FFFFFF"/>
              </a:buCl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затем самостоятельно</a:t>
            </a:r>
          </a:p>
          <a:p>
            <a:pPr>
              <a:buClr>
                <a:srgbClr val="FFFFFF"/>
              </a:buCl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группа –</a:t>
            </a:r>
          </a:p>
          <a:p>
            <a:pPr>
              <a:buClr>
                <a:srgbClr val="FFFFFF"/>
              </a:buCl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самостоятельно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Рисунок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2204864"/>
            <a:ext cx="4658097" cy="431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ЗАДАНИЯ  ПО ВЫБОРУ  УЧАЩИХСЯ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97144" cy="5678091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варианты заданий отличаются уровнем трудности, уровнем творчества, объёмом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1 – основное задание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2 – задание большего объёма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3 – творческое задание</a:t>
            </a:r>
          </a:p>
          <a:p>
            <a:pPr marL="365760" indent="-256032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применение игровых приёмов, </a:t>
            </a:r>
          </a:p>
          <a:p>
            <a:pPr marL="365760" indent="-256032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с помощью которых задаётся уровень сложности</a:t>
            </a:r>
          </a:p>
          <a:p>
            <a:pPr marL="365760" indent="-256032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(если ученик ошибся с выбором, имеет право взять другой вариант)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5601" name="Picture 1" descr="C:\Users\Сергей\Desktop\class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268760"/>
            <a:ext cx="2166163" cy="2227225"/>
          </a:xfrm>
          <a:prstGeom prst="rect">
            <a:avLst/>
          </a:prstGeom>
          <a:noFill/>
        </p:spPr>
      </p:pic>
      <p:pic>
        <p:nvPicPr>
          <p:cNvPr id="25602" name="Picture 2" descr="C:\Users\Сергей\Desktop\5de050a9f3521f1e224842bf44b907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4437112"/>
            <a:ext cx="2211779" cy="213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ЗАДАНИЯ  ПО ВЫБОРУ УЧАЩИХСЯ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7500" lnSpcReduction="20000"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4000" b="1" dirty="0" smtClean="0"/>
              <a:t>Вариант 1.</a:t>
            </a:r>
            <a:r>
              <a:rPr lang="ru-RU" dirty="0" smtClean="0"/>
              <a:t>                        </a:t>
            </a:r>
            <a:r>
              <a:rPr lang="ru-RU" b="1" dirty="0" smtClean="0"/>
              <a:t>Обозначьте цифрами порядок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действий и вычислите значение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выражений: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              (24 +46) : 5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dirty="0" smtClean="0"/>
              <a:t>                                                                  </a:t>
            </a:r>
            <a:r>
              <a:rPr lang="ru-RU" b="1" dirty="0" smtClean="0"/>
              <a:t>27 + 2 х 3</a:t>
            </a:r>
            <a:r>
              <a:rPr lang="ru-RU" dirty="0" smtClean="0"/>
              <a:t>                                                 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Вариант 2.</a:t>
            </a:r>
            <a:r>
              <a:rPr lang="ru-RU" dirty="0" smtClean="0"/>
              <a:t>                              </a:t>
            </a:r>
            <a:r>
              <a:rPr lang="ru-RU" b="1" dirty="0" smtClean="0"/>
              <a:t>Обозначьте цифрами порядок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действий и вычислите значение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выражений: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               27:3 + (21 - 3)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               48 : 3 + 5х 8 – 6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Вариант 3.                              Обозначьте цифрами порядок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dirty="0" smtClean="0"/>
              <a:t>                                                   </a:t>
            </a:r>
            <a:r>
              <a:rPr lang="ru-RU" b="1" dirty="0" smtClean="0"/>
              <a:t>действий:       :      +(      -      )х       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/>
              <a:t>                                                   Подберите числа и вычислите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1600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297460" y="1599084"/>
            <a:ext cx="4572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Трапеция 5"/>
          <p:cNvSpPr/>
          <p:nvPr/>
        </p:nvSpPr>
        <p:spPr>
          <a:xfrm rot="10800000">
            <a:off x="1907704" y="1916832"/>
            <a:ext cx="685800" cy="2286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429000"/>
            <a:ext cx="1600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0" name="Трапеция 9"/>
          <p:cNvSpPr/>
          <p:nvPr/>
        </p:nvSpPr>
        <p:spPr>
          <a:xfrm rot="10800000">
            <a:off x="1763688" y="3933056"/>
            <a:ext cx="990600" cy="304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2043336" y="3581400"/>
            <a:ext cx="6096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5661248"/>
            <a:ext cx="1600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13" name="Трапеция 12"/>
          <p:cNvSpPr/>
          <p:nvPr/>
        </p:nvSpPr>
        <p:spPr>
          <a:xfrm rot="10800000">
            <a:off x="1403648" y="6237312"/>
            <a:ext cx="1371600" cy="304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746920" y="5894040"/>
            <a:ext cx="914400" cy="304800"/>
          </a:xfrm>
          <a:prstGeom prst="triangle">
            <a:avLst>
              <a:gd name="adj" fmla="val 60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2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52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52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52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8316416" y="52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ДИФФЕРЕНЦИАЦИЯ ДОМАШНИХ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Наиболее эффективны следующие способы:</a:t>
            </a:r>
          </a:p>
          <a:p>
            <a:pPr marL="365760" indent="-256032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степени помощи -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отдельным учащимся даются карточки – помощницы для выполнения домашнего задания;</a:t>
            </a:r>
          </a:p>
          <a:p>
            <a:pPr marL="365760" indent="-256032"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уровню трудности или уровню творчества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учащимся с высокой обучаемостью вместо обычного задания предлагается творческое упражнение или более трудное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Сравнительный анализ уровня развития учащихся 2007-2011 </a:t>
            </a:r>
            <a:r>
              <a:rPr lang="ru-RU" sz="2800" dirty="0" err="1" smtClean="0">
                <a:solidFill>
                  <a:srgbClr val="0070C0"/>
                </a:solidFill>
              </a:rPr>
              <a:t>уч.г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1520" y="1340768"/>
          <a:ext cx="4357342" cy="5373216"/>
        </p:xfrm>
        <a:graphic>
          <a:graphicData uri="http://schemas.openxmlformats.org/presentationml/2006/ole">
            <p:oleObj spid="_x0000_s22530" name="Документ" r:id="rId3" imgW="5950910" imgH="7339428" progId="Word.Document.12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03326" y="1380228"/>
          <a:ext cx="4289155" cy="5289132"/>
        </p:xfrm>
        <a:graphic>
          <a:graphicData uri="http://schemas.openxmlformats.org/presentationml/2006/ole">
            <p:oleObj spid="_x0000_s22531" name="Документ" r:id="rId4" imgW="5950910" imgH="733942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Сравнительный анализ уровня развития учащихся 2007-2011 </a:t>
            </a:r>
            <a:r>
              <a:rPr lang="ru-RU" dirty="0" err="1" smtClean="0">
                <a:solidFill>
                  <a:srgbClr val="0070C0"/>
                </a:solidFill>
              </a:rPr>
              <a:t>уч.г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44999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644008" y="1700808"/>
          <a:ext cx="4499992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образовательного процесса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467544" y="764704"/>
          <a:ext cx="8182247" cy="5121922"/>
        </p:xfrm>
        <a:graphic>
          <a:graphicData uri="http://schemas.openxmlformats.org/presentationml/2006/ole">
            <p:oleObj spid="_x0000_s23553" name="Диаграмма" r:id="rId3" imgW="8505749" imgH="5324551" progId="MSGraph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09329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качества знаний по математике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образовательного процесса</a:t>
            </a:r>
            <a:endParaRPr lang="ru-RU" sz="2800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" y="764704"/>
          <a:ext cx="9091724" cy="4680520"/>
        </p:xfrm>
        <a:graphic>
          <a:graphicData uri="http://schemas.openxmlformats.org/presentationml/2006/ole">
            <p:oleObj spid="_x0000_s36865" name="Диаграмма" r:id="rId3" imgW="9325051" imgH="4800600" progId="MSGraph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56612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Показатели качества знаний по русскому языку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57257D"/>
                </a:solidFill>
                <a:latin typeface="Georgia" pitchFamily="18" charset="0"/>
              </a:rPr>
              <a:t>Реализация идеи дифференциации обучения способствует возрастанию числа учащихся , овладевающих умением принимать учебную задачу и самостоятельно выполнять учебные действия .</a:t>
            </a:r>
            <a:endParaRPr lang="ru-RU" dirty="0"/>
          </a:p>
        </p:txBody>
      </p:sp>
      <p:pic>
        <p:nvPicPr>
          <p:cNvPr id="44034" name="Picture 2" descr="C:\Users\Сергей\Desktop\0df2ef99c54044967d0c31eaafe7e6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429000"/>
            <a:ext cx="1512168" cy="3156530"/>
          </a:xfrm>
          <a:prstGeom prst="rect">
            <a:avLst/>
          </a:prstGeom>
          <a:noFill/>
        </p:spPr>
      </p:pic>
      <p:pic>
        <p:nvPicPr>
          <p:cNvPr id="44035" name="Picture 3" descr="C:\Users\Сергей\Desktop\720dafdbea9ee4b2beb84b49f65cc2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404" y="3068960"/>
            <a:ext cx="187220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</a:rPr>
              <a:t>Актуальность дифференциации </a:t>
            </a:r>
            <a:br>
              <a:rPr lang="ru-RU" b="1" dirty="0" smtClean="0">
                <a:solidFill>
                  <a:srgbClr val="1317AD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</a:rPr>
              <a:t>учебного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003504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Положение ФГОС  : «Начальное образование должно гарантировать разнообразие индивидуальных образовательных траекторий и образовательного развития»</a:t>
            </a:r>
          </a:p>
          <a:p>
            <a:pPr>
              <a:buFont typeface="Georgia" pitchFamily="18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Конвенция о правах ребёнка : </a:t>
            </a:r>
          </a:p>
          <a:p>
            <a:pPr>
              <a:buFont typeface="Georgia" pitchFamily="18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Ребёнок имеет право  на  сохранение своей  индивидуальности»</a:t>
            </a:r>
          </a:p>
        </p:txBody>
      </p:sp>
      <p:pic>
        <p:nvPicPr>
          <p:cNvPr id="6146" name="Picture 2" descr="C:\Users\Сергей\Desktop\1e009f83bf9da236bc99cfd5a05f920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852936"/>
            <a:ext cx="301633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  <a:t>Д.И. Писарев говорил :</a:t>
            </a:r>
            <a:b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  <a:t>«Человек, действительно уважающий личность, должен  уважать её  в  своём  ребёнке, начиная с  той  минуты, когда ребёнок почувствовал своё я …»</a:t>
            </a:r>
            <a:b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  <a:t>Каждодневная  работа настраивает  детей двигаться  дальше, достигать больших  успехов.</a:t>
            </a:r>
            <a:b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1E1E7A"/>
                </a:solidFill>
                <a:latin typeface="Times New Roman" pitchFamily="18" charset="0"/>
                <a:cs typeface="Times New Roman" pitchFamily="18" charset="0"/>
              </a:rPr>
              <a:t> Успешность процесса  учения   зависит  от  многих  факторов, среди  которых  важную  роль  играет  обучение  соответствующее  возможностям  и  способностям  ребёнка, т.е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дифференцированное  обучение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686800" cy="8382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</a:t>
            </a:r>
            <a:br>
              <a:rPr lang="ru-RU" sz="8000" dirty="0" smtClean="0"/>
            </a:br>
            <a:r>
              <a:rPr lang="ru-RU" sz="8000" dirty="0" smtClean="0"/>
              <a:t> за внимание!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1"/>
            <a:ext cx="7920880" cy="25202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</a:p>
        </p:txBody>
      </p:sp>
      <p:pic>
        <p:nvPicPr>
          <p:cNvPr id="45058" name="Picture 2" descr="D:\Мама\рис для Зел\3fc5a3beaa27e0538b460dbda94a172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3861048"/>
            <a:ext cx="3456384" cy="2592288"/>
          </a:xfrm>
          <a:prstGeom prst="rect">
            <a:avLst/>
          </a:prstGeom>
          <a:noFill/>
        </p:spPr>
      </p:pic>
      <p:pic>
        <p:nvPicPr>
          <p:cNvPr id="45059" name="Picture 3" descr="D:\Мама\рис для Зел\4a276b7a83687f3f2ee61311e06d651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296" y="3068960"/>
            <a:ext cx="214177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E0EC8"/>
                </a:solidFill>
                <a:latin typeface="Times New Roman" pitchFamily="18" charset="0"/>
              </a:rPr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4762872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Georgia" pitchFamily="18" charset="0"/>
              <a:buNone/>
            </a:pPr>
            <a:r>
              <a:rPr lang="ru-RU" b="1" dirty="0" smtClean="0">
                <a:latin typeface="Times New Roman" pitchFamily="18" charset="0"/>
              </a:rPr>
              <a:t>    Можно  ли  добиться  реализации  цели развития всех учащихся  при  их  столь разных возможностях?  </a:t>
            </a:r>
          </a:p>
          <a:p>
            <a:pPr marL="0" indent="0">
              <a:lnSpc>
                <a:spcPct val="90000"/>
              </a:lnSpc>
              <a:buFont typeface="Georgia" pitchFamily="18" charset="0"/>
              <a:buNone/>
            </a:pPr>
            <a:r>
              <a:rPr lang="ru-RU" b="1" dirty="0" smtClean="0">
                <a:latin typeface="Times New Roman" pitchFamily="18" charset="0"/>
              </a:rPr>
              <a:t> Можно, если организовать  процесс обучения  как дифференцированный.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Изображение 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2816"/>
            <a:ext cx="43972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непрерывности                 минимакса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вариативности</a:t>
            </a:r>
          </a:p>
          <a:p>
            <a:pPr>
              <a:buNone/>
            </a:pPr>
            <a:r>
              <a:rPr lang="ru-RU" dirty="0" smtClean="0"/>
              <a:t> творчества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посильности                          доступности</a:t>
            </a:r>
          </a:p>
          <a:p>
            <a:pPr>
              <a:buNone/>
            </a:pPr>
            <a:r>
              <a:rPr lang="ru-RU" dirty="0" smtClean="0"/>
              <a:t>                   психологической комфортности                                                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2636912"/>
            <a:ext cx="352839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Принципы дифференцированного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2555776" y="1988840"/>
            <a:ext cx="79208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72000" y="1988840"/>
            <a:ext cx="1296144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331640" y="3140968"/>
            <a:ext cx="93610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940152" y="3501008"/>
            <a:ext cx="100811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96136" y="4365104"/>
            <a:ext cx="129614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671900" y="4905164"/>
            <a:ext cx="100811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691680" y="4509120"/>
            <a:ext cx="72008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C:\Users\Сергей\Desktop\84d0d29e6c40cbb5683c3d1cce7835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118" y="476672"/>
            <a:ext cx="230388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Цели дифференциации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 творческих способностей детей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 возможности работать в присущем ему темпе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уровня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Я-концепции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(ситуация успеха, повышение самооценки у  учащегося);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повышение уровня мотивации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всех учащихся при их разных возможностях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сохранение и поддержка индивидуальности ребёнка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317AD"/>
                </a:solidFill>
                <a:latin typeface="Georgia" pitchFamily="18" charset="0"/>
              </a:rPr>
              <a:t>Критерии дифференциации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4762872" cy="45259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</a:rPr>
              <a:t>готовность к обучению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err="1" smtClean="0">
                <a:solidFill>
                  <a:srgbClr val="000000"/>
                </a:solidFill>
              </a:rPr>
              <a:t>обучаемость</a:t>
            </a:r>
            <a:endParaRPr lang="ru-RU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err="1" smtClean="0">
                <a:solidFill>
                  <a:srgbClr val="000000"/>
                </a:solidFill>
              </a:rPr>
              <a:t>обученность</a:t>
            </a:r>
            <a:endParaRPr lang="ru-RU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00"/>
                </a:solidFill>
              </a:rPr>
              <a:t>познавательные</a:t>
            </a:r>
            <a:endParaRPr lang="ru-RU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</a:rPr>
              <a:t>интересы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6" descr="X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132856"/>
            <a:ext cx="4741912" cy="45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57257D"/>
                </a:solidFill>
                <a:latin typeface="Georgia" pitchFamily="18" charset="0"/>
              </a:rPr>
              <a:t>             Диагностика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57257D"/>
                </a:solidFill>
                <a:latin typeface="Georgia" pitchFamily="18" charset="0"/>
              </a:rPr>
              <a:t>Прослеживает успешность усвоения знаний.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57257D"/>
                </a:solidFill>
                <a:latin typeface="Georgia" pitchFamily="18" charset="0"/>
              </a:rPr>
              <a:t>Выявляет динамику развития каждого ребёнка.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57257D"/>
                </a:solidFill>
                <a:latin typeface="Georgia" pitchFamily="18" charset="0"/>
              </a:rPr>
              <a:t>Позволяет восполнить пробелы в                             знаниях.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3011" name="Picture 3" descr="C:\Users\Сергей\Desktop\h_UuHOIky0V5W1Nis93Tfc2lQSnZhtzgGw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6543" y="3645024"/>
            <a:ext cx="3885459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Уровень подготовленности учащихся 1 класса на 2011-2012 учебный год</a:t>
            </a:r>
            <a:endParaRPr lang="ru-RU" sz="2400" dirty="0"/>
          </a:p>
        </p:txBody>
      </p:sp>
      <p:graphicFrame>
        <p:nvGraphicFramePr>
          <p:cNvPr id="1027" name="Рисунок SmartArt 4"/>
          <p:cNvGraphicFramePr>
            <a:graphicFrameLocks noGrp="1"/>
          </p:cNvGraphicFramePr>
          <p:nvPr>
            <p:ph idx="1"/>
          </p:nvPr>
        </p:nvGraphicFramePr>
        <p:xfrm>
          <a:off x="0" y="1484313"/>
          <a:ext cx="3352800" cy="2670175"/>
        </p:xfrm>
        <a:graphic>
          <a:graphicData uri="http://schemas.openxmlformats.org/presentationml/2006/ole">
            <p:oleObj spid="_x0000_s1027" r:id="rId3" imgW="3353091" imgH="2670279" progId="Excel.Sheet.8">
              <p:embed/>
            </p:oleObj>
          </a:graphicData>
        </a:graphic>
      </p:graphicFrame>
      <p:graphicFrame>
        <p:nvGraphicFramePr>
          <p:cNvPr id="1028" name="Диаграмма 9"/>
          <p:cNvGraphicFramePr>
            <a:graphicFrameLocks/>
          </p:cNvGraphicFramePr>
          <p:nvPr/>
        </p:nvGraphicFramePr>
        <p:xfrm>
          <a:off x="5037137" y="1700808"/>
          <a:ext cx="4106863" cy="2627313"/>
        </p:xfrm>
        <a:graphic>
          <a:graphicData uri="http://schemas.openxmlformats.org/presentationml/2006/ole">
            <p:oleObj spid="_x0000_s1028" r:id="rId4" imgW="4102964" imgH="2627604" progId="Excel.Sheet.8">
              <p:embed/>
            </p:oleObj>
          </a:graphicData>
        </a:graphic>
      </p:graphicFrame>
      <p:graphicFrame>
        <p:nvGraphicFramePr>
          <p:cNvPr id="1029" name="Диаграмма 12"/>
          <p:cNvGraphicFramePr>
            <a:graphicFrameLocks/>
          </p:cNvGraphicFramePr>
          <p:nvPr/>
        </p:nvGraphicFramePr>
        <p:xfrm>
          <a:off x="2267744" y="4191000"/>
          <a:ext cx="4181475" cy="2667000"/>
        </p:xfrm>
        <a:graphic>
          <a:graphicData uri="http://schemas.openxmlformats.org/presentationml/2006/ole">
            <p:oleObj spid="_x0000_s1029" r:id="rId5" imgW="4176122" imgH="2670279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980728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u="sng" dirty="0" smtClean="0"/>
              <a:t>Способность к обучению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9807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Уровень развития мышления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36450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Уровень развития речи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560</TotalTime>
  <Words>1439</Words>
  <Application>Microsoft Office PowerPoint</Application>
  <PresentationFormat>Экран (4:3)</PresentationFormat>
  <Paragraphs>252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Трек</vt:lpstr>
      <vt:lpstr>Лист Microsoft Office Excel 97-2003</vt:lpstr>
      <vt:lpstr>Документ</vt:lpstr>
      <vt:lpstr>Диаграмма</vt:lpstr>
      <vt:lpstr>   Районный конкурс «Педагог года – 2012»</vt:lpstr>
      <vt:lpstr>Слайд 2</vt:lpstr>
      <vt:lpstr>Актуальность дифференциации  учебного процесса</vt:lpstr>
      <vt:lpstr>Гипотеза</vt:lpstr>
      <vt:lpstr>Слайд 5</vt:lpstr>
      <vt:lpstr>Цели дифференциации</vt:lpstr>
      <vt:lpstr>Критерии дифференциации</vt:lpstr>
      <vt:lpstr>Слайд 8</vt:lpstr>
      <vt:lpstr>Уровень подготовленности учащихся 1 класса на 2011-2012 учебный год</vt:lpstr>
      <vt:lpstr>Уровень готовности к обучению</vt:lpstr>
      <vt:lpstr>Слайд 11</vt:lpstr>
      <vt:lpstr>Реализация дифференциации</vt:lpstr>
      <vt:lpstr>ПО СОДЕРЖАНИЮ УЧЕБНЫХ ЗАДАНИЙ МОЖНО ДИФФЕРЕНЦИРОВАТЬ:</vt:lpstr>
      <vt:lpstr>По уровню развития творческих способностей нестандартные,исследовательские задания</vt:lpstr>
      <vt:lpstr>По уровню развития творческих способностей продуктивные задания </vt:lpstr>
      <vt:lpstr>По уровню развития творческих способностей</vt:lpstr>
      <vt:lpstr>По уровню творчества</vt:lpstr>
      <vt:lpstr>По уровню трудности  усложнение материала</vt:lpstr>
      <vt:lpstr>По уровню трудности применение условных символов</vt:lpstr>
      <vt:lpstr>По объемуучебного материала</vt:lpstr>
      <vt:lpstr>ПО СТЕПЕНИ САМОСТОЯТЕЛЬНОСТИ</vt:lpstr>
      <vt:lpstr>ЗАДАНИЯ  ПО ВЫБОРУ  УЧАЩИХСЯ</vt:lpstr>
      <vt:lpstr>ЗАДАНИЯ  ПО ВЫБОРУ УЧАЩИХСЯ</vt:lpstr>
      <vt:lpstr>ДИФФЕРЕНЦИАЦИЯ ДОМАШНИХ ЗАДАНИЙ</vt:lpstr>
      <vt:lpstr>Сравнительный анализ уровня развития учащихся 2007-2011 уч.г.</vt:lpstr>
      <vt:lpstr>Сравнительный анализ уровня развития учащихся 2007-2011 уч.г.</vt:lpstr>
      <vt:lpstr>Результаты образовательного процесса</vt:lpstr>
      <vt:lpstr>Результаты образовательного процесса</vt:lpstr>
      <vt:lpstr>Слайд 29</vt:lpstr>
      <vt:lpstr>Слайд 30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61</cp:revision>
  <dcterms:created xsi:type="dcterms:W3CDTF">2012-02-09T23:44:16Z</dcterms:created>
  <dcterms:modified xsi:type="dcterms:W3CDTF">2012-02-11T12:05:40Z</dcterms:modified>
</cp:coreProperties>
</file>