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7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826" autoAdjust="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7EFB-B14F-4EF5-9F5C-0FAAFBE68AA8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2E036-D9F2-4411-BF61-FC0810AB6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E036-D9F2-4411-BF61-FC0810AB66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2E036-D9F2-4411-BF61-FC0810AB66D7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2E38-C284-4232-90D9-E022FD98363A}" type="datetimeFigureOut">
              <a:rPr lang="ru-RU" smtClean="0"/>
              <a:pPr/>
              <a:t>27.12.2011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5EB73-EB28-4CFA-B091-26DED13D44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Доклад по теме: 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>Портфолио ученика (содержание и оформление) как оценка достижений планируемых результатов. 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                                                               </a:t>
            </a:r>
            <a:r>
              <a:rPr lang="ru-RU" sz="2700" dirty="0" smtClean="0">
                <a:solidFill>
                  <a:schemeClr val="tx1"/>
                </a:solidFill>
              </a:rPr>
              <a:t>подготовлен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                                                                  учителем начальных классов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sz="27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Зотовой Е.В. </a:t>
            </a:r>
            <a:br>
              <a:rPr lang="ru-RU" sz="2700" dirty="0" smtClean="0">
                <a:solidFill>
                  <a:schemeClr val="tx1"/>
                </a:solidFill>
              </a:rPr>
            </a:b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411760" y="260648"/>
          <a:ext cx="4248472" cy="5501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</a:tblGrid>
              <a:tr h="785887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Я</a:t>
                      </a:r>
                      <a:r>
                        <a:rPr lang="ru-RU" sz="2400" i="1" baseline="0" dirty="0" smtClean="0"/>
                        <a:t> умею</a:t>
                      </a:r>
                      <a:endParaRPr lang="ru-RU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/>
                        <a:t>Я</a:t>
                      </a:r>
                      <a:r>
                        <a:rPr lang="ru-RU" sz="2400" i="1" baseline="0" dirty="0" smtClean="0"/>
                        <a:t> люблю</a:t>
                      </a:r>
                      <a:endParaRPr lang="ru-RU" sz="2400" i="1" dirty="0"/>
                    </a:p>
                  </a:txBody>
                  <a:tcPr/>
                </a:tc>
              </a:tr>
              <a:tr h="785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5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8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..\Мои документы\Мои рисунки\уже использованное 8.03.08\deti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3594100"/>
            <a:ext cx="356171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 descr="режим дня"/>
          <p:cNvSpPr txBox="1">
            <a:spLocks noChangeArrowheads="1"/>
          </p:cNvSpPr>
          <p:nvPr/>
        </p:nvSpPr>
        <p:spPr bwMode="auto">
          <a:xfrm>
            <a:off x="1331640" y="0"/>
            <a:ext cx="6452840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Время	    Мой режим</a:t>
            </a:r>
            <a:r>
              <a:rPr kumimoji="0" lang="ru-RU" sz="26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дня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                             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Подъем 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                             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Зарядка 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                             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Умывание 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                             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Завтрак 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2735796" y="5193196"/>
            <a:ext cx="2952328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10800000">
            <a:off x="4211960" y="4437112"/>
            <a:ext cx="172819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>
            <a:off x="2987824" y="4005064"/>
            <a:ext cx="381642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4211960" y="4941168"/>
            <a:ext cx="165618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>
            <a:off x="4211960" y="5445224"/>
            <a:ext cx="180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4211960" y="5877272"/>
            <a:ext cx="1800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Box 3" descr="смапвек"/>
          <p:cNvSpPr txBox="1">
            <a:spLocks noGrp="1" noChangeArrowheads="1"/>
          </p:cNvSpPr>
          <p:nvPr>
            <p:ph idx="1"/>
          </p:nvPr>
        </p:nvSpPr>
        <p:spPr bwMode="auto">
          <a:xfrm>
            <a:off x="1331640" y="0"/>
            <a:ext cx="6624736" cy="6858000"/>
          </a:xfrm>
          <a:prstGeom prst="rect">
            <a:avLst/>
          </a:prstGeom>
          <a:blipFill dpi="0" rotWithShape="0">
            <a:blip r:embed="rId2"/>
            <a:srcRect/>
            <a:stretch>
              <a:fillRect/>
            </a:stretch>
          </a:blipFill>
          <a:ln w="57150" cmpd="thinThick">
            <a:solidFill>
              <a:srgbClr val="FFC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Сведения о занятости в кружках, секциях, клубах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			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620689"/>
          <a:ext cx="5688633" cy="333626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chemeClr val="tx1"/>
                  </a:outerShdw>
                </a:effectLst>
                <a:tableStyleId>{93296810-A885-4BE3-A3E7-6D5BEEA58F35}</a:tableStyleId>
              </a:tblPr>
              <a:tblGrid>
                <a:gridCol w="1512168"/>
                <a:gridCol w="2280254"/>
                <a:gridCol w="1896211"/>
              </a:tblGrid>
              <a:tr h="732772">
                <a:tc>
                  <a:txBody>
                    <a:bodyPr/>
                    <a:lstStyle/>
                    <a:p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Учебный год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Название кружка, секции, клуба</a:t>
                      </a:r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Название учреждения,</a:t>
                      </a:r>
                      <a:r>
                        <a:rPr kumimoji="0" lang="ru-RU" sz="1800" b="1" i="1" u="none" strike="noStrike" cap="none" normalizeH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в котором он организован</a:t>
                      </a:r>
                      <a:endParaRPr lang="ru-RU" dirty="0"/>
                    </a:p>
                  </a:txBody>
                  <a:tcPr>
                    <a:noFill/>
                  </a:tcPr>
                </a:tc>
              </a:tr>
              <a:tr h="536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536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  <a:tr h="536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</a:tr>
              <a:tr h="53688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II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раздел «Коллектор» </a:t>
            </a:r>
            <a:r>
              <a:rPr lang="ru-RU" dirty="0" smtClean="0"/>
              <a:t>- содержит материалы, авторство которых не принадлежит ученику (памятки, схемы, выдержки из статей, иллюстративный материал) </a:t>
            </a:r>
            <a:endParaRPr lang="ru-RU" dirty="0"/>
          </a:p>
        </p:txBody>
      </p:sp>
      <p:pic>
        <p:nvPicPr>
          <p:cNvPr id="27650" name="Picture 2" descr="C:\Users\Сергей\Desktop\разные картинки\14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852936"/>
            <a:ext cx="3587888" cy="3587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      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Страницы раздела «Коллектор» </a:t>
            </a:r>
          </a:p>
          <a:p>
            <a:r>
              <a:rPr lang="ru-RU" dirty="0"/>
              <a:t>Правила поведения в </a:t>
            </a:r>
            <a:r>
              <a:rPr lang="ru-RU" dirty="0" smtClean="0"/>
              <a:t>школе</a:t>
            </a:r>
          </a:p>
          <a:p>
            <a:r>
              <a:rPr lang="ru-RU" dirty="0" smtClean="0"/>
              <a:t>Законы </a:t>
            </a:r>
            <a:r>
              <a:rPr lang="ru-RU" dirty="0"/>
              <a:t>жизни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Примерный </a:t>
            </a:r>
            <a:r>
              <a:rPr lang="ru-RU" dirty="0"/>
              <a:t>список литературы для самостоятельного и семейного </a:t>
            </a:r>
            <a:r>
              <a:rPr lang="ru-RU" dirty="0" smtClean="0"/>
              <a:t>чтения.</a:t>
            </a:r>
          </a:p>
          <a:p>
            <a:r>
              <a:rPr lang="ru-RU" dirty="0" smtClean="0"/>
              <a:t>План </a:t>
            </a:r>
            <a:r>
              <a:rPr lang="ru-RU" dirty="0"/>
              <a:t>– памятка Решения задачи</a:t>
            </a:r>
          </a:p>
          <a:p>
            <a:r>
              <a:rPr lang="ru-RU" dirty="0" smtClean="0"/>
              <a:t>  Памятка  </a:t>
            </a:r>
            <a:r>
              <a:rPr lang="ru-RU" dirty="0"/>
              <a:t>«КАК УЧИТЬ СТИХОТВОРЕНИЯ»</a:t>
            </a:r>
          </a:p>
          <a:p>
            <a:r>
              <a:rPr lang="ru-RU" dirty="0" smtClean="0"/>
              <a:t>   </a:t>
            </a:r>
            <a:r>
              <a:rPr lang="ru-RU" dirty="0"/>
              <a:t>Памятка  «РАБОТА С ТЕТРАДЬЮ»</a:t>
            </a:r>
          </a:p>
          <a:p>
            <a:r>
              <a:rPr lang="ru-RU" dirty="0" smtClean="0"/>
              <a:t>   </a:t>
            </a:r>
            <a:r>
              <a:rPr lang="ru-RU" dirty="0"/>
              <a:t>Памятка, как поступать в стрессовых ситуациях (пожар, опасность и пр.)</a:t>
            </a:r>
          </a:p>
          <a:p>
            <a:r>
              <a:rPr lang="ru-RU" dirty="0" smtClean="0"/>
              <a:t>   </a:t>
            </a:r>
            <a:r>
              <a:rPr lang="ru-RU" dirty="0"/>
              <a:t>Памятка: Правила  общения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3528" y="0"/>
            <a:ext cx="8229600" cy="83671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  III </a:t>
            </a:r>
            <a:r>
              <a:rPr lang="ru-RU" dirty="0" smtClean="0"/>
              <a:t>раздел «Рабочие материалы»- включает материалы, выполняемые учеником.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dirty="0" smtClean="0"/>
              <a:t>материалы стартовой диагностики;</a:t>
            </a:r>
          </a:p>
          <a:p>
            <a:pPr>
              <a:buNone/>
            </a:pPr>
            <a:r>
              <a:rPr lang="ru-RU" dirty="0" smtClean="0"/>
              <a:t>- материалы промежуточных и итоговых стандартизированных работ по предметам;</a:t>
            </a:r>
            <a:endParaRPr lang="ru-RU" dirty="0"/>
          </a:p>
        </p:txBody>
      </p:sp>
      <p:pic>
        <p:nvPicPr>
          <p:cNvPr id="1027" name="Picture 3" descr="C:\Users\Сергей\Desktop\0b08a3d46ea0846f232dc75cb7941a49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96027">
            <a:off x="5714841" y="3854150"/>
            <a:ext cx="2488438" cy="2640379"/>
          </a:xfrm>
          <a:prstGeom prst="rect">
            <a:avLst/>
          </a:prstGeom>
          <a:noFill/>
        </p:spPr>
      </p:pic>
      <p:pic>
        <p:nvPicPr>
          <p:cNvPr id="1028" name="Picture 4" descr="C:\Users\Сергей\Desktop\4638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1560" y="3770260"/>
            <a:ext cx="2448271" cy="2925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157592" cy="62068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Виды работ, подлежащие обязательному оцениванию (для портфолио)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1" y="476674"/>
          <a:ext cx="8784976" cy="641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5"/>
                <a:gridCol w="360040"/>
                <a:gridCol w="360040"/>
                <a:gridCol w="360040"/>
                <a:gridCol w="360040"/>
                <a:gridCol w="504056"/>
                <a:gridCol w="648072"/>
                <a:gridCol w="504056"/>
                <a:gridCol w="648072"/>
                <a:gridCol w="504056"/>
                <a:gridCol w="504056"/>
                <a:gridCol w="504056"/>
                <a:gridCol w="576064"/>
                <a:gridCol w="504056"/>
                <a:gridCol w="360040"/>
                <a:gridCol w="792087"/>
              </a:tblGrid>
              <a:tr h="15545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Предметы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Диктант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Сочинение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Изложение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Творческие работы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Дневники наблюдений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Результаты исследовательских проектов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Фото-,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видео-, аудиозаписи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Продукты самостоятельного творчества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Комплекс физических упражнений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Иллюстрации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по темам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Математические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модели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Примеры учебных задач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Контрольные работы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Устные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</a:rPr>
                        <a:t> ответы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Результат самоанализа и рефлексии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vert="vert270"/>
                </a:tc>
              </a:tr>
              <a:tr h="4682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Русский язык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351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Литературное чтение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821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Математика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78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Окружающий</a:t>
                      </a:r>
                      <a:r>
                        <a:rPr lang="ru-RU" sz="1400" baseline="0" dirty="0" smtClean="0"/>
                        <a:t> мир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272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Предметы эстетического цикла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87423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Технология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1152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Физкультура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111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Иностранный язык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332658"/>
          <a:ext cx="8640960" cy="6419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5339"/>
                <a:gridCol w="1597029"/>
                <a:gridCol w="1833649"/>
                <a:gridCol w="1715339"/>
                <a:gridCol w="1779604"/>
              </a:tblGrid>
              <a:tr h="688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Предметы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Стартовая диагностика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Промежуточная диагностика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Текущее оценивание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Итоговое оценивание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Русский язык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Литературное чтение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Математика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Окружающий мир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Предметы эстетического цикла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Технология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Физкультура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88076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Иностранный язык 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Desktop\rea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3688" y="0"/>
            <a:ext cx="5184576" cy="6845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Достижения планируемых результатов освоения программы начальной школы в 1 классе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Стартовая диагностика</a:t>
            </a:r>
          </a:p>
          <a:p>
            <a:pPr>
              <a:buNone/>
            </a:pPr>
            <a:r>
              <a:rPr lang="ru-RU" sz="2800" dirty="0" smtClean="0"/>
              <a:t>    основывается на результатах мониторинга </a:t>
            </a:r>
            <a:r>
              <a:rPr lang="ru-RU" sz="2800" i="1" dirty="0" smtClean="0"/>
              <a:t>общей готовности </a:t>
            </a:r>
            <a:r>
              <a:rPr lang="ru-RU" sz="2800" dirty="0" smtClean="0"/>
              <a:t>первоклассников к обучению в школе.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Предметная готовность</a:t>
            </a:r>
          </a:p>
          <a:p>
            <a:pPr>
              <a:buNone/>
            </a:pPr>
            <a:r>
              <a:rPr lang="ru-RU" sz="2800" dirty="0" smtClean="0"/>
              <a:t>    основывается на </a:t>
            </a:r>
            <a:r>
              <a:rPr lang="ru-RU" sz="2800" i="1" dirty="0" smtClean="0"/>
              <a:t>показателях ожидаемой подготовки </a:t>
            </a:r>
            <a:r>
              <a:rPr lang="ru-RU" sz="2800" dirty="0" smtClean="0"/>
              <a:t>первоклассников.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Предметная стартовая диагностика</a:t>
            </a:r>
          </a:p>
          <a:p>
            <a:pPr>
              <a:buNone/>
            </a:pPr>
            <a:r>
              <a:rPr lang="ru-RU" sz="2800" dirty="0" smtClean="0"/>
              <a:t>    проводится с целью: а) выяснения общего уровня готовности класса к изучению того или иного раздела или курса; б) выяснения уровня готовности конкретного ребенка и выявления его индивидуальных особенностей.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Портфолио </a:t>
            </a:r>
            <a:r>
              <a:rPr lang="ru-RU" sz="3600" i="1" dirty="0" smtClean="0">
                <a:solidFill>
                  <a:schemeClr val="tx1"/>
                </a:solidFill>
              </a:rPr>
              <a:t>(от франц. «</a:t>
            </a:r>
            <a:r>
              <a:rPr lang="en-US" sz="3600" i="1" dirty="0" smtClean="0">
                <a:solidFill>
                  <a:schemeClr val="tx1"/>
                </a:solidFill>
              </a:rPr>
              <a:t>porter</a:t>
            </a:r>
            <a:r>
              <a:rPr lang="ru-RU" sz="3600" i="1" dirty="0" smtClean="0">
                <a:solidFill>
                  <a:schemeClr val="tx1"/>
                </a:solidFill>
              </a:rPr>
              <a:t>» - излагать, формулировать, нести и «</a:t>
            </a:r>
            <a:r>
              <a:rPr lang="en-US" sz="3600" i="1" dirty="0" smtClean="0">
                <a:solidFill>
                  <a:schemeClr val="tx1"/>
                </a:solidFill>
              </a:rPr>
              <a:t>folio</a:t>
            </a:r>
            <a:r>
              <a:rPr lang="ru-RU" sz="3600" i="1" dirty="0" smtClean="0">
                <a:solidFill>
                  <a:schemeClr val="tx1"/>
                </a:solidFill>
              </a:rPr>
              <a:t>» - лист, страница) </a:t>
            </a:r>
            <a:r>
              <a:rPr lang="ru-RU" sz="3600" dirty="0" smtClean="0">
                <a:solidFill>
                  <a:schemeClr val="tx1"/>
                </a:solidFill>
              </a:rPr>
              <a:t>– способ фиксирования, накопления и оценки индивидуальных достижений обучающегося в определенный период его образовательной деятельности  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IV</a:t>
            </a:r>
            <a:r>
              <a:rPr lang="ru-RU" dirty="0" smtClean="0">
                <a:solidFill>
                  <a:schemeClr val="tx1"/>
                </a:solidFill>
              </a:rPr>
              <a:t> раздел «Достижения» - помещаются материалы, отражающие лучшие результаты учащегося и демонстрирующие его успехи. </a:t>
            </a:r>
          </a:p>
          <a:p>
            <a:pPr>
              <a:buNone/>
            </a:pPr>
            <a:endParaRPr lang="en-US" sz="2800" i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Данный раздел включает в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себя все виды социальной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практики: кружки, секции,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социальные проекты,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оказание помощи нуждающимся  </a:t>
            </a: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28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C:\Users\Сергей\Desktop\nagra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7549" y="1622528"/>
            <a:ext cx="3756451" cy="5235472"/>
          </a:xfrm>
          <a:prstGeom prst="rect">
            <a:avLst/>
          </a:prstGeom>
          <a:noFill/>
        </p:spPr>
      </p:pic>
      <p:pic>
        <p:nvPicPr>
          <p:cNvPr id="5" name="Рисунок 4" descr="e9242294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712484"/>
            <a:ext cx="3816424" cy="1593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Этапы и уровни использования системы оценки образовательных результатов, требуемых ФГОС</a:t>
            </a:r>
            <a:endParaRPr lang="ru-RU" sz="28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288" y="981075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Начальный</a:t>
                      </a:r>
                      <a:r>
                        <a:rPr lang="ru-RU" baseline="0" dirty="0" smtClean="0"/>
                        <a:t> уровень использования системы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 Стандартный </a:t>
                      </a:r>
                      <a:r>
                        <a:rPr lang="ru-RU" baseline="0" dirty="0" smtClean="0"/>
                        <a:t>уровень использования системы оценки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Максимальный </a:t>
                      </a:r>
                      <a:r>
                        <a:rPr lang="ru-RU" baseline="0" dirty="0" smtClean="0"/>
                        <a:t>уровень использования системы оценки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ПРАВИЛО</a:t>
                      </a:r>
                      <a:r>
                        <a:rPr lang="ru-RU" baseline="0" dirty="0" smtClean="0"/>
                        <a:t> 1. Различие оценки и отметки.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ПРАВИЛО 3. Одна</a:t>
                      </a:r>
                      <a:r>
                        <a:rPr lang="ru-RU" baseline="0" dirty="0" smtClean="0"/>
                        <a:t> задача – одна оценка.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ПРАВИЛО 4. Таблицы</a:t>
                      </a:r>
                      <a:r>
                        <a:rPr lang="ru-RU" baseline="0" dirty="0" smtClean="0"/>
                        <a:t> результатов и «Портфель достижений») – полное использование.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ПРАВИЛО 2. Самооценка.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ПРАВИЛО 4. Таблицы</a:t>
                      </a:r>
                      <a:r>
                        <a:rPr lang="ru-RU" baseline="0" dirty="0" smtClean="0"/>
                        <a:t> результатов и «Портфель достижений») – частичное использование.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ПРАВИЛО</a:t>
                      </a:r>
                      <a:r>
                        <a:rPr lang="ru-RU" baseline="0" dirty="0" smtClean="0"/>
                        <a:t> 5. Право отказа от отметки и право пересдачи.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ПРАВИЛО 6. Уровни успешности.</a:t>
                      </a:r>
                    </a:p>
                    <a:p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ПРАВИЛО 7. Итоговые оценки. 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Показатели ожидаемой готовности первоклассников к изучению отдельных тем и разделов курсов.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                                                                          </a:t>
            </a:r>
            <a:r>
              <a:rPr lang="ru-RU" sz="1600" u="sng" dirty="0" smtClean="0">
                <a:solidFill>
                  <a:srgbClr val="C00000"/>
                </a:solidFill>
              </a:rPr>
              <a:t>МАТЕМАТИКА</a:t>
            </a:r>
          </a:p>
          <a:p>
            <a:pPr>
              <a:buNone/>
            </a:pPr>
            <a:r>
              <a:rPr lang="ru-RU" sz="1600" dirty="0" smtClean="0"/>
              <a:t>Арифметика. Числа и вычисления: счет</a:t>
            </a:r>
          </a:p>
          <a:p>
            <a:pPr>
              <a:buNone/>
            </a:pPr>
            <a:endParaRPr lang="ru-RU" sz="1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1412776"/>
          <a:ext cx="8712968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484"/>
                <a:gridCol w="43564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Дети могут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Примеры</a:t>
                      </a:r>
                      <a:endParaRPr lang="ru-RU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устанавливать и моделировать числовое соответствие в пределах 10,</a:t>
                      </a:r>
                      <a:r>
                        <a:rPr lang="ru-RU" baseline="0" dirty="0" smtClean="0"/>
                        <a:t> подбирая заданное устно учителем количество предметов.</a:t>
                      </a:r>
                      <a:r>
                        <a:rPr lang="ru-RU" dirty="0" smtClean="0"/>
                        <a:t> 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накройте стол для четырех друзей.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подсчитывать  количество объектов с помощью</a:t>
                      </a:r>
                      <a:r>
                        <a:rPr lang="ru-RU" baseline="0" dirty="0" smtClean="0"/>
                        <a:t> натуральных чисел в пределах 10.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объединитесь вместе</a:t>
                      </a:r>
                      <a:r>
                        <a:rPr lang="ru-RU" baseline="0" dirty="0" smtClean="0"/>
                        <a:t> так, как того требуют считалочки, предполагающие  прямой и обратный счет в пределах 10.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описывать положение объекта в последовательности</a:t>
                      </a:r>
                      <a:r>
                        <a:rPr lang="ru-RU" baseline="0" dirty="0" smtClean="0"/>
                        <a:t> с помощью порядковых числительных.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кто стоит третьим, пятым?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оценивать и сравнивать группы предметов.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ответьте на вопрос:</a:t>
                      </a:r>
                      <a:r>
                        <a:rPr lang="ru-RU" baseline="0" dirty="0" smtClean="0"/>
                        <a:t> «Где предметов больше?»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вести счет</a:t>
                      </a:r>
                      <a:r>
                        <a:rPr lang="ru-RU" baseline="0" dirty="0" smtClean="0"/>
                        <a:t> в прямом и обратном порядке.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например, отвечая</a:t>
                      </a:r>
                      <a:r>
                        <a:rPr lang="ru-RU" baseline="0" dirty="0" smtClean="0"/>
                        <a:t> на прямую просьбу учителя.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Арифметика. Величины</a:t>
            </a:r>
            <a:endParaRPr lang="en-US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04665"/>
          <a:ext cx="8640961" cy="4896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727"/>
                <a:gridCol w="2861727"/>
                <a:gridCol w="2917507"/>
              </a:tblGrid>
              <a:tr h="805426">
                <a:tc gridSpan="2"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Дети</a:t>
                      </a:r>
                      <a:r>
                        <a:rPr lang="ru-RU" i="1" baseline="0" dirty="0" smtClean="0"/>
                        <a:t> могут</a:t>
                      </a:r>
                      <a:endParaRPr lang="ru-RU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Примеры</a:t>
                      </a:r>
                      <a:endParaRPr lang="ru-RU" i="1" dirty="0"/>
                    </a:p>
                  </a:txBody>
                  <a:tcPr/>
                </a:tc>
              </a:tr>
              <a:tr h="2429101">
                <a:tc>
                  <a:txBody>
                    <a:bodyPr/>
                    <a:lstStyle/>
                    <a:p>
                      <a:r>
                        <a:rPr lang="ru-RU" dirty="0" smtClean="0"/>
                        <a:t>выявлять</a:t>
                      </a:r>
                      <a:r>
                        <a:rPr lang="ru-RU" baseline="0" dirty="0" smtClean="0"/>
                        <a:t>, описывать и сравнивать реальные объекты по признакам, их характеризующим, в форме высказываний или действий с предметами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размеры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массы и вместимость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температура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«Мой карандаш длиннее», «Ее</a:t>
                      </a:r>
                      <a:r>
                        <a:rPr lang="ru-RU" baseline="0" dirty="0" smtClean="0"/>
                        <a:t> портфель тяжелее», используя слова длиннее, короче, больше, меньше, такой же, тяжелее, теплее, холоднее. </a:t>
                      </a:r>
                      <a:endParaRPr lang="ru-RU" dirty="0"/>
                    </a:p>
                  </a:txBody>
                  <a:tcPr/>
                </a:tc>
              </a:tr>
              <a:tr h="1662016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устанавливать</a:t>
                      </a:r>
                      <a:r>
                        <a:rPr lang="ru-RU" baseline="0" dirty="0" smtClean="0"/>
                        <a:t> временные отношения: сначала, потом, до, после, раньше, позже, во время (сна, обеда) в устной форме или в форме рисунка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Изобрази то, что было вчера, что может случиться завтра;</a:t>
                      </a:r>
                      <a:r>
                        <a:rPr lang="ru-RU" baseline="0" dirty="0" smtClean="0"/>
                        <a:t> объясни, что было сначала и что было потом.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Русский язык. Чтение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Язык. Речь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1124744"/>
          <a:ext cx="8568952" cy="385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4476"/>
                <a:gridCol w="428447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Дети</a:t>
                      </a:r>
                      <a:r>
                        <a:rPr lang="ru-RU" i="1" baseline="0" dirty="0" smtClean="0"/>
                        <a:t> могут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Примеры</a:t>
                      </a:r>
                      <a:endParaRPr lang="ru-RU" i="1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r>
                        <a:rPr lang="ru-RU" dirty="0" smtClean="0"/>
                        <a:t>описывать свои потребности,</a:t>
                      </a:r>
                      <a:r>
                        <a:rPr lang="ru-RU" baseline="0" dirty="0" smtClean="0"/>
                        <a:t> чувства и мысли.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48139">
                <a:tc>
                  <a:txBody>
                    <a:bodyPr/>
                    <a:lstStyle/>
                    <a:p>
                      <a:r>
                        <a:rPr lang="ru-RU" dirty="0" smtClean="0"/>
                        <a:t>испытывать и демонстрировать любопытство и интерес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к</a:t>
                      </a:r>
                      <a:r>
                        <a:rPr lang="ru-RU" baseline="0" dirty="0" smtClean="0"/>
                        <a:t> печатному тексту, знакам, словам, символам;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к книгам, рассказам, стихам, песням, схемам;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 к продуктам визуального ряда.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Экспериментируют и играют с написанием</a:t>
                      </a:r>
                      <a:r>
                        <a:rPr lang="ru-RU" baseline="0" dirty="0" smtClean="0"/>
                        <a:t> и «чтением» букв, слов, символов. </a:t>
                      </a:r>
                    </a:p>
                    <a:p>
                      <a:r>
                        <a:rPr lang="ru-RU" baseline="0" dirty="0" smtClean="0"/>
                        <a:t>Выбирают тексты для совместного чтения вслух или самостоятельного «перечитывания».</a:t>
                      </a:r>
                    </a:p>
                    <a:p>
                      <a:r>
                        <a:rPr lang="ru-RU" dirty="0" smtClean="0"/>
                        <a:t>Рассматривают</a:t>
                      </a:r>
                      <a:r>
                        <a:rPr lang="ru-RU" baseline="0" dirty="0" smtClean="0"/>
                        <a:t> и создают иллюстрации, цитируют любимых героев передач или книг.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Звуки и буквы.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548679"/>
          <a:ext cx="8712968" cy="63954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3888432"/>
              </a:tblGrid>
              <a:tr h="357562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Дети</a:t>
                      </a:r>
                      <a:r>
                        <a:rPr lang="ru-RU" i="1" baseline="0" dirty="0" smtClean="0"/>
                        <a:t> могут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Примеры</a:t>
                      </a:r>
                      <a:endParaRPr lang="ru-RU" i="1" dirty="0"/>
                    </a:p>
                  </a:txBody>
                  <a:tcPr/>
                </a:tc>
              </a:tr>
              <a:tr h="625733">
                <a:tc>
                  <a:txBody>
                    <a:bodyPr/>
                    <a:lstStyle/>
                    <a:p>
                      <a:r>
                        <a:rPr lang="ru-RU" dirty="0" smtClean="0"/>
                        <a:t>выделять звуки речи среди других звуков (музыкальных, природных, шумов)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н., во время прогулки, при прослушивании</a:t>
                      </a:r>
                      <a:r>
                        <a:rPr lang="ru-RU" baseline="0" dirty="0" smtClean="0"/>
                        <a:t> аудиозаписей</a:t>
                      </a:r>
                      <a:endParaRPr lang="ru-RU" dirty="0"/>
                    </a:p>
                  </a:txBody>
                  <a:tcPr/>
                </a:tc>
              </a:tr>
              <a:tr h="893904">
                <a:tc>
                  <a:txBody>
                    <a:bodyPr/>
                    <a:lstStyle/>
                    <a:p>
                      <a:r>
                        <a:rPr lang="ru-RU" dirty="0" smtClean="0"/>
                        <a:t>отличать звуки в начале и окончании слов,</a:t>
                      </a:r>
                      <a:r>
                        <a:rPr lang="ru-RU" baseline="0" dirty="0" smtClean="0"/>
                        <a:t> узнавать первые и последние звуки в знакомых словах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н., в собственных именах</a:t>
                      </a:r>
                      <a:endParaRPr lang="ru-RU" dirty="0"/>
                    </a:p>
                  </a:txBody>
                  <a:tcPr/>
                </a:tc>
              </a:tr>
              <a:tr h="860232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стараться говорить</a:t>
                      </a:r>
                      <a:r>
                        <a:rPr lang="ru-RU" baseline="0" dirty="0" smtClean="0"/>
                        <a:t> ясно, чтобы быть понятым, экспериментировать с произношением слов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н., меняя ударение</a:t>
                      </a:r>
                      <a:endParaRPr lang="ru-RU" dirty="0"/>
                    </a:p>
                  </a:txBody>
                  <a:tcPr/>
                </a:tc>
              </a:tr>
              <a:tr h="625733">
                <a:tc>
                  <a:txBody>
                    <a:bodyPr/>
                    <a:lstStyle/>
                    <a:p>
                      <a:r>
                        <a:rPr lang="ru-RU" dirty="0" smtClean="0"/>
                        <a:t>различать символы,</a:t>
                      </a:r>
                      <a:r>
                        <a:rPr lang="ru-RU" baseline="0" dirty="0" smtClean="0"/>
                        <a:t> буквы, слова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сортировка карточек: с картинками, с буквами, со словами, со значками</a:t>
                      </a:r>
                      <a:endParaRPr lang="ru-RU" dirty="0"/>
                    </a:p>
                  </a:txBody>
                  <a:tcPr/>
                </a:tc>
              </a:tr>
              <a:tr h="421170">
                <a:tc>
                  <a:txBody>
                    <a:bodyPr/>
                    <a:lstStyle/>
                    <a:p>
                      <a:r>
                        <a:rPr lang="ru-RU" dirty="0" smtClean="0"/>
                        <a:t>писать буквы</a:t>
                      </a:r>
                      <a:r>
                        <a:rPr lang="ru-RU" baseline="0" dirty="0" smtClean="0"/>
                        <a:t> и выделять их значением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н., в игре с песком</a:t>
                      </a:r>
                      <a:endParaRPr lang="ru-RU" dirty="0"/>
                    </a:p>
                  </a:txBody>
                  <a:tcPr/>
                </a:tc>
              </a:tr>
              <a:tr h="625733">
                <a:tc>
                  <a:txBody>
                    <a:bodyPr/>
                    <a:lstStyle/>
                    <a:p>
                      <a:r>
                        <a:rPr lang="ru-RU" dirty="0" smtClean="0"/>
                        <a:t>«читать» знакомые печатные знаки (дорожные знаки, этикетки, вывески)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«Что означает этот знак?»</a:t>
                      </a:r>
                      <a:endParaRPr lang="ru-RU" dirty="0"/>
                    </a:p>
                  </a:txBody>
                  <a:tcPr/>
                </a:tc>
              </a:tr>
              <a:tr h="625733">
                <a:tc>
                  <a:txBody>
                    <a:bodyPr/>
                    <a:lstStyle/>
                    <a:p>
                      <a:r>
                        <a:rPr lang="ru-RU" dirty="0" smtClean="0"/>
                        <a:t>«подписаться» рядом с соответствующей буквой</a:t>
                      </a:r>
                      <a:r>
                        <a:rPr lang="ru-RU" baseline="0" dirty="0" smtClean="0"/>
                        <a:t> своего имени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«Где твоя буква?»</a:t>
                      </a:r>
                      <a:endParaRPr lang="ru-RU" dirty="0"/>
                    </a:p>
                  </a:txBody>
                  <a:tcPr/>
                </a:tc>
              </a:tr>
              <a:tr h="1273520">
                <a:tc>
                  <a:txBody>
                    <a:bodyPr/>
                    <a:lstStyle/>
                    <a:p>
                      <a:r>
                        <a:rPr lang="ru-RU" dirty="0" smtClean="0"/>
                        <a:t>демонстрировать</a:t>
                      </a:r>
                      <a:r>
                        <a:rPr lang="ru-RU" baseline="0" dirty="0" smtClean="0"/>
                        <a:t> понимание направления письма (слева направо) и делать попытки образовывать буквы четко и согласно принятым правилам их написания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Высказывания и тексты (устная речь)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548679"/>
          <a:ext cx="8712968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3888432"/>
              </a:tblGrid>
              <a:tr h="433242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Дети</a:t>
                      </a:r>
                      <a:r>
                        <a:rPr lang="ru-RU" i="1" baseline="0" dirty="0" smtClean="0"/>
                        <a:t> могут</a:t>
                      </a:r>
                      <a:endParaRPr lang="ru-RU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/>
                        <a:t>Примеры</a:t>
                      </a:r>
                      <a:endParaRPr lang="ru-RU" i="1" dirty="0"/>
                    </a:p>
                  </a:txBody>
                  <a:tcPr/>
                </a:tc>
              </a:tr>
              <a:tr h="1083105">
                <a:tc>
                  <a:txBody>
                    <a:bodyPr/>
                    <a:lstStyle/>
                    <a:p>
                      <a:r>
                        <a:rPr lang="ru-RU" dirty="0" smtClean="0"/>
                        <a:t>говорить</a:t>
                      </a:r>
                      <a:r>
                        <a:rPr lang="ru-RU" baseline="0" dirty="0" smtClean="0"/>
                        <a:t> о своих собственных рассказах, сочинениях, картинах и моделях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н., пересказать личный</a:t>
                      </a:r>
                      <a:r>
                        <a:rPr lang="ru-RU" baseline="0" dirty="0" smtClean="0"/>
                        <a:t> жизненный опыт (случай из жизни, случай проживания трудного дня)</a:t>
                      </a:r>
                      <a:endParaRPr lang="ru-RU" dirty="0"/>
                    </a:p>
                  </a:txBody>
                  <a:tcPr/>
                </a:tc>
              </a:tr>
              <a:tr h="1083105">
                <a:tc>
                  <a:txBody>
                    <a:bodyPr/>
                    <a:lstStyle/>
                    <a:p>
                      <a:r>
                        <a:rPr lang="ru-RU" dirty="0" smtClean="0"/>
                        <a:t>слушать</a:t>
                      </a:r>
                      <a:r>
                        <a:rPr lang="ru-RU" baseline="0" dirty="0" smtClean="0"/>
                        <a:t> внимательно, чтобы продолжить пересказ и описать случившиеся события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«Кто продолжит рассказывать</a:t>
                      </a:r>
                      <a:r>
                        <a:rPr lang="ru-RU" baseline="0" dirty="0" smtClean="0"/>
                        <a:t> нам историю?» (например, по иллюстрированной книге)</a:t>
                      </a:r>
                      <a:endParaRPr lang="ru-RU" dirty="0"/>
                    </a:p>
                  </a:txBody>
                  <a:tcPr/>
                </a:tc>
              </a:tr>
              <a:tr h="1018943">
                <a:tc>
                  <a:txBody>
                    <a:bodyPr/>
                    <a:lstStyle/>
                    <a:p>
                      <a:r>
                        <a:rPr lang="ru-RU" dirty="0" smtClean="0"/>
                        <a:t>поддерживать</a:t>
                      </a:r>
                      <a:r>
                        <a:rPr lang="ru-RU" baseline="0" dirty="0" smtClean="0"/>
                        <a:t> беседу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8174"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помощи опоры пересказать избранный рассказ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98875">
                <a:tc>
                  <a:txBody>
                    <a:bodyPr/>
                    <a:lstStyle/>
                    <a:p>
                      <a:r>
                        <a:rPr lang="ru-RU" dirty="0" smtClean="0"/>
                        <a:t>задавать вопросы и давать верные ответы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41180">
                <a:tc>
                  <a:txBody>
                    <a:bodyPr/>
                    <a:lstStyle/>
                    <a:p>
                      <a:r>
                        <a:rPr lang="ru-RU" dirty="0" smtClean="0"/>
                        <a:t>следовать простым инструкциям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92696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C00000"/>
                </a:solidFill>
              </a:rPr>
              <a:t>Наблюдение 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Метод сбора первичной информации путем непосредственной регистрации учителем наличия заранее выделенных им показателей какого-либо аспекта деятельности класса или ученика. </a:t>
            </a:r>
            <a:endParaRPr lang="ru-RU" dirty="0"/>
          </a:p>
        </p:txBody>
      </p:sp>
      <p:pic>
        <p:nvPicPr>
          <p:cNvPr id="4" name="Рисунок 3" descr="76ade7e3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3284984"/>
            <a:ext cx="2934444" cy="3275658"/>
          </a:xfrm>
          <a:prstGeom prst="rect">
            <a:avLst/>
          </a:prstGeom>
        </p:spPr>
      </p:pic>
      <p:pic>
        <p:nvPicPr>
          <p:cNvPr id="5" name="Рисунок 4" descr="e3d93b6c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2924944"/>
            <a:ext cx="1296144" cy="1505622"/>
          </a:xfrm>
          <a:prstGeom prst="rect">
            <a:avLst/>
          </a:prstGeom>
        </p:spPr>
      </p:pic>
      <p:pic>
        <p:nvPicPr>
          <p:cNvPr id="6" name="Рисунок 5" descr="ed1b9522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67544" y="3573016"/>
            <a:ext cx="2681831" cy="2213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Лист наблюдений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548680"/>
            <a:ext cx="3024336" cy="27363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Оценка работы в группе</a:t>
            </a:r>
          </a:p>
          <a:p>
            <a:r>
              <a:rPr lang="ru-RU" dirty="0" err="1" smtClean="0"/>
              <a:t>Дата________________</a:t>
            </a:r>
            <a:endParaRPr lang="ru-RU" dirty="0" smtClean="0"/>
          </a:p>
          <a:p>
            <a:r>
              <a:rPr lang="ru-RU" dirty="0" smtClean="0"/>
              <a:t>Ф.И.________________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чередует говорение и слушание;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задает уместные вопросы;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говорит по теме;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пытается полно отвечать на замечания и вопросы товарищей по работе;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119664" y="332656"/>
            <a:ext cx="3024336" cy="33123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Оценка устной презентации</a:t>
            </a:r>
          </a:p>
          <a:p>
            <a:r>
              <a:rPr lang="ru-RU" dirty="0" smtClean="0"/>
              <a:t>Дата________________</a:t>
            </a:r>
          </a:p>
          <a:p>
            <a:r>
              <a:rPr lang="ru-RU" dirty="0" smtClean="0"/>
              <a:t>Ф.И.________________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наглядно передает содержание и структуру сообщения;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выбирает доступное содержание;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использует специальные слова и выражения;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использует разнообразные предложения и словосочетания, оживляющие речь;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3717032"/>
            <a:ext cx="3024336" cy="30243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Сбор и организация данных</a:t>
            </a:r>
          </a:p>
          <a:p>
            <a:r>
              <a:rPr lang="ru-RU" dirty="0" smtClean="0"/>
              <a:t>Ф.И.________________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в качестве источника информации использует (учебник</a:t>
            </a:r>
            <a:r>
              <a:rPr lang="en-US" sz="1600" dirty="0" smtClean="0"/>
              <a:t>/</a:t>
            </a:r>
            <a:r>
              <a:rPr lang="ru-RU" sz="1600" dirty="0" smtClean="0"/>
              <a:t>различные источники информации);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описывает наблюдения (с помощью учителя</a:t>
            </a:r>
            <a:r>
              <a:rPr lang="en-US" sz="1600" dirty="0" smtClean="0"/>
              <a:t>/</a:t>
            </a:r>
            <a:r>
              <a:rPr lang="ru-RU" sz="1600" dirty="0" smtClean="0"/>
              <a:t>использует знакомые способы: рисунки, таблицы);</a:t>
            </a:r>
            <a:endParaRPr lang="en-US" sz="16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429000"/>
            <a:ext cx="3024336" cy="32129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Формулировка вопросов, постановка проблемы</a:t>
            </a:r>
          </a:p>
          <a:p>
            <a:r>
              <a:rPr lang="ru-RU" dirty="0" smtClean="0"/>
              <a:t>Ф.И.________________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ru-RU" sz="1600" dirty="0" smtClean="0"/>
              <a:t>задает вопросы (простые</a:t>
            </a:r>
            <a:r>
              <a:rPr lang="en-US" sz="1600" dirty="0" smtClean="0"/>
              <a:t>/</a:t>
            </a:r>
            <a:r>
              <a:rPr lang="ru-RU" sz="1600" dirty="0" smtClean="0"/>
              <a:t>конкретные, показывающие область интересов</a:t>
            </a:r>
            <a:r>
              <a:rPr lang="en-US" sz="1600" dirty="0" smtClean="0"/>
              <a:t>/</a:t>
            </a:r>
            <a:r>
              <a:rPr lang="ru-RU" sz="1600" dirty="0" smtClean="0"/>
              <a:t>ставит исследовательские вопросы);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использует вопросительные слова</a:t>
            </a:r>
            <a:r>
              <a:rPr lang="en-US" sz="1600" dirty="0" smtClean="0"/>
              <a:t>/</a:t>
            </a:r>
            <a:r>
              <a:rPr lang="ru-RU" sz="1600" dirty="0" smtClean="0"/>
              <a:t>пытается формулировать ясные вопросы по теме исследования</a:t>
            </a:r>
            <a:r>
              <a:rPr lang="en-US" sz="1600" dirty="0" smtClean="0"/>
              <a:t>/</a:t>
            </a:r>
            <a:r>
              <a:rPr lang="ru-RU" sz="1600" dirty="0" smtClean="0"/>
              <a:t>активно участвует в постановке вопросов;</a:t>
            </a:r>
            <a:endParaRPr lang="en-US" sz="1600" dirty="0" smtClean="0"/>
          </a:p>
        </p:txBody>
      </p:sp>
      <p:pic>
        <p:nvPicPr>
          <p:cNvPr id="9" name="Рисунок 8" descr="3c2eeb8d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6" y="1340768"/>
            <a:ext cx="2197224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634082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Параметры оценки портфолио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ru-RU" dirty="0" smtClean="0"/>
              <a:t>Анализ, интерпретация и оценка отдельных составляющих портфолио осуществляется с учетом основных результатов начального общего образования, устанавливаемых ФГОС;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Оценка  портфолио должна вестись на критериальной основе;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Портфолио должно сопровождаться специальными документами, описывающими его состав и критерии, на основании которых оцениваются отдельные работы и вклад каждой работы в накопительную оценку;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                            ВИДЫ ПОРТФОЛИО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764704"/>
            <a:ext cx="187220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Портфолио</a:t>
            </a:r>
            <a:endParaRPr lang="ru-RU" sz="2400" dirty="0"/>
          </a:p>
        </p:txBody>
      </p:sp>
      <p:cxnSp>
        <p:nvCxnSpPr>
          <p:cNvPr id="6" name="Прямая со стрелкой 5"/>
          <p:cNvCxnSpPr>
            <a:stCxn id="4" idx="2"/>
          </p:cNvCxnSpPr>
          <p:nvPr/>
        </p:nvCxnSpPr>
        <p:spPr>
          <a:xfrm rot="5400000">
            <a:off x="2555776" y="404664"/>
            <a:ext cx="792088" cy="2808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4" idx="2"/>
          </p:cNvCxnSpPr>
          <p:nvPr/>
        </p:nvCxnSpPr>
        <p:spPr>
          <a:xfrm rot="16200000" flipH="1">
            <a:off x="4932040" y="836712"/>
            <a:ext cx="72008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79512" y="2276872"/>
            <a:ext cx="1872208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технология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2204864"/>
            <a:ext cx="1944216" cy="64807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продукт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>
            <a:stCxn id="9" idx="2"/>
          </p:cNvCxnSpPr>
          <p:nvPr/>
        </p:nvCxnSpPr>
        <p:spPr>
          <a:xfrm rot="5400000">
            <a:off x="935596" y="3104964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79512" y="3356992"/>
            <a:ext cx="2016224" cy="11521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Аутентичное оценивание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092280" y="4581128"/>
            <a:ext cx="1944216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Портфолио документов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7199784" y="3429000"/>
            <a:ext cx="1944216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Портфолио работ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987824" y="4077072"/>
            <a:ext cx="1944216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Портфолио отзывов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4932040" y="4653136"/>
            <a:ext cx="1944216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Портфолио -отчет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4427984" y="2852936"/>
            <a:ext cx="1448544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5292080" y="3645024"/>
            <a:ext cx="180020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6048164" y="3465004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7416316" y="288894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ru-RU" sz="5400" dirty="0" smtClean="0">
                <a:solidFill>
                  <a:srgbClr val="00B0F0"/>
                </a:solidFill>
              </a:rPr>
              <a:t>СПАСИБО ЗА ВНИМАНИЕ</a:t>
            </a:r>
            <a:r>
              <a:rPr lang="en-US" sz="5400" dirty="0" smtClean="0">
                <a:solidFill>
                  <a:srgbClr val="00B0F0"/>
                </a:solidFill>
              </a:rPr>
              <a:t>!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4" name="Рисунок 3" descr="366228c2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4869160"/>
            <a:ext cx="1390650" cy="1466850"/>
          </a:xfrm>
          <a:prstGeom prst="rect">
            <a:avLst/>
          </a:prstGeom>
        </p:spPr>
      </p:pic>
      <p:pic>
        <p:nvPicPr>
          <p:cNvPr id="8" name="Рисунок 7" descr="c5ff3749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725144"/>
            <a:ext cx="2162175" cy="1619250"/>
          </a:xfrm>
          <a:prstGeom prst="rect">
            <a:avLst/>
          </a:prstGeom>
        </p:spPr>
      </p:pic>
      <p:pic>
        <p:nvPicPr>
          <p:cNvPr id="9" name="Рисунок 8" descr="2847940c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340768"/>
            <a:ext cx="3143250" cy="1066800"/>
          </a:xfrm>
          <a:prstGeom prst="rect">
            <a:avLst/>
          </a:prstGeom>
        </p:spPr>
      </p:pic>
      <p:pic>
        <p:nvPicPr>
          <p:cNvPr id="11" name="Рисунок 10" descr="2847940c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429000"/>
            <a:ext cx="3143250" cy="1066800"/>
          </a:xfrm>
          <a:prstGeom prst="rect">
            <a:avLst/>
          </a:prstGeom>
        </p:spPr>
      </p:pic>
      <p:pic>
        <p:nvPicPr>
          <p:cNvPr id="12" name="Рисунок 11" descr="2847940c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3429000"/>
            <a:ext cx="3143250" cy="1066800"/>
          </a:xfrm>
          <a:prstGeom prst="rect">
            <a:avLst/>
          </a:prstGeom>
        </p:spPr>
      </p:pic>
      <p:pic>
        <p:nvPicPr>
          <p:cNvPr id="13" name="Рисунок 12" descr="2847940c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1052736"/>
            <a:ext cx="3818996" cy="1296144"/>
          </a:xfrm>
          <a:prstGeom prst="rect">
            <a:avLst/>
          </a:prstGeom>
        </p:spPr>
      </p:pic>
      <p:pic>
        <p:nvPicPr>
          <p:cNvPr id="14" name="Рисунок 13" descr="2847940c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1196752"/>
            <a:ext cx="3143250" cy="1066800"/>
          </a:xfrm>
          <a:prstGeom prst="rect">
            <a:avLst/>
          </a:prstGeom>
        </p:spPr>
      </p:pic>
      <p:pic>
        <p:nvPicPr>
          <p:cNvPr id="15" name="Рисунок 14" descr="2847940c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0" y="3284984"/>
            <a:ext cx="3143250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203848" y="2636912"/>
            <a:ext cx="2952328" cy="1152128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Портфолио ученика</a:t>
            </a:r>
            <a:endParaRPr lang="ru-RU" sz="2800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580112" y="3645024"/>
            <a:ext cx="165618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5975648" y="4149080"/>
            <a:ext cx="3168352" cy="100811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Формирование УУД</a:t>
            </a:r>
            <a:endParaRPr lang="ru-RU" sz="2400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6037312" y="836712"/>
            <a:ext cx="3106688" cy="11519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sz="2400" dirty="0" smtClean="0"/>
              <a:t>Учет возрастных особенностей</a:t>
            </a:r>
            <a:endParaRPr lang="ru-RU" sz="2400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5436096" y="1916832"/>
            <a:ext cx="10801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одержимое 14"/>
          <p:cNvSpPr txBox="1">
            <a:spLocks/>
          </p:cNvSpPr>
          <p:nvPr/>
        </p:nvSpPr>
        <p:spPr>
          <a:xfrm>
            <a:off x="611560" y="548680"/>
            <a:ext cx="3456384" cy="129599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Учет особенностей развития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критического мышления</a:t>
            </a:r>
            <a:endParaRPr kumimoji="0" lang="ru-RU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14"/>
          <p:cNvSpPr txBox="1">
            <a:spLocks/>
          </p:cNvSpPr>
          <p:nvPr/>
        </p:nvSpPr>
        <p:spPr>
          <a:xfrm>
            <a:off x="3779912" y="5445224"/>
            <a:ext cx="3106688" cy="1151979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Вовлечение родителей</a:t>
            </a:r>
          </a:p>
        </p:txBody>
      </p:sp>
      <p:sp>
        <p:nvSpPr>
          <p:cNvPr id="22" name="Содержимое 14"/>
          <p:cNvSpPr txBox="1">
            <a:spLocks/>
          </p:cNvSpPr>
          <p:nvPr/>
        </p:nvSpPr>
        <p:spPr>
          <a:xfrm>
            <a:off x="0" y="4221088"/>
            <a:ext cx="3394720" cy="122413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Инструмент сопровождения 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1907704" y="3573016"/>
            <a:ext cx="165618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2411760" y="1916832"/>
            <a:ext cx="165618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endCxn id="21" idx="0"/>
          </p:cNvCxnSpPr>
          <p:nvPr/>
        </p:nvCxnSpPr>
        <p:spPr>
          <a:xfrm rot="16200000" flipH="1">
            <a:off x="4124536" y="4236504"/>
            <a:ext cx="1656184" cy="761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i="1" dirty="0" smtClean="0"/>
              <a:t>          </a:t>
            </a:r>
            <a:r>
              <a:rPr lang="ru-RU" i="1" u="sng" dirty="0" smtClean="0"/>
              <a:t>Преимущества рабочего портфолио</a:t>
            </a:r>
          </a:p>
          <a:p>
            <a:pPr>
              <a:buFont typeface="Wingdings" pitchFamily="2" charset="2"/>
              <a:buChar char="Ø"/>
            </a:pPr>
            <a:r>
              <a:rPr lang="ru-RU" i="1" dirty="0"/>
              <a:t> </a:t>
            </a:r>
            <a:r>
              <a:rPr lang="ru-RU" dirty="0" smtClean="0"/>
              <a:t>сфокусирован на процессуальном контроле новых приоритетов современного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содержание заданий портфолио выстроено на основе УМК, реализующего новые образовательные стандарты;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dirty="0" smtClean="0"/>
              <a:t>разделы портфолио (Портрет, рабочие материалы, коллектор, достижения) являются общепринятой моделью в мировой педагогической практике.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tx1"/>
                </a:solidFill>
              </a:rPr>
              <a:t>                           </a:t>
            </a:r>
            <a:r>
              <a:rPr lang="ru-RU" i="1" u="sng" dirty="0" smtClean="0">
                <a:solidFill>
                  <a:schemeClr val="tx1"/>
                </a:solidFill>
              </a:rPr>
              <a:t>Структура портфолио</a:t>
            </a:r>
          </a:p>
          <a:p>
            <a:pPr marL="571500" indent="-571500">
              <a:buNone/>
            </a:pPr>
            <a:r>
              <a:rPr lang="en-US" dirty="0" smtClean="0">
                <a:solidFill>
                  <a:srgbClr val="FFFF00"/>
                </a:solidFill>
              </a:rPr>
              <a:t>I </a:t>
            </a:r>
            <a:r>
              <a:rPr lang="ru-RU" dirty="0" smtClean="0">
                <a:solidFill>
                  <a:srgbClr val="FFFF00"/>
                </a:solidFill>
              </a:rPr>
              <a:t>раздел «Портрет»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предназначен для 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chemeClr val="tx1"/>
                </a:solidFill>
              </a:rPr>
              <a:t>представления информации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chemeClr val="tx1"/>
                </a:solidFill>
              </a:rPr>
              <a:t>об ученике, отображает 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chemeClr val="tx1"/>
                </a:solidFill>
              </a:rPr>
              <a:t>особенности личности </a:t>
            </a:r>
          </a:p>
          <a:p>
            <a:pPr marL="571500" indent="-571500">
              <a:buNone/>
            </a:pPr>
            <a:r>
              <a:rPr lang="ru-RU" dirty="0" smtClean="0">
                <a:solidFill>
                  <a:schemeClr val="tx1"/>
                </a:solidFill>
              </a:rPr>
              <a:t>автора портфолио.</a:t>
            </a:r>
          </a:p>
          <a:p>
            <a:pPr marL="571500" indent="-57150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30" name="Picture 6" descr="C:\Users\Сергей\Desktop\ob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056" y="620688"/>
            <a:ext cx="4067944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0"/>
            <a:ext cx="7848872" cy="6858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6400" b="1" i="1" dirty="0"/>
              <a:t>Магаданская область</a:t>
            </a:r>
            <a:endParaRPr lang="ru-RU" sz="6400" dirty="0"/>
          </a:p>
          <a:p>
            <a:pPr algn="ctr">
              <a:buNone/>
            </a:pPr>
            <a:r>
              <a:rPr lang="ru-RU" sz="6400" b="1" i="1" dirty="0"/>
              <a:t>Ола</a:t>
            </a:r>
            <a:endParaRPr lang="ru-RU" sz="6400" dirty="0"/>
          </a:p>
          <a:p>
            <a:pPr algn="ctr">
              <a:buNone/>
            </a:pPr>
            <a:r>
              <a:rPr lang="ru-RU" sz="6400" b="1" i="1" dirty="0"/>
              <a:t>МБОУ «СОШ»</a:t>
            </a:r>
            <a:endParaRPr lang="ru-RU" sz="6400" dirty="0"/>
          </a:p>
          <a:p>
            <a:pPr algn="ctr">
              <a:buNone/>
            </a:pPr>
            <a:r>
              <a:rPr lang="ru-RU" sz="6400" b="1" i="1" dirty="0"/>
              <a:t> </a:t>
            </a:r>
            <a:endParaRPr lang="ru-RU" sz="6400" dirty="0"/>
          </a:p>
          <a:p>
            <a:pPr algn="ctr">
              <a:buNone/>
            </a:pPr>
            <a:r>
              <a:rPr lang="ru-RU" sz="6400" b="1" i="1" dirty="0"/>
              <a:t>ПОРТФОЛИО</a:t>
            </a:r>
            <a:endParaRPr lang="ru-RU" sz="6400" dirty="0"/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sz="6400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  <a:r>
              <a:rPr lang="ru-RU" sz="7200" b="1" i="1" dirty="0" smtClean="0"/>
              <a:t>Фамилия……………………………………………………………………………………………………..</a:t>
            </a:r>
            <a:endParaRPr lang="ru-RU" sz="7200" dirty="0" smtClean="0"/>
          </a:p>
          <a:p>
            <a:pPr>
              <a:buNone/>
            </a:pPr>
            <a:r>
              <a:rPr lang="ru-RU" sz="7200" b="1" i="1" dirty="0" smtClean="0"/>
              <a:t>Имя………………………………………………………………………………………………………………</a:t>
            </a:r>
            <a:endParaRPr lang="ru-RU" sz="7200" dirty="0" smtClean="0"/>
          </a:p>
          <a:p>
            <a:pPr>
              <a:buNone/>
            </a:pPr>
            <a:r>
              <a:rPr lang="ru-RU" sz="7200" b="1" i="1" dirty="0" smtClean="0"/>
              <a:t>Отчество……………………………………………………………………………………………………</a:t>
            </a:r>
            <a:endParaRPr lang="ru-RU" sz="7200" dirty="0" smtClean="0"/>
          </a:p>
          <a:p>
            <a:pPr>
              <a:buNone/>
            </a:pPr>
            <a:r>
              <a:rPr lang="ru-RU" sz="7200" b="1" i="1" dirty="0" smtClean="0"/>
              <a:t>Число, месяц, год рождения………………………………………………………………………</a:t>
            </a:r>
            <a:endParaRPr lang="ru-RU" sz="7200" dirty="0" smtClean="0"/>
          </a:p>
          <a:p>
            <a:pPr>
              <a:buNone/>
            </a:pPr>
            <a:r>
              <a:rPr lang="ru-RU" sz="7200" b="1" i="1" dirty="0" smtClean="0"/>
              <a:t>Класс……………………………………………………………………………………………………………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 </a:t>
            </a:r>
            <a:endParaRPr lang="ru-RU" sz="7200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  <a:endParaRPr lang="ru-RU" sz="4800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E:\Documents and Settings\Admin\Мои документы\Мои рисунки\дети\02a499217de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556792"/>
            <a:ext cx="2016224" cy="200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75856" y="2060848"/>
            <a:ext cx="2664296" cy="28083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Место для фото</a:t>
            </a:r>
            <a:endParaRPr lang="ru-RU" dirty="0"/>
          </a:p>
        </p:txBody>
      </p:sp>
      <p:pic>
        <p:nvPicPr>
          <p:cNvPr id="7" name="Рисунок 6" descr="E:\Documents and Settings\Admin\Мои документы\Мои рисунки\дети\учител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2564904"/>
            <a:ext cx="1860550" cy="219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ru-RU" dirty="0" smtClean="0">
              <a:solidFill>
                <a:srgbClr val="C00000"/>
              </a:solidFill>
              <a:effectLst>
                <a:outerShdw blurRad="50800" dist="50800" dir="2154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dirty="0">
              <a:solidFill>
                <a:srgbClr val="C00000"/>
              </a:solidFill>
              <a:effectLst>
                <a:outerShdw blurRad="50800" dist="50800" dir="21540000" algn="ctr" rotWithShape="0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sz="4800" b="1" i="1" dirty="0">
              <a:solidFill>
                <a:srgbClr val="C00000"/>
              </a:solidFill>
              <a:effectLst>
                <a:outerShdw blurRad="50800" dist="50800" dir="21540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3" name="Picture 1" descr="C:\Users\Сергей\Desktop\портфолио\p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0"/>
            <a:ext cx="590465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Сергей\Desktop\портфолио\p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1272" y="0"/>
            <a:ext cx="6552728" cy="7029400"/>
          </a:xfrm>
          <a:prstGeom prst="rect">
            <a:avLst/>
          </a:prstGeom>
          <a:noFill/>
        </p:spPr>
      </p:pic>
      <p:pic>
        <p:nvPicPr>
          <p:cNvPr id="5" name="Рисунок 4" descr="f36068e8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7" y="3074690"/>
            <a:ext cx="3496239" cy="1516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382</TotalTime>
  <Words>1476</Words>
  <Application>Microsoft Office PowerPoint</Application>
  <PresentationFormat>Экран (4:3)</PresentationFormat>
  <Paragraphs>412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  Доклад по теме:    Портфолио ученика (содержание и оформление) как оценка достижений планируемых результатов.                                                                  подготовлен                                                                              учителем начальных классов                                                                                                              Зотовой Е.В.    </vt:lpstr>
      <vt:lpstr>Портфолио (от франц. «porter» - излагать, формулировать, нести и «folio» - лист, страница) – способ фиксирования, накопления и оценки индивидуальных достижений обучающегося в определенный период его образовательной деятельности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II раздел «Коллектор» - содержит материалы, авторство которых не принадлежит ученику (памятки, схемы, выдержки из статей, иллюстративный материал) </vt:lpstr>
      <vt:lpstr>Слайд 14</vt:lpstr>
      <vt:lpstr>Слайд 15</vt:lpstr>
      <vt:lpstr>Виды работ, подлежащие обязательному оцениванию (для портфолио)</vt:lpstr>
      <vt:lpstr>Слайд 17</vt:lpstr>
      <vt:lpstr>Слайд 18</vt:lpstr>
      <vt:lpstr>Достижения планируемых результатов освоения программы начальной школы в 1 классе </vt:lpstr>
      <vt:lpstr>Слайд 20</vt:lpstr>
      <vt:lpstr>Этапы и уровни использования системы оценки образовательных результатов, требуемых ФГОС</vt:lpstr>
      <vt:lpstr>Показатели ожидаемой готовности первоклассников к изучению отдельных тем и разделов курсов. </vt:lpstr>
      <vt:lpstr>Слайд 23</vt:lpstr>
      <vt:lpstr>Русский язык. Чтение </vt:lpstr>
      <vt:lpstr>Слайд 25</vt:lpstr>
      <vt:lpstr>Слайд 26</vt:lpstr>
      <vt:lpstr>Наблюдение </vt:lpstr>
      <vt:lpstr>Слайд 28</vt:lpstr>
      <vt:lpstr>Параметры оценки портфолио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41</cp:revision>
  <dcterms:created xsi:type="dcterms:W3CDTF">2011-12-13T04:17:29Z</dcterms:created>
  <dcterms:modified xsi:type="dcterms:W3CDTF">2011-12-26T18:01:11Z</dcterms:modified>
</cp:coreProperties>
</file>