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Особенности написания рабочих учебных программ по предметам начальной школы, отвечающих требованиям ФК ГОС и ФГОС 2 поколения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Районное </a:t>
            </a:r>
            <a:r>
              <a:rPr lang="ru-RU" sz="2000" dirty="0" smtClean="0"/>
              <a:t>августовское </a:t>
            </a:r>
            <a:r>
              <a:rPr lang="ru-RU" sz="2000" dirty="0" smtClean="0"/>
              <a:t>совещание педагогических работников Троицкого муниципального района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86916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Подготовила учитель начальных классов высшей квалификационной категории МКОУ «Бобровская СОШ»</a:t>
            </a:r>
          </a:p>
          <a:p>
            <a:pPr algn="ctr"/>
            <a:r>
              <a:rPr lang="ru-RU" dirty="0" err="1" smtClean="0"/>
              <a:t>Шестокрыл</a:t>
            </a:r>
            <a:r>
              <a:rPr lang="ru-RU" dirty="0" smtClean="0"/>
              <a:t> Ю.Ф.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2013год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Календарно-тематический план реализации рабочей программы</a:t>
            </a:r>
            <a:endParaRPr lang="ru-RU" dirty="0" smtClean="0"/>
          </a:p>
          <a:p>
            <a:r>
              <a:rPr lang="ru-RU" sz="2000" dirty="0" smtClean="0"/>
              <a:t>В  данном разделе указывается содержание предмета: тематическое планирование с  указанием часов на изучение различных разделов и федеральный компонент государственного образовательного стандарта (который в программах 2011-12 учебного  года и ранее был внесен в сетку КТП)</a:t>
            </a:r>
          </a:p>
          <a:p>
            <a:r>
              <a:rPr lang="ru-RU" sz="2000" dirty="0" smtClean="0"/>
              <a:t>Примерная форма календарно-тематического планирования: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48" y="4746244"/>
          <a:ext cx="8280923" cy="1577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6"/>
                <a:gridCol w="1152128"/>
                <a:gridCol w="936104"/>
                <a:gridCol w="1224136"/>
                <a:gridCol w="1152128"/>
                <a:gridCol w="1080120"/>
                <a:gridCol w="2088231"/>
              </a:tblGrid>
              <a:tr h="370840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1176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раздела программы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 урока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 проведения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НРК (если есть)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Примечание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практич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часть только для предмета «Окружающий мир»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ЦОР     ИКТ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800" b="1" dirty="0" smtClean="0"/>
              <a:t>Требования</a:t>
            </a:r>
            <a:r>
              <a:rPr lang="ru-RU" sz="2800" b="1" i="1" dirty="0" smtClean="0"/>
              <a:t> </a:t>
            </a:r>
            <a:r>
              <a:rPr lang="ru-RU" sz="2800" b="1" dirty="0" smtClean="0"/>
              <a:t>к уровню подготовки по итогам изучения данного предмета.</a:t>
            </a:r>
            <a:r>
              <a:rPr lang="ru-RU" sz="2800" b="1" i="1" dirty="0" smtClean="0"/>
              <a:t> </a:t>
            </a:r>
          </a:p>
          <a:p>
            <a:pPr lvl="0"/>
            <a:r>
              <a:rPr lang="ru-RU" sz="2800" dirty="0" smtClean="0"/>
              <a:t>Учащиеся должны:</a:t>
            </a:r>
            <a:endParaRPr lang="ru-RU" sz="2400" dirty="0" smtClean="0"/>
          </a:p>
          <a:p>
            <a:pPr lvl="1"/>
            <a:r>
              <a:rPr lang="ru-RU" sz="2400" i="1" dirty="0" smtClean="0"/>
              <a:t>знать/понимать</a:t>
            </a:r>
            <a:r>
              <a:rPr lang="ru-RU" sz="2400" b="1" i="1" dirty="0" smtClean="0"/>
              <a:t> –</a:t>
            </a:r>
            <a:r>
              <a:rPr lang="ru-RU" sz="2400" dirty="0" smtClean="0"/>
              <a:t> перечень знаний, необходимых для усвоения и воспроизведения каждым учащимся;</a:t>
            </a:r>
            <a:endParaRPr lang="ru-RU" sz="2000" dirty="0" smtClean="0"/>
          </a:p>
          <a:p>
            <a:pPr lvl="1"/>
            <a:r>
              <a:rPr lang="ru-RU" sz="2400" i="1" dirty="0" smtClean="0"/>
              <a:t>уметь </a:t>
            </a:r>
            <a:r>
              <a:rPr lang="ru-RU" sz="2400" b="1" i="1" dirty="0" smtClean="0"/>
              <a:t>–</a:t>
            </a:r>
            <a:r>
              <a:rPr lang="ru-RU" sz="2400" dirty="0" smtClean="0"/>
              <a:t> владение конкретными умениями-навыками данного учебного предмета, основанными на более сложной, чем воспроизведение, деятельности (например, анализировать, сравнивать, различать, приводить примеры, определять признаки и др.);</a:t>
            </a:r>
            <a:endParaRPr lang="ru-RU" sz="2000" dirty="0" smtClean="0"/>
          </a:p>
          <a:p>
            <a:pPr lvl="1"/>
            <a:r>
              <a:rPr lang="ru-RU" sz="2400" i="1" dirty="0" smtClean="0"/>
              <a:t>использовать приобретенные знания и умения в практической деятельности и повседневной жизни для...</a:t>
            </a:r>
            <a:r>
              <a:rPr lang="ru-RU" sz="2400" b="1" i="1" dirty="0" smtClean="0"/>
              <a:t> </a:t>
            </a:r>
            <a:r>
              <a:rPr lang="ru-RU" sz="2400" dirty="0" smtClean="0"/>
              <a:t>(предметные и ключевые компетентности).</a:t>
            </a:r>
            <a:endParaRPr lang="ru-RU" sz="2000" dirty="0" smtClean="0"/>
          </a:p>
          <a:p>
            <a:r>
              <a:rPr lang="ru-RU" sz="2800" dirty="0" smtClean="0"/>
              <a:t> 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Характеристика контрольно-измерительных материалов и критерии оценивания по предмету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 данном разделе необходимо определить количество контрольных мероприятий в рамках тематического и итогового контроля. Обосновать способы контроля, дать краткую характеристику контрольно-измерительных материалов. Рекомендуется включить описание критериев  оценивания по предмету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Рекомендуемая сетка КИМ (обоснованием выбора является цель проведения,  сходная с целью изучения конкретных разделов курса)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5805264"/>
          <a:ext cx="78488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368152"/>
                <a:gridCol w="1440160"/>
                <a:gridCol w="2253385"/>
                <a:gridCol w="1347015"/>
              </a:tblGrid>
              <a:tr h="370840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052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КИМ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052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052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052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052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Приложения</a:t>
            </a:r>
            <a:r>
              <a:rPr lang="ru-RU" dirty="0" smtClean="0"/>
              <a:t> (В данном разделе на усмотрение педагога могут быть указаны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связи, преемственность, формы проведения занятий,  информационно-коммуникационные средства)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Инструктивно- методические письма, регулирующее структуру рабочей учебной программы (ФГОС НОО)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Приложение 1 к письму Министерства образования и науки Челябинской области от 28 июня 2010г. №103/3073 «Об организации образовательного процесса в начальной школе и общеобразовательных учреждениях Челябинской области в </a:t>
            </a:r>
            <a:r>
              <a:rPr lang="ru-RU" b="1" dirty="0" smtClean="0"/>
              <a:t>2010-2011 </a:t>
            </a:r>
            <a:r>
              <a:rPr lang="ru-RU" dirty="0" smtClean="0"/>
              <a:t>учебном году» ( </a:t>
            </a:r>
            <a:r>
              <a:rPr lang="ru-RU" i="1" dirty="0" smtClean="0">
                <a:solidFill>
                  <a:srgbClr val="0070C0"/>
                </a:solidFill>
              </a:rPr>
              <a:t>структура)</a:t>
            </a:r>
          </a:p>
          <a:p>
            <a:r>
              <a:rPr lang="ru-RU" dirty="0" smtClean="0"/>
              <a:t>Приложение 21 к письму Министерства образования и науки Челябинской области от 18 июля 2011г. №103/4275 «Об организации образовательного процесса в начальной школе и общеобразовательных учреждениях Челябинской области в </a:t>
            </a:r>
            <a:r>
              <a:rPr lang="ru-RU" b="1" dirty="0" smtClean="0"/>
              <a:t>2011-2012</a:t>
            </a:r>
            <a:r>
              <a:rPr lang="ru-RU" dirty="0" smtClean="0"/>
              <a:t> учебном году» </a:t>
            </a:r>
            <a:r>
              <a:rPr lang="ru-RU" dirty="0" smtClean="0">
                <a:solidFill>
                  <a:srgbClr val="0070C0"/>
                </a:solidFill>
              </a:rPr>
              <a:t>(можно внести изменения в КТП + таблицы)</a:t>
            </a:r>
          </a:p>
          <a:p>
            <a:r>
              <a:rPr lang="ru-RU" dirty="0" smtClean="0"/>
              <a:t>Приложение 21 к письму Министерства образования и науки Челябинской области от 10 июля 2012г. №24/5135 «Об организации образовательного процесса в начальной школе и общеобразовательных учреждениях Челябинской области в </a:t>
            </a:r>
            <a:r>
              <a:rPr lang="ru-RU" b="1" dirty="0" smtClean="0"/>
              <a:t>2012-2013</a:t>
            </a:r>
            <a:r>
              <a:rPr lang="ru-RU" dirty="0" smtClean="0"/>
              <a:t> учебном году» </a:t>
            </a:r>
            <a:r>
              <a:rPr lang="ru-RU" dirty="0" smtClean="0">
                <a:solidFill>
                  <a:srgbClr val="0070C0"/>
                </a:solidFill>
              </a:rPr>
              <a:t>( брали нормативные документы, дидактическое обеспечение для НРК)</a:t>
            </a:r>
          </a:p>
          <a:p>
            <a:r>
              <a:rPr lang="ru-RU" dirty="0" smtClean="0"/>
              <a:t>Приложение 1 к письму Министерства образования и науки Челябинской области от 24 июля 2013г. №03-02/5639 «Об организации образовательного процесса в начальной школе и общеобразовательных учреждениях Челябинской области в </a:t>
            </a:r>
            <a:r>
              <a:rPr lang="ru-RU" b="1" dirty="0" smtClean="0"/>
              <a:t>2013-2014</a:t>
            </a:r>
            <a:r>
              <a:rPr lang="ru-RU" dirty="0" smtClean="0"/>
              <a:t> учебном году» </a:t>
            </a:r>
            <a:r>
              <a:rPr lang="ru-RU" dirty="0" smtClean="0">
                <a:solidFill>
                  <a:srgbClr val="0070C0"/>
                </a:solidFill>
              </a:rPr>
              <a:t>(нормативные документы, варианты тематического планирования)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Структура рабочих программ определена в пункте 19.5 «Программы отдельных учебных предметов, курсов» Стандарта.</a:t>
            </a:r>
          </a:p>
          <a:p>
            <a:pPr>
              <a:buNone/>
            </a:pPr>
            <a:r>
              <a:rPr lang="ru-RU" dirty="0" smtClean="0"/>
              <a:t>Программы отдельных учебных предметов, курсов (рабочие программы) должны содержать:</a:t>
            </a:r>
          </a:p>
          <a:p>
            <a:pPr lvl="0"/>
            <a:r>
              <a:rPr lang="ru-RU" dirty="0" smtClean="0"/>
              <a:t>пояснительную записку, в которой конкретизируются общие цели начального общего образования с учетом специфики учебного предмета, курса;</a:t>
            </a:r>
          </a:p>
          <a:p>
            <a:pPr lvl="0"/>
            <a:r>
              <a:rPr lang="ru-RU" dirty="0" smtClean="0"/>
              <a:t>общую характеристику учебного предмета, курса;</a:t>
            </a:r>
          </a:p>
          <a:p>
            <a:pPr lvl="0"/>
            <a:r>
              <a:rPr lang="ru-RU" dirty="0" smtClean="0"/>
              <a:t>описание места учебного предмета, курса в учебном плане;</a:t>
            </a:r>
          </a:p>
          <a:p>
            <a:pPr lvl="0"/>
            <a:r>
              <a:rPr lang="ru-RU" dirty="0" smtClean="0"/>
              <a:t>описание ценностных ориентиров содержания учебного предмета;</a:t>
            </a:r>
          </a:p>
          <a:p>
            <a:pPr lvl="0"/>
            <a:r>
              <a:rPr lang="ru-RU" dirty="0" smtClean="0"/>
              <a:t>личностные,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и предметные результаты освоения конкретного учебного предмета, курса;</a:t>
            </a:r>
          </a:p>
          <a:p>
            <a:pPr lvl="0"/>
            <a:r>
              <a:rPr lang="ru-RU" dirty="0" smtClean="0"/>
              <a:t>содержание учебного предмета, курса;</a:t>
            </a:r>
          </a:p>
          <a:p>
            <a:pPr lvl="0"/>
            <a:r>
              <a:rPr lang="ru-RU" dirty="0" smtClean="0"/>
              <a:t>тематическое планирование с определением основных видов учебной деятельности обучающихся;</a:t>
            </a:r>
          </a:p>
          <a:p>
            <a:pPr lvl="0"/>
            <a:r>
              <a:rPr lang="ru-RU" dirty="0" smtClean="0"/>
              <a:t>описание материально-технического обеспечения 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Разделы 1, 2, 3 и 6 разрабатываются на основе примерных программ начального общего образования с учетом специфики авторской программы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В пункт 7 «Тематическое планирование» рекомендуется включить название крупных тем, разделов с указанием часов на изучение и кратким содержанием.  Подробное содержание  и основные виды деятельности учащихся рекомендовано указывать в календарно-тематическом планировании в отдельной графе.</a:t>
            </a:r>
          </a:p>
          <a:p>
            <a:r>
              <a:rPr lang="ru-RU" sz="2600" dirty="0" smtClean="0"/>
              <a:t>  Примерная форма календарно-тематического планирования:</a:t>
            </a:r>
          </a:p>
          <a:p>
            <a:endParaRPr lang="ru-RU" sz="26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5229200"/>
          <a:ext cx="7992887" cy="138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1"/>
                <a:gridCol w="1707621"/>
                <a:gridCol w="1141841"/>
                <a:gridCol w="1141841"/>
                <a:gridCol w="1141841"/>
                <a:gridCol w="1141841"/>
                <a:gridCol w="1141841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Раздел. Тема урока.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часов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урока.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Планируемые результаты  (УУД)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деятельности учащихся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Пункт 8 «Описание материально-технического обеспечения образовательного процесса» рекомендуется  оформлять  в виде таблицы или в свободной форме (по выбору учителя)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1 классах</a:t>
            </a:r>
            <a:r>
              <a:rPr lang="ru-RU" b="1" dirty="0" smtClean="0"/>
              <a:t> </a:t>
            </a:r>
            <a:r>
              <a:rPr lang="ru-RU" dirty="0" smtClean="0"/>
              <a:t>на основе Письма Министерства образования РФ от 20.04.01 № 408/13-13</a:t>
            </a:r>
          </a:p>
          <a:p>
            <a:r>
              <a:rPr lang="ru-RU" dirty="0" smtClean="0"/>
              <a:t> "Рекомендации по организации обучения первоклассников в адаптационный период" рекомендовано включить в </a:t>
            </a:r>
            <a:r>
              <a:rPr lang="ru-RU" b="1" dirty="0" smtClean="0"/>
              <a:t>календарно-тематический план уроки в нестандартной форме</a:t>
            </a:r>
            <a:r>
              <a:rPr lang="ru-RU" dirty="0" smtClean="0"/>
              <a:t>. Первая четверть по учебному плану длится 9 недель, что равно 45 урокам в нестандартной форме:</a:t>
            </a:r>
          </a:p>
          <a:p>
            <a:r>
              <a:rPr lang="ru-RU" dirty="0" smtClean="0"/>
              <a:t>- физическая культура-  27 уроков  (3часа в неделю – 9недель),</a:t>
            </a:r>
          </a:p>
          <a:p>
            <a:r>
              <a:rPr lang="ru-RU" dirty="0" smtClean="0"/>
              <a:t> -окружающий мир - 5 уроков,</a:t>
            </a:r>
          </a:p>
          <a:p>
            <a:r>
              <a:rPr lang="ru-RU" dirty="0" smtClean="0"/>
              <a:t>- изобразительное искусство – 4 урока.</a:t>
            </a:r>
          </a:p>
          <a:p>
            <a:r>
              <a:rPr lang="ru-RU" dirty="0" smtClean="0"/>
              <a:t>- труд – 4 урока,</a:t>
            </a:r>
          </a:p>
          <a:p>
            <a:r>
              <a:rPr lang="ru-RU" dirty="0" smtClean="0"/>
              <a:t>- музыка – 5 уроков.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Инструктивно- методическое письмо, регулирующее структуру рабочей учебной программы (ФК ГОС)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Приложение 1 к письму Министерства образования и науки Челябинской области от 03 августа 2009г. №103/3431 «Об организации образовательного процесса в начальной школе и общеобразовательных учреждениях Челябинской области в 2009-2010 учебном году»</a:t>
            </a:r>
          </a:p>
          <a:p>
            <a:r>
              <a:rPr lang="ru-RU" dirty="0" smtClean="0"/>
              <a:t> стр. 14 «</a:t>
            </a:r>
            <a:r>
              <a:rPr lang="ru-RU" dirty="0" smtClean="0">
                <a:latin typeface="Monotype Corsiva" pitchFamily="66" charset="0"/>
              </a:rPr>
              <a:t>Рекомендации по разработке рабочих учебных программ представлены в Письме Министерства</a:t>
            </a:r>
            <a:r>
              <a:rPr lang="ru-RU" b="1" dirty="0" smtClean="0">
                <a:latin typeface="Monotype Corsiva" pitchFamily="66" charset="0"/>
              </a:rPr>
              <a:t>№103/3404 </a:t>
            </a:r>
            <a:r>
              <a:rPr lang="ru-RU" dirty="0" smtClean="0">
                <a:latin typeface="Monotype Corsiva" pitchFamily="66" charset="0"/>
              </a:rPr>
              <a:t> образования и науки Челябинской области от 31.07.2009 г. «О разработке рабочих программ учебных курсов, предметов, дисциплин (модулей) в общеобразовательных учреждениях Челябинской области».</a:t>
            </a:r>
          </a:p>
          <a:p>
            <a:r>
              <a:rPr lang="ru-RU" dirty="0" smtClean="0">
                <a:latin typeface="Monotype Corsiva" pitchFamily="66" charset="0"/>
              </a:rPr>
              <a:t>Для </a:t>
            </a:r>
            <a:r>
              <a:rPr lang="ru-RU" b="1" dirty="0" smtClean="0">
                <a:latin typeface="Monotype Corsiva" pitchFamily="66" charset="0"/>
              </a:rPr>
              <a:t>учителей начальных классов </a:t>
            </a:r>
            <a:r>
              <a:rPr lang="ru-RU" dirty="0" smtClean="0">
                <a:latin typeface="Monotype Corsiva" pitchFamily="66" charset="0"/>
              </a:rPr>
              <a:t>может быть </a:t>
            </a:r>
            <a:r>
              <a:rPr lang="ru-RU" b="1" dirty="0" smtClean="0">
                <a:latin typeface="Monotype Corsiva" pitchFamily="66" charset="0"/>
              </a:rPr>
              <a:t>рекомендован следующий подход к составлению  рабочих программ </a:t>
            </a:r>
            <a:r>
              <a:rPr lang="ru-RU" dirty="0" smtClean="0">
                <a:latin typeface="Monotype Corsiva" pitchFamily="66" charset="0"/>
              </a:rPr>
              <a:t>предметов (модулей):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Для проведения уроков  рекомендуется выбрать  разнообразные формы:  урок-игра, урок-соревнование, урок-эстафета,  урок-сказка, урок-путешествие, урок викторина, урок-экскурсия, урок – виртуальная экскурсия,  урок-путешествие и другие.</a:t>
            </a:r>
          </a:p>
          <a:p>
            <a:r>
              <a:rPr lang="ru-RU" dirty="0" smtClean="0"/>
              <a:t>  Формы уроков следует указывать в графе «тема урока»  КТП и в классном журнале в графе «что пройдено на уроке».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рабочую программу следует включить тематику </a:t>
            </a:r>
            <a:r>
              <a:rPr lang="ru-RU" b="1" dirty="0" smtClean="0"/>
              <a:t>содержания национально-регионального компонента.</a:t>
            </a:r>
            <a:endParaRPr lang="ru-RU" dirty="0" smtClean="0"/>
          </a:p>
          <a:p>
            <a:r>
              <a:rPr lang="ru-RU" dirty="0" smtClean="0"/>
              <a:t>Рекомендуемая форма, в которой обосновывается тематика содержания НРК (учебные пособия, рекомендуемые инструктивно-методическим письмом, связь тем НРК с темами предмета)  и формы проведения: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70" y="5157192"/>
          <a:ext cx="7704854" cy="112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4"/>
                <a:gridCol w="792088"/>
                <a:gridCol w="720080"/>
                <a:gridCol w="864096"/>
                <a:gridCol w="864096"/>
                <a:gridCol w="1595584"/>
                <a:gridCol w="915428"/>
                <a:gridCol w="1449428"/>
              </a:tblGrid>
              <a:tr h="370840">
                <a:tc>
                  <a:txBody>
                    <a:bodyPr/>
                    <a:lstStyle/>
                    <a:p>
                      <a:pPr indent="11176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1176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893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893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893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 урока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7305" indent="27051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893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Региональное содержание  изучаемых вопросов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27305" indent="9080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893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времени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рабочую программу рекомендуется внести характеристику КИМ, может быть предложена следующая форма: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это проверка предметных результатов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3068960"/>
          <a:ext cx="7776864" cy="49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132"/>
                <a:gridCol w="1452433"/>
                <a:gridCol w="1452433"/>
                <a:gridCol w="1452433"/>
                <a:gridCol w="1452433"/>
              </a:tblGrid>
              <a:tr h="370840"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052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КИМ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052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052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052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5052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 в рабочих программах: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приложение 1 к письму Министерства образования и науки Челябинской области от 24 июля 2013г. №03-02/5639 «Об организации образовательного процесса в начальной школе и общеобразовательных учреждениях Челябинской области в </a:t>
            </a:r>
            <a:r>
              <a:rPr lang="ru-RU" b="1" dirty="0" smtClean="0"/>
              <a:t>2013-2014</a:t>
            </a:r>
            <a:r>
              <a:rPr lang="ru-RU" dirty="0" smtClean="0"/>
              <a:t> учебном году» говорится о системе оценки, описывающей подходы к оценке трех групп результатов: личностных,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, предметных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Пояснительная записка</a:t>
            </a:r>
            <a:endParaRPr lang="ru-RU" dirty="0" smtClean="0"/>
          </a:p>
          <a:p>
            <a:pPr lvl="0"/>
            <a:r>
              <a:rPr lang="ru-RU" b="1" dirty="0" smtClean="0"/>
              <a:t>Учебно-методический комплекс (УМК), обеспечивающий реализацию рабочей программы.</a:t>
            </a:r>
            <a:endParaRPr lang="ru-RU" dirty="0" smtClean="0"/>
          </a:p>
          <a:p>
            <a:pPr lvl="0"/>
            <a:r>
              <a:rPr lang="ru-RU" b="1" dirty="0" smtClean="0"/>
              <a:t>Календарно-тематический план реализации рабочей программы</a:t>
            </a:r>
            <a:endParaRPr lang="ru-RU" dirty="0" smtClean="0"/>
          </a:p>
          <a:p>
            <a:r>
              <a:rPr lang="ru-RU" b="1" dirty="0" smtClean="0"/>
              <a:t>Требования</a:t>
            </a:r>
            <a:r>
              <a:rPr lang="ru-RU" b="1" i="1" dirty="0" smtClean="0"/>
              <a:t> </a:t>
            </a:r>
            <a:r>
              <a:rPr lang="ru-RU" b="1" dirty="0" smtClean="0"/>
              <a:t>к уровню подготовки по итогам изучения данного предмета</a:t>
            </a:r>
          </a:p>
          <a:p>
            <a:pPr lvl="0"/>
            <a:r>
              <a:rPr lang="ru-RU" b="1" dirty="0" smtClean="0"/>
              <a:t>Характеристика контрольно-измерительных материалов.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Данная структура + коррективы: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внесена подробная сетка материала НРК,</a:t>
            </a:r>
          </a:p>
          <a:p>
            <a:r>
              <a:rPr lang="ru-RU" dirty="0" smtClean="0"/>
              <a:t> перестановка графы тематического планирования «Федеральный компонент государственного образовательного стандарта»,</a:t>
            </a:r>
          </a:p>
          <a:p>
            <a:r>
              <a:rPr lang="ru-RU" dirty="0" smtClean="0"/>
              <a:t>добавление критериев оценивания по предметам,</a:t>
            </a:r>
          </a:p>
          <a:p>
            <a:r>
              <a:rPr lang="ru-RU" dirty="0" smtClean="0"/>
              <a:t>Внесена подробная сетка КИМ,</a:t>
            </a:r>
          </a:p>
          <a:p>
            <a:r>
              <a:rPr lang="ru-RU" dirty="0" smtClean="0"/>
              <a:t>Включено приложение.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РУП (по ФК)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Титульный лист</a:t>
            </a:r>
            <a:r>
              <a:rPr lang="ru-RU" dirty="0" smtClean="0"/>
              <a:t> (оформляется единый на все предметы, преподаваемые учителем, имеет     грифы  «рассмотрено», «согласовано», «утверждено»)</a:t>
            </a:r>
          </a:p>
          <a:p>
            <a:r>
              <a:rPr lang="ru-RU" dirty="0" smtClean="0"/>
              <a:t>1 П</a:t>
            </a:r>
            <a:r>
              <a:rPr lang="ru-RU" b="1" dirty="0" smtClean="0"/>
              <a:t>ояснительная записка</a:t>
            </a:r>
            <a:endParaRPr lang="ru-RU" dirty="0" smtClean="0"/>
          </a:p>
          <a:p>
            <a:r>
              <a:rPr lang="ru-RU" dirty="0" smtClean="0"/>
              <a:t>1.1. Наименование рабочей программы.</a:t>
            </a:r>
          </a:p>
          <a:p>
            <a:r>
              <a:rPr lang="ru-RU" dirty="0" smtClean="0"/>
              <a:t>1.2. Нормативно правовая база (все нормативные документы указаны на едином для всех предметов начальной школы листе, а авторские программы указаны в пояснительных записках к  каждому конкретному учебному предмету).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 нормативная база 2012-13 </a:t>
            </a:r>
            <a:r>
              <a:rPr lang="ru-RU" dirty="0" err="1" smtClean="0"/>
              <a:t>уч.год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052736"/>
            <a:ext cx="8503920" cy="5616624"/>
          </a:xfrm>
        </p:spPr>
        <p:txBody>
          <a:bodyPr>
            <a:noAutofit/>
          </a:bodyPr>
          <a:lstStyle/>
          <a:p>
            <a:endParaRPr lang="ru-RU" sz="1100" dirty="0" smtClean="0"/>
          </a:p>
          <a:p>
            <a:pPr lvl="0"/>
            <a:r>
              <a:rPr lang="ru-RU" sz="1100" dirty="0" smtClean="0"/>
              <a:t>Концепция Федеральной целевой программы развития  образования на 2011-2015 годы ( распоряжение  Правительства  РФ  от 07.02.2011г. №163-р)</a:t>
            </a:r>
          </a:p>
          <a:p>
            <a:pPr lvl="0"/>
            <a:r>
              <a:rPr lang="ru-RU" sz="1100" dirty="0" smtClean="0"/>
              <a:t>Приказ Министерства образования РФ от 05.03.2004г №1089 « Об утверждении федерального компонента государственных образовательных стандартов начального общего, основного общего и среднего (полного) общего образования» ( с изменениями, внесенными приказами Министерства образования и науки Российской Федерации от 3 июня 2008 г. № 164, от 31 августа 2009 г. № 320, от 19 октября 2009 г. № 427, от 10 ноября 2011 г. № 2643 и от 24 января 2012 г. № 39)</a:t>
            </a:r>
          </a:p>
          <a:p>
            <a:pPr lvl="0"/>
            <a:r>
              <a:rPr lang="ru-RU" sz="1100" dirty="0" smtClean="0"/>
              <a:t>Письмо Министерства образования и науки Челябинской области от 31.07.2009г. №103/3404 « О разработке рабочих программ учебных курсов, дисциплин (модулей) в общеобразовательных учреждениях Челябинской области »</a:t>
            </a:r>
          </a:p>
          <a:p>
            <a:pPr lvl="0"/>
            <a:r>
              <a:rPr lang="ru-RU" sz="1100" dirty="0" smtClean="0"/>
              <a:t> Приказ Министерства образования и науки РФ от 27.12. 2011г № 2885 « Об утверждении федеральных перечней учебников, рекомендованных (допущенных) к использованию в образовательном процессе в образовательных учреждениях, реализующих образовательные программы общего образования и имеющих государственную аккредитацию, на 2012-2013учебный год»</a:t>
            </a:r>
          </a:p>
          <a:p>
            <a:pPr lvl="0"/>
            <a:r>
              <a:rPr lang="ru-RU" sz="1100" dirty="0" smtClean="0"/>
              <a:t>Областной базисный учебному план начального общего образования общеобразовательных учреждений Челябинской области на 2012 – 2013 учебный год, утвержденным приказом  Министерства образования и науки Челябинской области 24 февраля 2012 г. № 24 - 370;</a:t>
            </a:r>
          </a:p>
          <a:p>
            <a:pPr lvl="0"/>
            <a:r>
              <a:rPr lang="ru-RU" sz="1100" dirty="0" smtClean="0"/>
              <a:t> Программы по учебным предметам, рекомендованным (допущенным) Министерством образования и науки Российской федерации (приложения 1 – 2 к приказу Министерства образования  и науки Российской Федерации от 23.12.2005 г. № 922;</a:t>
            </a:r>
          </a:p>
          <a:p>
            <a:pPr lvl="0"/>
            <a:r>
              <a:rPr lang="ru-RU" sz="1100" dirty="0" smtClean="0"/>
              <a:t>Инструктивно - методическое письмо МО и Н  Челябинской области от 03августа 2009г.№ 103/3431 « Об организации образовательного процесса в начальной школе в общеобразовательных учреждениях Челябинской области в 2009-2010учебном году»</a:t>
            </a:r>
          </a:p>
          <a:p>
            <a:pPr lvl="0"/>
            <a:r>
              <a:rPr lang="ru-RU" sz="1100" dirty="0" smtClean="0"/>
              <a:t>Инструктивно - методическое письмо МО и Н  Челябинской области от 10 июля 2012г.№ 24/5135    « Об организации образовательного процесса в начальной школе в общеобразовательных учреждениях Челябинской области в 2012-2013учебном году»</a:t>
            </a:r>
          </a:p>
          <a:p>
            <a:pPr lvl="0"/>
            <a:r>
              <a:rPr lang="ru-RU" sz="1100" dirty="0" smtClean="0"/>
              <a:t>Учебный план МКОУ « Бобровская СОШ» на 2012-2013 учебный год.</a:t>
            </a:r>
            <a:endParaRPr lang="ru-RU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1.3. Основные цели и задачи предмета. </a:t>
            </a:r>
          </a:p>
          <a:p>
            <a:r>
              <a:rPr lang="ru-RU" dirty="0" smtClean="0"/>
              <a:t>При определении целей учитываются общие цели изучения предметов, определенные в федеральном компоненте государственного образовательного стандарта. Наряду с этим отмечаются задачи предмета, характерные для данного года обучения. Цели указываются с учетом специфики образовательного учреждения, обосновывают выбор образовательной программы (системы). В данном разделе рекомендуется указать количество часов по базисному плану.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1.4. Тематика содержания национально-регионального компонента.</a:t>
            </a:r>
          </a:p>
          <a:p>
            <a:r>
              <a:rPr lang="ru-RU" dirty="0" smtClean="0"/>
              <a:t>Рекомендуемая форма, в которой обосновывается тематика содержания НРК (учебные пособия, рекомендуемые инструктивно-методическим письмом, связь тем НРК с темами предмета)  и формы проведения: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4869160"/>
          <a:ext cx="8280920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648072"/>
                <a:gridCol w="936104"/>
                <a:gridCol w="864096"/>
                <a:gridCol w="1008112"/>
                <a:gridCol w="2034226"/>
                <a:gridCol w="1035115"/>
                <a:gridCol w="1035115"/>
              </a:tblGrid>
              <a:tr h="1584176">
                <a:tc>
                  <a:txBody>
                    <a:bodyPr/>
                    <a:lstStyle/>
                    <a:p>
                      <a:pPr indent="11176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1176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893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893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893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 урока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7305" indent="27051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893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Региональное содержание  изучаемых вопросов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27305" indent="9080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893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времени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Учебно-методический комплекс (УМК), обеспечивающий реализацию рабочей программы.</a:t>
            </a:r>
            <a:endParaRPr lang="ru-RU" dirty="0" smtClean="0"/>
          </a:p>
          <a:p>
            <a:r>
              <a:rPr lang="ru-RU" dirty="0" smtClean="0"/>
              <a:t>Учебно-методическое обеспечение по предмету включает дидактическое и методическое обеспечение авторской программы, взятой за основу при разработке рабочей программы. Может быть представлено в таблице.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5157192"/>
          <a:ext cx="7848872" cy="149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5722"/>
                <a:gridCol w="3473150"/>
              </a:tblGrid>
              <a:tr h="370840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Дидактическое обеспечение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Методическое обеспечение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Учебник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Рабочие тетради (если есть)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Хрестоматия (если есть)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т.д.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Методическое пособие (авторское или рецензированное автором)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</TotalTime>
  <Words>1746</Words>
  <Application>Microsoft Office PowerPoint</Application>
  <PresentationFormat>Экран (4:3)</PresentationFormat>
  <Paragraphs>155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Официальная</vt:lpstr>
      <vt:lpstr>Районное августовское совещание педагогических работников Троицкого муниципального района</vt:lpstr>
      <vt:lpstr>Инструктивно- методическое письмо, регулирующее структуру рабочей учебной программы (ФК ГОС)</vt:lpstr>
      <vt:lpstr>Слайд 3</vt:lpstr>
      <vt:lpstr>Данная структура + коррективы:</vt:lpstr>
      <vt:lpstr>Структура РУП (по ФК)</vt:lpstr>
      <vt:lpstr>Пример: нормативная база 2012-13 уч.год</vt:lpstr>
      <vt:lpstr>Слайд 7</vt:lpstr>
      <vt:lpstr>Слайд 8</vt:lpstr>
      <vt:lpstr>2</vt:lpstr>
      <vt:lpstr>3</vt:lpstr>
      <vt:lpstr>4</vt:lpstr>
      <vt:lpstr>5</vt:lpstr>
      <vt:lpstr>Слайд 13</vt:lpstr>
      <vt:lpstr>Инструктивно- методические письма, регулирующее структуру рабочей учебной программы (ФГОС НОО)</vt:lpstr>
      <vt:lpstr>Структура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Новое в рабочих программах: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Районное агустовское совещание педагогических работников Троицкого муниципального района</dc:title>
  <dc:creator>Юля</dc:creator>
  <cp:lastModifiedBy>Юля</cp:lastModifiedBy>
  <cp:revision>12</cp:revision>
  <dcterms:created xsi:type="dcterms:W3CDTF">2013-08-27T09:05:00Z</dcterms:created>
  <dcterms:modified xsi:type="dcterms:W3CDTF">2013-08-27T11:00:41Z</dcterms:modified>
</cp:coreProperties>
</file>