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6" r:id="rId4"/>
    <p:sldId id="287" r:id="rId5"/>
    <p:sldId id="260" r:id="rId6"/>
    <p:sldId id="262" r:id="rId7"/>
    <p:sldId id="264" r:id="rId8"/>
    <p:sldId id="266" r:id="rId9"/>
    <p:sldId id="271" r:id="rId10"/>
    <p:sldId id="289" r:id="rId11"/>
    <p:sldId id="288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60" d="100"/>
          <a:sy n="60" d="100"/>
        </p:scale>
        <p:origin x="-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74227A-5686-434A-8E6F-8F95D11571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50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4227A-5686-434A-8E6F-8F95D115711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8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8932C25-6C69-435B-9FF1-1EAC47EE23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L/O/G/O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C6D62-A0B8-4B15-865C-8772F3624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5DFB1-974A-4057-8F9E-BD46F9850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28-78A3-47F2-B474-8DEFC6ECD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DAB9-CC4C-4430-9D97-9B470B5578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5B3EA-C856-4B86-BAFC-20D68E9A9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A7572-F338-433F-8294-2D689E26B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416A-258B-4C7B-8BA1-33ACDD8D1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9C72-C4B9-4ABC-997B-1E6A4895A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ECE79-96C2-4A74-BCFD-367A4F7E6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133A6-246A-47B5-A72B-DDA6B1141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/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www.themegallery.com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</p:spPr>
        </p:pic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06E327-3E1A-4954-9CD1-36ADE5FC6C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1802" y="357166"/>
            <a:ext cx="5638800" cy="321471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Эффективные формы проверки домашних заданий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7686" y="3786190"/>
            <a:ext cx="4786314" cy="2571768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Выполнила Козякова Е. В.,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МБОУ 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Воротынская 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 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Нижегородской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Воротынец – 2013 г.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Важно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чтобы просматривая домашние работы обучающихся, учитель периодически выписывал в индивидуальную карту ученика обнаруженные пробелы, характер ошибок. Все это позволит ему в дальнейшем подготовить для ученика индивидуальные задания (не только классные или домашние, но и на период каникул).</a:t>
            </a: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Формирование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школьников положительного отношения к учению в процессе выполнения домашних заданий является важнейшей задачей учителя в любом классе. Гармоничное сочетание различных видов и форм подачи и проверки домашних заданий, форм организации самостоятельной работы обучающихся повлияют на формирование самостоятельности у школьников и повышение уровня учебной мотивации.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69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Литература.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/>
          <a:lstStyle/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	Андреев А.В. Творческий подход к проверке домашнего задания// Педагогика 1999, № 6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Гин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А.А. Как повторять изученный материал // Интернет-журнал "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Эйдос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". – 1999.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Истомина Н.Б. Активизация учащихся на уроках математики в начальных классах. М., 1985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Титова В.В. Домашнее задание как средство активизации учебной деятельности младших школьников при изучении предмета “Окружающий мир”– Журнал “Начальная школа до и после”, 2005, № 4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Шамова Т.И. Активизация обучения учащихся. М., 1982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Интернет-ресурсы.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26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6934200" cy="9144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Правила для учителя.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gray">
          <a:xfrm>
            <a:off x="2362200" y="48545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 rot="3419336">
            <a:off x="2078037" y="427831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gray">
          <a:xfrm>
            <a:off x="2133600" y="43211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gray">
          <a:xfrm>
            <a:off x="2362200" y="23399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gray">
          <a:xfrm rot="3419336">
            <a:off x="2078037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gray">
          <a:xfrm>
            <a:off x="2786050" y="1428737"/>
            <a:ext cx="6357950" cy="8572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70C0"/>
                </a:solidFill>
              </a:rPr>
              <a:t>сообщать о домашнем задании до звонка с урока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gray">
          <a:xfrm>
            <a:off x="2133600" y="1806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gray">
          <a:xfrm>
            <a:off x="2362200" y="31781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gray">
          <a:xfrm rot="3419336">
            <a:off x="2078037" y="26019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gray">
          <a:xfrm>
            <a:off x="2133600" y="26447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gray">
          <a:xfrm>
            <a:off x="2363788" y="401478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gray">
          <a:xfrm rot="3419336">
            <a:off x="2078037" y="344011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gray">
          <a:xfrm>
            <a:off x="2133600" y="34829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2857488" y="2357430"/>
            <a:ext cx="1037079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smtClean="0"/>
              <a:t> </a:t>
            </a:r>
            <a:r>
              <a:rPr lang="ru-RU" sz="2400" dirty="0">
                <a:solidFill>
                  <a:srgbClr val="0070C0"/>
                </a:solidFill>
              </a:rPr>
              <a:t>инструктировать </a:t>
            </a:r>
            <a:r>
              <a:rPr lang="ru-RU" sz="2400" dirty="0" smtClean="0">
                <a:solidFill>
                  <a:srgbClr val="0070C0"/>
                </a:solidFill>
              </a:rPr>
              <a:t>обучающихся</a:t>
            </a:r>
          </a:p>
          <a:p>
            <a:pPr eaLnBrk="0" hangingPunct="0"/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по выполнению домашней работы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gray">
          <a:xfrm>
            <a:off x="2928926" y="3214686"/>
            <a:ext cx="522910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70C0"/>
                </a:solidFill>
              </a:rPr>
              <a:t>давать дифференцированные </a:t>
            </a:r>
            <a:r>
              <a:rPr lang="ru-RU" sz="2400" dirty="0" smtClean="0">
                <a:solidFill>
                  <a:srgbClr val="0070C0"/>
                </a:solidFill>
              </a:rPr>
              <a:t>и</a:t>
            </a:r>
          </a:p>
          <a:p>
            <a:pPr eaLnBrk="0" hangingPunct="0"/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индивидуальные задания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gray">
          <a:xfrm>
            <a:off x="2857488" y="4071942"/>
            <a:ext cx="999550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70C0"/>
                </a:solidFill>
              </a:rPr>
              <a:t>вместе с учащимися </a:t>
            </a:r>
            <a:r>
              <a:rPr lang="ru-RU" sz="2400" dirty="0" smtClean="0">
                <a:solidFill>
                  <a:srgbClr val="0070C0"/>
                </a:solidFill>
              </a:rPr>
              <a:t>анализировать ошибки</a:t>
            </a:r>
          </a:p>
          <a:p>
            <a:pPr eaLnBrk="0" hangingPunct="0"/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и удачные решения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домашних заданий по дидактическим целям.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gray">
          <a:xfrm rot="3419336" flipV="1">
            <a:off x="1052906" y="5364987"/>
            <a:ext cx="493835" cy="56439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gray">
          <a:xfrm rot="3419336" flipH="1" flipV="1">
            <a:off x="976170" y="1097582"/>
            <a:ext cx="547926" cy="58112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gray">
          <a:xfrm>
            <a:off x="1857356" y="857232"/>
            <a:ext cx="728664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</a:rPr>
              <a:t>подготавливающие к восприятию нового материала, изучению новой </a:t>
            </a:r>
            <a:r>
              <a:rPr lang="ru-RU" sz="2400" dirty="0" smtClean="0">
                <a:solidFill>
                  <a:srgbClr val="0070C0"/>
                </a:solidFill>
              </a:rPr>
              <a:t>темы; способствующие </a:t>
            </a:r>
            <a:r>
              <a:rPr lang="ru-RU" sz="2400" dirty="0">
                <a:solidFill>
                  <a:srgbClr val="0070C0"/>
                </a:solidFill>
              </a:rPr>
              <a:t>расширению и углублению учебного материала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gray">
          <a:xfrm>
            <a:off x="1000101" y="1142984"/>
            <a:ext cx="5000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gray">
          <a:xfrm rot="3419336">
            <a:off x="1037865" y="265424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gray">
          <a:xfrm>
            <a:off x="1142977" y="2644775"/>
            <a:ext cx="35719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gray">
          <a:xfrm rot="3419336">
            <a:off x="1049497" y="3428532"/>
            <a:ext cx="585618" cy="51511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gray">
          <a:xfrm>
            <a:off x="1142976" y="34290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gray">
          <a:xfrm>
            <a:off x="1857356" y="2357430"/>
            <a:ext cx="1137093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 </a:t>
            </a:r>
            <a:r>
              <a:rPr lang="ru-RU" sz="2400" dirty="0">
                <a:solidFill>
                  <a:srgbClr val="0070C0"/>
                </a:solidFill>
              </a:rPr>
              <a:t>направленные на закрепление и </a:t>
            </a:r>
            <a:r>
              <a:rPr lang="ru-RU" sz="2400" dirty="0" smtClean="0">
                <a:solidFill>
                  <a:srgbClr val="0070C0"/>
                </a:solidFill>
              </a:rPr>
              <a:t>применение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знаний, полученных на уроках, выработку </a:t>
            </a:r>
            <a:r>
              <a:rPr lang="ru-RU" sz="2400" dirty="0" smtClean="0">
                <a:solidFill>
                  <a:srgbClr val="0070C0"/>
                </a:solidFill>
              </a:rPr>
              <a:t>умений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и </a:t>
            </a:r>
            <a:r>
              <a:rPr lang="ru-RU" sz="2400" dirty="0" smtClean="0">
                <a:solidFill>
                  <a:srgbClr val="0070C0"/>
                </a:solidFill>
              </a:rPr>
              <a:t>навыков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gray">
          <a:xfrm>
            <a:off x="1928794" y="3500438"/>
            <a:ext cx="721520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70C0"/>
                </a:solidFill>
              </a:rPr>
              <a:t>направленные на развитие умения выполнять </a:t>
            </a:r>
            <a:r>
              <a:rPr lang="ru-RU" sz="2400" dirty="0" smtClean="0">
                <a:solidFill>
                  <a:srgbClr val="0070C0"/>
                </a:solidFill>
              </a:rPr>
              <a:t>логические операции;</a:t>
            </a:r>
            <a:r>
              <a:rPr lang="ru-RU" sz="2400" dirty="0">
                <a:solidFill>
                  <a:srgbClr val="0070C0"/>
                </a:solidFill>
              </a:rPr>
              <a:t> способствующие развитию самостоятельности мышления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gray">
          <a:xfrm>
            <a:off x="2000232" y="5072074"/>
            <a:ext cx="1085275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</a:rPr>
              <a:t>направленные на формирование и развитие </a:t>
            </a:r>
            <a:endParaRPr lang="ru-RU" sz="2400" dirty="0" smtClean="0">
              <a:solidFill>
                <a:srgbClr val="0070C0"/>
              </a:solidFill>
            </a:endParaRP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умений </a:t>
            </a:r>
            <a:r>
              <a:rPr lang="ru-RU" sz="2400" dirty="0">
                <a:solidFill>
                  <a:srgbClr val="0070C0"/>
                </a:solidFill>
              </a:rPr>
              <a:t>самостоятельного выполнения </a:t>
            </a:r>
            <a:endParaRPr lang="ru-RU" sz="2400" dirty="0" smtClean="0">
              <a:solidFill>
                <a:srgbClr val="0070C0"/>
              </a:solidFill>
            </a:endParaRP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упражнений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535782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en-US" sz="2400" b="1" dirty="0">
                <a:solidFill>
                  <a:srgbClr val="FFFFFF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39"/>
            <a:ext cx="7833792" cy="1295673"/>
          </a:xfrm>
        </p:spPr>
        <p:txBody>
          <a:bodyPr/>
          <a:lstStyle/>
          <a:p>
            <a:pPr algn="just" eaLnBrk="1" hangingPunct="1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школьной практике используются следующие виды домашних заданий: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дифференцированные;</a:t>
            </a:r>
          </a:p>
          <a:p>
            <a:pPr eaLnBrk="1" hangingPunct="1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индивидуальные;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парными</a:t>
            </a:r>
          </a:p>
          <a:p>
            <a:pPr eaLnBrk="1" hangingPunct="1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групповые;</a:t>
            </a:r>
          </a:p>
          <a:p>
            <a:pPr eaLnBrk="1" hangingPunct="1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творческие;</a:t>
            </a:r>
          </a:p>
          <a:p>
            <a:pPr eaLnBrk="1" hangingPunct="1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одно на весь класс;</a:t>
            </a:r>
          </a:p>
        </p:txBody>
      </p:sp>
    </p:spTree>
    <p:extLst>
      <p:ext uri="{BB962C8B-B14F-4D97-AF65-F5344CB8AC3E}">
        <p14:creationId xmlns:p14="http://schemas.microsoft.com/office/powerpoint/2010/main" val="27270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6934200" cy="128109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Уровни домашних заданий.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gray">
          <a:xfrm>
            <a:off x="3714744" y="2857496"/>
            <a:ext cx="2587625" cy="400050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gray">
          <a:xfrm>
            <a:off x="6446838" y="2857496"/>
            <a:ext cx="2587625" cy="400050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6586538" y="1643050"/>
            <a:ext cx="2557462" cy="966795"/>
            <a:chOff x="3964" y="2071"/>
            <a:chExt cx="1484" cy="330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ltGray">
            <a:xfrm>
              <a:off x="3964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ltGray">
            <a:xfrm>
              <a:off x="3987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2" name="Rectangle 8"/>
          <p:cNvSpPr>
            <a:spLocks noChangeArrowheads="1"/>
          </p:cNvSpPr>
          <p:nvPr/>
        </p:nvSpPr>
        <p:spPr bwMode="black">
          <a:xfrm>
            <a:off x="7015163" y="1785927"/>
            <a:ext cx="149701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Третий уровень</a:t>
            </a:r>
            <a:endParaRPr lang="en-US" sz="2000" b="1" dirty="0">
              <a:solidFill>
                <a:srgbClr val="FFFFFF"/>
              </a:solidFill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3643306" y="1643050"/>
            <a:ext cx="2571768" cy="928694"/>
            <a:chOff x="2140" y="2071"/>
            <a:chExt cx="1484" cy="330"/>
          </a:xfrm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6" name="Rectangle 12"/>
          <p:cNvSpPr>
            <a:spLocks noChangeArrowheads="1"/>
          </p:cNvSpPr>
          <p:nvPr/>
        </p:nvSpPr>
        <p:spPr bwMode="black">
          <a:xfrm>
            <a:off x="3929058" y="1714488"/>
            <a:ext cx="221457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Второй уровень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gray">
          <a:xfrm>
            <a:off x="920750" y="2928934"/>
            <a:ext cx="2587625" cy="276225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ltGray">
          <a:xfrm>
            <a:off x="928662" y="1643050"/>
            <a:ext cx="2409817" cy="895356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ltGray">
          <a:xfrm>
            <a:off x="1055688" y="2974975"/>
            <a:ext cx="2273300" cy="125413"/>
          </a:xfrm>
          <a:prstGeom prst="roundRect">
            <a:avLst>
              <a:gd name="adj" fmla="val 28356"/>
            </a:avLst>
          </a:prstGeom>
          <a:gradFill rotWithShape="1">
            <a:gsLst>
              <a:gs pos="0">
                <a:srgbClr val="FFFFFF">
                  <a:alpha val="70000"/>
                </a:srgbClr>
              </a:gs>
              <a:gs pos="100000">
                <a:schemeClr val="hlink">
                  <a:alpha val="7000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black">
          <a:xfrm>
            <a:off x="1000100" y="1785926"/>
            <a:ext cx="214314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Первый  уровень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gray">
          <a:xfrm>
            <a:off x="1065213" y="3071811"/>
            <a:ext cx="2262187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Обязательный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минимум. Задание должно быть понятно и посильно всем ученикам.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gray">
          <a:xfrm>
            <a:off x="3754438" y="3143248"/>
            <a:ext cx="2506662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Тренировочный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Его выполняют ученики, желающие хорошо знать предмет и без особой трудности осваивающие программу.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gray">
          <a:xfrm>
            <a:off x="6496050" y="2928934"/>
            <a:ext cx="2506663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ворческое задание.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Оно выполняется учениками, как правило, на добровольных началах и стимулируется высокой оценкой и похвалой.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6934200" cy="1281098"/>
          </a:xfrm>
        </p:spPr>
        <p:txBody>
          <a:bodyPr/>
          <a:lstStyle/>
          <a:p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gray">
          <a:xfrm flipV="1">
            <a:off x="3765550" y="2801938"/>
            <a:ext cx="2262188" cy="1817687"/>
          </a:xfrm>
          <a:prstGeom prst="upArrow">
            <a:avLst>
              <a:gd name="adj1" fmla="val 66602"/>
              <a:gd name="adj2" fmla="val 48259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invGray">
          <a:xfrm>
            <a:off x="357158" y="2855912"/>
            <a:ext cx="2263805" cy="135890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gray">
          <a:xfrm>
            <a:off x="3232150" y="2151063"/>
            <a:ext cx="3379788" cy="11334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3244850" y="571480"/>
            <a:ext cx="3340100" cy="2060595"/>
          </a:xfrm>
          <a:prstGeom prst="roundRect">
            <a:avLst>
              <a:gd name="adj" fmla="val 34829"/>
            </a:avLst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gray">
          <a:xfrm>
            <a:off x="1752600" y="4765675"/>
            <a:ext cx="6294438" cy="14525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path path="rect">
              <a:fillToRect t="100000" r="100000"/>
            </a:path>
          </a:gradFill>
          <a:ln w="95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 rot="5400000">
            <a:off x="2477294" y="2483644"/>
            <a:ext cx="865188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 rot="-5400000">
            <a:off x="6500019" y="2529682"/>
            <a:ext cx="865187" cy="431800"/>
          </a:xfrm>
          <a:prstGeom prst="upArrow">
            <a:avLst>
              <a:gd name="adj1" fmla="val 50093"/>
              <a:gd name="adj2" fmla="val 54046"/>
            </a:avLst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0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black">
          <a:xfrm>
            <a:off x="3286116" y="642918"/>
            <a:ext cx="342902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Приёмы подачи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домашних заданий.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black">
          <a:xfrm>
            <a:off x="3278188" y="2759075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gray">
          <a:xfrm>
            <a:off x="3286125" y="2617788"/>
            <a:ext cx="3243263" cy="0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invGray">
          <a:xfrm>
            <a:off x="285720" y="1428736"/>
            <a:ext cx="2263805" cy="1238264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invGray">
          <a:xfrm>
            <a:off x="7072330" y="2714620"/>
            <a:ext cx="2071670" cy="11430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invGray">
          <a:xfrm>
            <a:off x="7072330" y="1357298"/>
            <a:ext cx="2071670" cy="114300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white">
          <a:xfrm>
            <a:off x="7143768" y="1285860"/>
            <a:ext cx="200023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Необычная обычность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white">
          <a:xfrm>
            <a:off x="7143768" y="2643182"/>
            <a:ext cx="200023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Идеальное задание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white">
          <a:xfrm>
            <a:off x="357158" y="1500174"/>
            <a:ext cx="212410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массивом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white">
          <a:xfrm>
            <a:off x="357158" y="3049588"/>
            <a:ext cx="212410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1984375" y="5099050"/>
            <a:ext cx="58086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Творческое задание.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848600" cy="12192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Нетрадиционные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домашние задания: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9" name="Picture 9" descr="1"/>
          <p:cNvPicPr>
            <a:picLocks noChangeAspect="1" noChangeArrowheads="1"/>
          </p:cNvPicPr>
          <p:nvPr/>
        </p:nvPicPr>
        <p:blipFill>
          <a:blip r:embed="rId2">
            <a:lum bright="-18000" contrast="18000"/>
          </a:blip>
          <a:srcRect/>
          <a:stretch>
            <a:fillRect/>
          </a:stretch>
        </p:blipFill>
        <p:spPr bwMode="gray">
          <a:xfrm>
            <a:off x="914400" y="3332163"/>
            <a:ext cx="5800725" cy="962025"/>
          </a:xfrm>
          <a:prstGeom prst="rect">
            <a:avLst/>
          </a:prstGeom>
          <a:noFill/>
        </p:spPr>
      </p:pic>
      <p:pic>
        <p:nvPicPr>
          <p:cNvPr id="15370" name="Picture 10" descr="1"/>
          <p:cNvPicPr>
            <a:picLocks noChangeAspect="1" noChangeArrowheads="1"/>
          </p:cNvPicPr>
          <p:nvPr/>
        </p:nvPicPr>
        <p:blipFill>
          <a:blip r:embed="rId2">
            <a:lum bright="-18000" contrast="18000"/>
          </a:blip>
          <a:srcRect/>
          <a:stretch>
            <a:fillRect/>
          </a:stretch>
        </p:blipFill>
        <p:spPr bwMode="gray">
          <a:xfrm>
            <a:off x="914400" y="5153025"/>
            <a:ext cx="5800725" cy="962025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black">
          <a:xfrm>
            <a:off x="246124" y="1890667"/>
            <a:ext cx="706217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тестов,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заданий.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gray">
          <a:xfrm>
            <a:off x="246124" y="2475442"/>
            <a:ext cx="877382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Редактирование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учебного текста. Исправление допущенных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ошибок.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32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black">
          <a:xfrm>
            <a:off x="327366" y="3817134"/>
            <a:ext cx="8816634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рисунков, изготовление поделок, наглядных пособий и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т.п.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black">
          <a:xfrm>
            <a:off x="327366" y="4771241"/>
            <a:ext cx="8816634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над текстом учебника и различными дополнительными источниками информации (словари, периодическая печать, Интернет и т.д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79512" y="1291269"/>
            <a:ext cx="7753226" cy="594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Самостоятельное составление  задач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848600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Проверка домашних заданий.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960325" y="2506084"/>
            <a:ext cx="1934096" cy="1274440"/>
            <a:chOff x="4320" y="1152"/>
            <a:chExt cx="414" cy="402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8627"/>
                    <a:invGamma/>
                  </a:schemeClr>
                </a:gs>
                <a:gs pos="5000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7" name="Rectangle 9"/>
          <p:cNvSpPr>
            <a:spLocks noChangeArrowheads="1"/>
          </p:cNvSpPr>
          <p:nvPr/>
        </p:nvSpPr>
        <p:spPr bwMode="gray">
          <a:xfrm>
            <a:off x="960325" y="2605935"/>
            <a:ext cx="193409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Игры-упражнения</a:t>
            </a:r>
            <a:endParaRPr lang="en-US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3276029" y="2514600"/>
            <a:ext cx="2203449" cy="1274440"/>
            <a:chOff x="4320" y="1152"/>
            <a:chExt cx="414" cy="402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6178550" y="2524125"/>
            <a:ext cx="1957873" cy="1264915"/>
            <a:chOff x="4320" y="1152"/>
            <a:chExt cx="414" cy="402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24" name="Rectangle 16"/>
          <p:cNvSpPr>
            <a:spLocks noChangeArrowheads="1"/>
          </p:cNvSpPr>
          <p:nvPr/>
        </p:nvSpPr>
        <p:spPr bwMode="gray">
          <a:xfrm>
            <a:off x="3414410" y="2605935"/>
            <a:ext cx="206506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Игры-путешествия</a:t>
            </a:r>
            <a:endParaRPr lang="en-US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gray">
          <a:xfrm>
            <a:off x="6226757" y="2588510"/>
            <a:ext cx="190966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Игры-</a:t>
            </a:r>
          </a:p>
          <a:p>
            <a:pPr algn="ctr"/>
            <a:r>
              <a:rPr lang="ru-RU" sz="24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оревнова</a:t>
            </a:r>
            <a:endParaRPr lang="ru-RU" sz="2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endParaRPr lang="en-US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black">
          <a:xfrm>
            <a:off x="179512" y="1219200"/>
            <a:ext cx="7810376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материале домашних заданий проводятся игры. Активность участия обучающихся в игре показывает подготовленность класса к дальнейшему изучению программного материала.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-37369" y="4292602"/>
            <a:ext cx="9181370" cy="2452689"/>
            <a:chOff x="528" y="2512"/>
            <a:chExt cx="5153" cy="1545"/>
          </a:xfrm>
        </p:grpSpPr>
        <p:sp>
          <p:nvSpPr>
            <p:cNvPr id="17428" name="AutoShape 20"/>
            <p:cNvSpPr>
              <a:spLocks noChangeArrowheads="1"/>
            </p:cNvSpPr>
            <p:nvPr/>
          </p:nvSpPr>
          <p:spPr bwMode="ltGray">
            <a:xfrm>
              <a:off x="1456" y="2934"/>
              <a:ext cx="3495" cy="10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4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905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748" y="2603"/>
              <a:ext cx="3933" cy="14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 eaLnBrk="0" hangingPunct="0">
                <a:buClr>
                  <a:srgbClr val="D7181F"/>
                </a:buClr>
                <a:buFont typeface="Wingdings" pitchFamily="2" charset="2"/>
                <a:buNone/>
              </a:pP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На основе работы над опережающими домашними заданиями самостоятельного изучения проводятся новые виды контроля – конкурсные уроки, которые способствуют экономии учебного времени и способствуют активизации процесса обучения.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7430" name="Picture 22" descr="YG_circle00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2512"/>
              <a:ext cx="1220" cy="1444"/>
            </a:xfrm>
            <a:prstGeom prst="rect">
              <a:avLst/>
            </a:prstGeom>
            <a:noFill/>
          </p:spPr>
        </p:pic>
        <p:sp>
          <p:nvSpPr>
            <p:cNvPr id="17431" name="Text Box 23"/>
            <p:cNvSpPr txBox="1">
              <a:spLocks noChangeArrowheads="1"/>
            </p:cNvSpPr>
            <p:nvPr/>
          </p:nvSpPr>
          <p:spPr bwMode="gray">
            <a:xfrm>
              <a:off x="732" y="2934"/>
              <a:ext cx="812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Конкурс</a:t>
              </a:r>
            </a:p>
            <a:p>
              <a:pPr algn="ctr" eaLnBrk="0" hangingPunct="0"/>
              <a:r>
                <a:rPr lang="ru-RU" sz="2400" b="1" dirty="0" err="1" smtClean="0">
                  <a:latin typeface="Times New Roman" pitchFamily="18" charset="0"/>
                  <a:cs typeface="Times New Roman" pitchFamily="18" charset="0"/>
                </a:rPr>
                <a:t>ные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уроки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4128502" y="2444873"/>
            <a:ext cx="501549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подготовке и проведении учебных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такого типа на всех этапах активно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действуют ученики.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gray">
          <a:xfrm>
            <a:off x="3991811" y="2322096"/>
            <a:ext cx="51054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gray">
          <a:xfrm>
            <a:off x="4129296" y="3600450"/>
            <a:ext cx="5014704" cy="15367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gray">
          <a:xfrm>
            <a:off x="3991811" y="3627979"/>
            <a:ext cx="5152189" cy="16158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диктант. Самопроверка.</a:t>
            </a:r>
          </a:p>
          <a:p>
            <a:pPr algn="just"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доски готовится один учащийся, класс в это время занят другой работой. Затем ученик отвечает, а остальные слушают и задают вопросы.</a:t>
            </a:r>
            <a:endParaRPr lang="en-US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gray">
          <a:xfrm>
            <a:off x="4119437" y="5345300"/>
            <a:ext cx="5063455" cy="118342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gray">
          <a:xfrm>
            <a:off x="4060491" y="5331966"/>
            <a:ext cx="449922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Взаимопроверка с помощью образца.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Составление проверочных вопросов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Опрос по парам.</a:t>
            </a:r>
            <a:endParaRPr lang="en-US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9" name="AutoShape 21"/>
          <p:cNvSpPr>
            <a:spLocks noChangeArrowheads="1"/>
          </p:cNvSpPr>
          <p:nvPr/>
        </p:nvSpPr>
        <p:spPr bwMode="white">
          <a:xfrm>
            <a:off x="3506788" y="276225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0" name="AutoShape 22"/>
          <p:cNvSpPr>
            <a:spLocks noChangeArrowheads="1"/>
          </p:cNvSpPr>
          <p:nvPr/>
        </p:nvSpPr>
        <p:spPr bwMode="white">
          <a:xfrm>
            <a:off x="3514725" y="4051300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white">
          <a:xfrm>
            <a:off x="3505200" y="548957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144000" cy="139479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работы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проверке домашнего задания.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1219200" y="5137150"/>
            <a:ext cx="2295525" cy="1365250"/>
            <a:chOff x="471" y="272"/>
            <a:chExt cx="1161" cy="1539"/>
          </a:xfrm>
        </p:grpSpPr>
        <p:sp>
          <p:nvSpPr>
            <p:cNvPr id="22532" name="Oval 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1219200" y="3600450"/>
            <a:ext cx="2295525" cy="1365250"/>
            <a:chOff x="471" y="272"/>
            <a:chExt cx="1161" cy="1539"/>
          </a:xfrm>
        </p:grpSpPr>
        <p:sp>
          <p:nvSpPr>
            <p:cNvPr id="22535" name="Oval 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1263412" y="2511835"/>
            <a:ext cx="2295525" cy="1365250"/>
            <a:chOff x="471" y="272"/>
            <a:chExt cx="1161" cy="1539"/>
          </a:xfrm>
        </p:grpSpPr>
        <p:sp>
          <p:nvSpPr>
            <p:cNvPr id="22538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конференция</a:t>
              </a:r>
            </a:p>
            <a:p>
              <a:endParaRPr lang="ru-RU" dirty="0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black">
          <a:xfrm>
            <a:off x="1385887" y="3076346"/>
            <a:ext cx="212883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  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black">
          <a:xfrm>
            <a:off x="827584" y="3801945"/>
            <a:ext cx="3037143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Фронтальная в сочетании с индивидуальной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black">
          <a:xfrm>
            <a:off x="1346756" y="5684169"/>
            <a:ext cx="212883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парах.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gray">
          <a:xfrm>
            <a:off x="1120775" y="1295400"/>
            <a:ext cx="7185025" cy="342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1295400"/>
            <a:ext cx="22987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503" y="1372432"/>
            <a:ext cx="501549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69" y="1721148"/>
            <a:ext cx="5365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75745" y="1700260"/>
            <a:ext cx="17887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групповая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работа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58331" y="1360325"/>
            <a:ext cx="49856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быть эффективной при проверке домашних заданий, хорошо оправдывают себя проблемные задания.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7TGp_School_light_ani">
  <a:themeElements>
    <a:clrScheme name="Default Design 1">
      <a:dk1>
        <a:srgbClr val="000000"/>
      </a:dk1>
      <a:lt1>
        <a:srgbClr val="FFFFD9"/>
      </a:lt1>
      <a:dk2>
        <a:srgbClr val="000000"/>
      </a:dk2>
      <a:lt2>
        <a:srgbClr val="FFFFFF"/>
      </a:lt2>
      <a:accent1>
        <a:srgbClr val="6CD69C"/>
      </a:accent1>
      <a:accent2>
        <a:srgbClr val="33CCCC"/>
      </a:accent2>
      <a:accent3>
        <a:srgbClr val="FFFFE9"/>
      </a:accent3>
      <a:accent4>
        <a:srgbClr val="000000"/>
      </a:accent4>
      <a:accent5>
        <a:srgbClr val="BAE8C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587TGp_School_light_ani</Template>
  <TotalTime>388</TotalTime>
  <Words>544</Words>
  <Application>Microsoft Office PowerPoint</Application>
  <PresentationFormat>Экран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587TGp_School_light_ani</vt:lpstr>
      <vt:lpstr>Эффективные формы проверки домашних заданий.</vt:lpstr>
      <vt:lpstr>Правила для учителя.</vt:lpstr>
      <vt:lpstr>Виды домашних заданий по дидактическим целям.</vt:lpstr>
      <vt:lpstr>В школьной практике используются следующие виды домашних заданий:</vt:lpstr>
      <vt:lpstr>Уровни домашних заданий.</vt:lpstr>
      <vt:lpstr>Презентация PowerPoint</vt:lpstr>
      <vt:lpstr>Нетрадиционные домашние задания:</vt:lpstr>
      <vt:lpstr>Проверка домашних заданий.</vt:lpstr>
      <vt:lpstr>Формы работы при проверке домашнего задания.</vt:lpstr>
      <vt:lpstr>Вывод.</vt:lpstr>
      <vt:lpstr>Литература.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формы проверки домашних заданий.</dc:title>
  <dc:creator>xXx</dc:creator>
  <cp:lastModifiedBy>Учитель</cp:lastModifiedBy>
  <cp:revision>34</cp:revision>
  <dcterms:created xsi:type="dcterms:W3CDTF">2013-02-19T12:43:16Z</dcterms:created>
  <dcterms:modified xsi:type="dcterms:W3CDTF">2013-02-21T07:24:53Z</dcterms:modified>
</cp:coreProperties>
</file>