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6AB2-092F-4E60-AE06-991621AA075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5D3C-33B0-4051-A278-6810D94A4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6AB2-092F-4E60-AE06-991621AA075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5D3C-33B0-4051-A278-6810D94A4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6AB2-092F-4E60-AE06-991621AA075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5D3C-33B0-4051-A278-6810D94A4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6AB2-092F-4E60-AE06-991621AA075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5D3C-33B0-4051-A278-6810D94A4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6AB2-092F-4E60-AE06-991621AA075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5D3C-33B0-4051-A278-6810D94A4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6AB2-092F-4E60-AE06-991621AA075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5D3C-33B0-4051-A278-6810D94A4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6AB2-092F-4E60-AE06-991621AA075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5D3C-33B0-4051-A278-6810D94A4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6AB2-092F-4E60-AE06-991621AA075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5D3C-33B0-4051-A278-6810D94A4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6AB2-092F-4E60-AE06-991621AA075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5D3C-33B0-4051-A278-6810D94A4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6AB2-092F-4E60-AE06-991621AA075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5D3C-33B0-4051-A278-6810D94A4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6AB2-092F-4E60-AE06-991621AA075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2A5D3C-33B0-4051-A278-6810D94A47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0F6AB2-092F-4E60-AE06-991621AA075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2A5D3C-33B0-4051-A278-6810D94A47C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Учебный проект 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06896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"Храмы города Льгова"</a:t>
            </a:r>
            <a:endParaRPr lang="ru-RU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ec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7020272" y="4953000"/>
            <a:ext cx="1905000" cy="1905000"/>
          </a:xfrm>
          <a:prstGeom prst="rect">
            <a:avLst/>
          </a:prstGeom>
          <a:noFill/>
        </p:spPr>
      </p:pic>
      <p:pic>
        <p:nvPicPr>
          <p:cNvPr id="5" name="Picture 12" descr="Dec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4" descr="C:\Users\USER\AppData\Local\Microsoft\Windows\Temporary Internet Files\Content.IE5\3MYYWXST\MC900308621[1]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100000"/>
          </a:blip>
          <a:srcRect/>
          <a:stretch>
            <a:fillRect/>
          </a:stretch>
        </p:blipFill>
        <p:spPr bwMode="auto">
          <a:xfrm>
            <a:off x="6804248" y="4365104"/>
            <a:ext cx="1151299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864.preview.JPG"/>
          <p:cNvPicPr>
            <a:picLocks noChangeAspect="1"/>
          </p:cNvPicPr>
          <p:nvPr/>
        </p:nvPicPr>
        <p:blipFill>
          <a:blip r:embed="rId2" cstate="email">
            <a:lum bright="-12000" contrast="14000"/>
          </a:blip>
          <a:stretch>
            <a:fillRect/>
          </a:stretch>
        </p:blipFill>
        <p:spPr>
          <a:xfrm>
            <a:off x="755576" y="1556792"/>
            <a:ext cx="2520280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SCN5813.preview.JPG"/>
          <p:cNvPicPr>
            <a:picLocks noChangeAspect="1"/>
          </p:cNvPicPr>
          <p:nvPr/>
        </p:nvPicPr>
        <p:blipFill>
          <a:blip r:embed="rId3" cstate="email">
            <a:lum bright="-4000" contrast="4000"/>
          </a:blip>
          <a:stretch>
            <a:fillRect/>
          </a:stretch>
        </p:blipFill>
        <p:spPr>
          <a:xfrm>
            <a:off x="683569" y="3838934"/>
            <a:ext cx="2592287" cy="198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62068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54868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Церковь Покровская (кладбищенская).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9807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Деревянная. Год постройки- 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1900 г.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9807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Закрыта 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03.03 </a:t>
            </a:r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1940г. </a:t>
            </a:r>
          </a:p>
        </p:txBody>
      </p:sp>
      <p:pic>
        <p:nvPicPr>
          <p:cNvPr id="10" name="Picture 4" descr="C:\Users\USER\AppData\Local\Microsoft\Windows\Temporary Internet Files\Content.IE5\3MYYWXST\MC900308621[1].wmf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48000" contrast="100000"/>
          </a:blip>
          <a:srcRect/>
          <a:stretch>
            <a:fillRect/>
          </a:stretch>
        </p:blipFill>
        <p:spPr bwMode="auto">
          <a:xfrm>
            <a:off x="7020272" y="4581128"/>
            <a:ext cx="1151299" cy="1828800"/>
          </a:xfrm>
          <a:prstGeom prst="rect">
            <a:avLst/>
          </a:prstGeom>
          <a:noFill/>
        </p:spPr>
      </p:pic>
      <p:pic>
        <p:nvPicPr>
          <p:cNvPr id="11" name="Рисунок 10" descr="1be854370bbf.jpg"/>
          <p:cNvPicPr>
            <a:picLocks noChangeAspect="1"/>
          </p:cNvPicPr>
          <p:nvPr/>
        </p:nvPicPr>
        <p:blipFill>
          <a:blip r:embed="rId5" cstate="email">
            <a:lum bright="-13000"/>
          </a:blip>
          <a:srcRect l="25658" t="26250" r="27077" b="61150"/>
          <a:stretch>
            <a:fillRect/>
          </a:stretch>
        </p:blipFill>
        <p:spPr>
          <a:xfrm>
            <a:off x="4139952" y="1772816"/>
            <a:ext cx="3990444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SCN5815.JPG"/>
          <p:cNvPicPr>
            <a:picLocks noChangeAspect="1"/>
          </p:cNvPicPr>
          <p:nvPr/>
        </p:nvPicPr>
        <p:blipFill>
          <a:blip r:embed="rId6" cstate="email">
            <a:lum bright="-14000" contrast="9000"/>
          </a:blip>
          <a:stretch>
            <a:fillRect/>
          </a:stretch>
        </p:blipFill>
        <p:spPr>
          <a:xfrm>
            <a:off x="3923928" y="3789040"/>
            <a:ext cx="2606063" cy="195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627784" y="602128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Пожар   23 апреля 2011 года</a:t>
            </a:r>
            <a:endParaRPr lang="ru-RU" sz="1200" b="1" dirty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2" descr="Deco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13" name="Picture 2" descr="Decor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800000">
            <a:off x="7020272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77281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91880" y="620688"/>
            <a:ext cx="49685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Церковь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Скорбященская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построенная во дворе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тюрьмы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Каменная. Построена в 1906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USER\AppData\Local\Microsoft\Windows\Temporary Internet Files\Content.IE5\3MYYWXST\MC900308621[1].wmf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100000"/>
          </a:blip>
          <a:srcRect/>
          <a:stretch>
            <a:fillRect/>
          </a:stretch>
        </p:blipFill>
        <p:spPr bwMode="auto">
          <a:xfrm>
            <a:off x="6804248" y="4365104"/>
            <a:ext cx="1151299" cy="1828800"/>
          </a:xfrm>
          <a:prstGeom prst="rect">
            <a:avLst/>
          </a:prstGeom>
          <a:noFill/>
        </p:spPr>
      </p:pic>
      <p:pic>
        <p:nvPicPr>
          <p:cNvPr id="1029" name="Picture 5" descr="C:\Users\USER\AppData\Local\Microsoft\Windows\Temporary Internet Files\Content.IE5\3MYYWXST\MC900355769[1]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65000" contrast="100000"/>
          </a:blip>
          <a:srcRect/>
          <a:stretch>
            <a:fillRect/>
          </a:stretch>
        </p:blipFill>
        <p:spPr bwMode="auto">
          <a:xfrm>
            <a:off x="827584" y="404664"/>
            <a:ext cx="1817827" cy="1802282"/>
          </a:xfrm>
          <a:prstGeom prst="rect">
            <a:avLst/>
          </a:prstGeom>
          <a:noFill/>
        </p:spPr>
      </p:pic>
      <p:pic>
        <p:nvPicPr>
          <p:cNvPr id="6" name="Picture 12" descr="Deco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2" descr="Deco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7020272" y="4953000"/>
            <a:ext cx="1905000" cy="190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3933056"/>
            <a:ext cx="51125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Церковь Александро-Невская</a:t>
            </a:r>
          </a:p>
          <a:p>
            <a:pPr>
              <a:spcAft>
                <a:spcPts val="1800"/>
              </a:spcAft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(домовая кн. Барятинских). 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Каменная.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Построена в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1907 году.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Сломана в 1919г.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47664" y="2132856"/>
            <a:ext cx="6624736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Восстановим храмы, успокоим души, и жизнь в России станет лучше…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30689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Архимандрит Ипполит, настоятель Рыльского Свято – Николаевского монастыря  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24744"/>
            <a:ext cx="669674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Задачи, которые удалось осуществить в ходе работы над проектом</a:t>
            </a:r>
          </a:p>
          <a:p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1.Познакомить с утраченными церквями и храмами Льгова;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2. Привлечь к проблемам нравственности;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3. Вызвать положительное отношение к церквям;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4. Побудить интерес к истории  своего города;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5. Побудить интерес к исследовательской деятельности.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Dec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7020272" y="4953000"/>
            <a:ext cx="1905000" cy="1905000"/>
          </a:xfrm>
          <a:prstGeom prst="rect">
            <a:avLst/>
          </a:prstGeom>
          <a:noFill/>
        </p:spPr>
      </p:pic>
      <p:pic>
        <p:nvPicPr>
          <p:cNvPr id="4" name="Picture 12" descr="Dec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5" name="Picture 4" descr="C:\Users\USER\AppData\Local\Microsoft\Windows\Temporary Internet Files\Content.IE5\3MYYWXST\MC900308621[1]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100000"/>
          </a:blip>
          <a:srcRect/>
          <a:stretch>
            <a:fillRect/>
          </a:stretch>
        </p:blipFill>
        <p:spPr bwMode="auto">
          <a:xfrm>
            <a:off x="6804248" y="4365104"/>
            <a:ext cx="1151299" cy="1828800"/>
          </a:xfrm>
          <a:prstGeom prst="rect">
            <a:avLst/>
          </a:prstGeom>
          <a:noFill/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27088" y="2276475"/>
            <a:ext cx="7848600" cy="22082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  </a:t>
            </a:r>
            <a:r>
              <a:rPr lang="ru-RU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Спасибо за внимание!!!</a:t>
            </a:r>
            <a:endParaRPr lang="ru-RU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3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95736" y="404664"/>
            <a:ext cx="4608512" cy="92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Предметные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483768" y="1124744"/>
            <a:ext cx="3816424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Краеведение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Окружающий мир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ОРКСЭ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67744" y="2276872"/>
            <a:ext cx="4680520" cy="83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тема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родного края.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родного края.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родного края.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родного края.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родного края.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родного края.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родного края.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родного края.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родного края.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родного края.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619672" y="3356992"/>
            <a:ext cx="6480720" cy="92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Возрастная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категория участников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Обучающиеся  4х классов.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Обучающиеся  4х классов.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истории родного края.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20" y="292494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Изучение истории родного края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Обучающиеся  4х классов.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3933056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Обучающиеся  4х классов.</a:t>
            </a:r>
          </a:p>
          <a:p>
            <a:endParaRPr lang="ru-RU" dirty="0"/>
          </a:p>
        </p:txBody>
      </p:sp>
      <p:pic>
        <p:nvPicPr>
          <p:cNvPr id="24" name="Picture 12" descr="Dec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25" name="Picture 2" descr="Dec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7020272" y="4953000"/>
            <a:ext cx="1905000" cy="1905000"/>
          </a:xfrm>
          <a:prstGeom prst="rect">
            <a:avLst/>
          </a:prstGeom>
          <a:noFill/>
        </p:spPr>
      </p:pic>
      <p:pic>
        <p:nvPicPr>
          <p:cNvPr id="26" name="Picture 4" descr="C:\Users\USER\AppData\Local\Microsoft\Windows\Temporary Internet Files\Content.IE5\3MYYWXST\MC900308621[1]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48000" contrast="100000"/>
          </a:blip>
          <a:srcRect/>
          <a:stretch>
            <a:fillRect/>
          </a:stretch>
        </p:blipFill>
        <p:spPr bwMode="auto">
          <a:xfrm>
            <a:off x="7020272" y="4581128"/>
            <a:ext cx="1151299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10" grpId="0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ec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3" name="Picture 2" descr="Dec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7020272" y="4953000"/>
            <a:ext cx="1905000" cy="1905000"/>
          </a:xfrm>
          <a:prstGeom prst="rect">
            <a:avLst/>
          </a:prstGeom>
          <a:noFill/>
        </p:spPr>
      </p:pic>
      <p:pic>
        <p:nvPicPr>
          <p:cNvPr id="4" name="Picture 4" descr="C:\Users\USER\AppData\Local\Microsoft\Windows\Temporary Internet Files\Content.IE5\3MYYWXST\MC900308621[1]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48000" contrast="100000"/>
          </a:blip>
          <a:srcRect/>
          <a:stretch>
            <a:fillRect/>
          </a:stretch>
        </p:blipFill>
        <p:spPr bwMode="auto">
          <a:xfrm>
            <a:off x="7020272" y="4581128"/>
            <a:ext cx="1151299" cy="18288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35696" y="435441"/>
            <a:ext cx="4875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Основополагающий вопрос: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9592" y="1124744"/>
            <a:ext cx="8058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влияют храмы города на жизнь  жителей г. Льгова?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23728" y="1628800"/>
            <a:ext cx="4188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 учебной темы: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59632" y="2204864"/>
            <a:ext cx="66225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храмы города мы посещаем?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храмы города мы никогда не увидим?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699792" y="2996952"/>
            <a:ext cx="3590342" cy="92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цели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15616" y="3789040"/>
            <a:ext cx="678769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нового мышления  нравственного человека.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познавательных навыков обучающихся.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Умение ориентироваться в информационном пространстве.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Умение увидеть, сформулировать и решить проблему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10241" grpId="0"/>
      <p:bldP spid="102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71800" y="2132856"/>
            <a:ext cx="3179332" cy="92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Итоговый продукт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87624" y="2708920"/>
            <a:ext cx="73448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Выступление на  школьной  научно-практической конференции по ОРКСЭ.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Выпуск фотогазет «Храмы г. Льгова»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411760" y="332656"/>
            <a:ext cx="4032448" cy="92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Методические задачи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79712" y="980728"/>
            <a:ext cx="56886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  храмы города  Льгова.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Знать историю любимого храма.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Уметь пользоваться компьютером, Интернетом.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Научиться пользоваться фотоаппаратом.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Users\USER\AppData\Local\Microsoft\Windows\Temporary Internet Files\Content.IE5\3MYYWXST\MC900308621[1].wmf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48000" contrast="100000"/>
          </a:blip>
          <a:srcRect/>
          <a:stretch>
            <a:fillRect/>
          </a:stretch>
        </p:blipFill>
        <p:spPr bwMode="auto">
          <a:xfrm>
            <a:off x="7020272" y="4581128"/>
            <a:ext cx="1151299" cy="1828800"/>
          </a:xfrm>
          <a:prstGeom prst="rect">
            <a:avLst/>
          </a:prstGeom>
          <a:noFill/>
        </p:spPr>
      </p:pic>
      <p:pic>
        <p:nvPicPr>
          <p:cNvPr id="7" name="Picture 2" descr="Dec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7020272" y="4953000"/>
            <a:ext cx="1905000" cy="1905000"/>
          </a:xfrm>
          <a:prstGeom prst="rect">
            <a:avLst/>
          </a:prstGeom>
          <a:noFill/>
        </p:spPr>
      </p:pic>
      <p:pic>
        <p:nvPicPr>
          <p:cNvPr id="8" name="Picture 12" descr="Dec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915816" y="3645024"/>
            <a:ext cx="3312368" cy="92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Сроки реализации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293096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Работа выполняется в течении  месяца. Выход на  школьную научно-практическую конференцию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921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AppData\Local\Microsoft\Windows\Temporary Internet Files\Content.IE5\3MYYWXST\MC900308621[1].wmf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48000" contrast="100000"/>
          </a:blip>
          <a:srcRect/>
          <a:stretch>
            <a:fillRect/>
          </a:stretch>
        </p:blipFill>
        <p:spPr bwMode="auto">
          <a:xfrm>
            <a:off x="7020272" y="4581128"/>
            <a:ext cx="1151299" cy="1828800"/>
          </a:xfrm>
          <a:prstGeom prst="rect">
            <a:avLst/>
          </a:prstGeom>
          <a:noFill/>
        </p:spPr>
      </p:pic>
      <p:pic>
        <p:nvPicPr>
          <p:cNvPr id="3" name="Picture 2" descr="Dec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7020272" y="4953000"/>
            <a:ext cx="1905000" cy="1905000"/>
          </a:xfrm>
          <a:prstGeom prst="rect">
            <a:avLst/>
          </a:prstGeom>
          <a:noFill/>
        </p:spPr>
      </p:pic>
      <p:pic>
        <p:nvPicPr>
          <p:cNvPr id="4" name="Picture 12" descr="Dec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55776" y="260648"/>
            <a:ext cx="3600400" cy="92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 проекта (этапы)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71600" y="1412776"/>
            <a:ext cx="7258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Подготовительный, или вводный (погружение в проект)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835696" y="2420888"/>
            <a:ext cx="4654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Поисково-исследовательский этап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47664" y="3356992"/>
            <a:ext cx="59046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Трансляционно-оформительский этап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699792" y="4365104"/>
            <a:ext cx="3205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Заключительный этап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8197" grpId="0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ec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3" name="Picture 2" descr="Dec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7020272" y="4953000"/>
            <a:ext cx="19050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4046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Работа над проектом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89514" y="1052736"/>
            <a:ext cx="31070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Источники информации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254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583997">
            <a:off x="904287" y="1699514"/>
            <a:ext cx="1663358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D:\урок храм\Копия 011.jpg"/>
          <p:cNvPicPr>
            <a:picLocks noChangeAspect="1" noChangeArrowheads="1"/>
          </p:cNvPicPr>
          <p:nvPr/>
        </p:nvPicPr>
        <p:blipFill>
          <a:blip r:embed="rId4" cstate="email"/>
          <a:srcRect r="-1006"/>
          <a:stretch>
            <a:fillRect/>
          </a:stretch>
        </p:blipFill>
        <p:spPr bwMode="auto">
          <a:xfrm>
            <a:off x="3563888" y="1772816"/>
            <a:ext cx="120793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 descr="D:\урок храм\Копия 0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1556792"/>
            <a:ext cx="3068167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www.old.kurskcity.ru/book/lagutich/hronica/title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1680" y="4869160"/>
            <a:ext cx="1152128" cy="15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ttp://www.russcv.ru/images/stories/proekt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642491">
            <a:off x="6208602" y="4243084"/>
            <a:ext cx="1929408" cy="152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1560" y="3573016"/>
            <a:ext cx="292778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67944" y="3861048"/>
            <a:ext cx="1512168" cy="201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691680" y="332656"/>
            <a:ext cx="6648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Выступление на научно – практической конференции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26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1124744"/>
            <a:ext cx="3192355" cy="2394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140968"/>
            <a:ext cx="38532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07904" y="404664"/>
            <a:ext cx="1869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Фотогазеты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20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95536" y="3861048"/>
            <a:ext cx="3528392" cy="2481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0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860032" y="3861048"/>
            <a:ext cx="3533115" cy="237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0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23528" y="908720"/>
            <a:ext cx="337564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07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860032" y="958646"/>
            <a:ext cx="3456384" cy="2396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408712" cy="8591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Храмы, которые мы потеряли…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0.jpg"/>
          <p:cNvPicPr>
            <a:picLocks noChangeAspect="1"/>
          </p:cNvPicPr>
          <p:nvPr/>
        </p:nvPicPr>
        <p:blipFill>
          <a:blip r:embed="rId2" cstate="email">
            <a:lum bright="-19000" contrast="24000"/>
          </a:blip>
          <a:stretch>
            <a:fillRect/>
          </a:stretch>
        </p:blipFill>
        <p:spPr>
          <a:xfrm>
            <a:off x="1619672" y="1772816"/>
            <a:ext cx="5420529" cy="3672408"/>
          </a:xfrm>
          <a:prstGeom prst="rect">
            <a:avLst/>
          </a:prstGeom>
        </p:spPr>
      </p:pic>
      <p:pic>
        <p:nvPicPr>
          <p:cNvPr id="5" name="Picture 4" descr="C:\Users\USER\AppData\Local\Microsoft\Windows\Temporary Internet Files\Content.IE5\3MYYWXST\MC900308621[1].wmf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lum bright="43000" contrast="100000"/>
          </a:blip>
          <a:srcRect/>
          <a:stretch>
            <a:fillRect/>
          </a:stretch>
        </p:blipFill>
        <p:spPr bwMode="auto">
          <a:xfrm>
            <a:off x="7236296" y="4149080"/>
            <a:ext cx="1151299" cy="1828800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2073928" y="2870178"/>
            <a:ext cx="934730" cy="1261875"/>
          </a:xfrm>
          <a:custGeom>
            <a:avLst/>
            <a:gdLst>
              <a:gd name="connsiteX0" fmla="*/ 56797 w 934730"/>
              <a:gd name="connsiteY0" fmla="*/ 934071 h 1261875"/>
              <a:gd name="connsiteX1" fmla="*/ 56797 w 934730"/>
              <a:gd name="connsiteY1" fmla="*/ 934071 h 1261875"/>
              <a:gd name="connsiteX2" fmla="*/ 82676 w 934730"/>
              <a:gd name="connsiteY2" fmla="*/ 804675 h 1261875"/>
              <a:gd name="connsiteX3" fmla="*/ 99929 w 934730"/>
              <a:gd name="connsiteY3" fmla="*/ 778796 h 1261875"/>
              <a:gd name="connsiteX4" fmla="*/ 117181 w 934730"/>
              <a:gd name="connsiteY4" fmla="*/ 718411 h 1261875"/>
              <a:gd name="connsiteX5" fmla="*/ 125808 w 934730"/>
              <a:gd name="connsiteY5" fmla="*/ 692531 h 1261875"/>
              <a:gd name="connsiteX6" fmla="*/ 160314 w 934730"/>
              <a:gd name="connsiteY6" fmla="*/ 683905 h 1261875"/>
              <a:gd name="connsiteX7" fmla="*/ 289710 w 934730"/>
              <a:gd name="connsiteY7" fmla="*/ 675279 h 1261875"/>
              <a:gd name="connsiteX8" fmla="*/ 315589 w 934730"/>
              <a:gd name="connsiteY8" fmla="*/ 666652 h 1261875"/>
              <a:gd name="connsiteX9" fmla="*/ 341468 w 934730"/>
              <a:gd name="connsiteY9" fmla="*/ 614894 h 1261875"/>
              <a:gd name="connsiteX10" fmla="*/ 358721 w 934730"/>
              <a:gd name="connsiteY10" fmla="*/ 589014 h 1261875"/>
              <a:gd name="connsiteX11" fmla="*/ 375974 w 934730"/>
              <a:gd name="connsiteY11" fmla="*/ 528630 h 1261875"/>
              <a:gd name="connsiteX12" fmla="*/ 384600 w 934730"/>
              <a:gd name="connsiteY12" fmla="*/ 494124 h 1261875"/>
              <a:gd name="connsiteX13" fmla="*/ 393227 w 934730"/>
              <a:gd name="connsiteY13" fmla="*/ 468245 h 1261875"/>
              <a:gd name="connsiteX14" fmla="*/ 401853 w 934730"/>
              <a:gd name="connsiteY14" fmla="*/ 433739 h 1261875"/>
              <a:gd name="connsiteX15" fmla="*/ 444985 w 934730"/>
              <a:gd name="connsiteY15" fmla="*/ 381980 h 1261875"/>
              <a:gd name="connsiteX16" fmla="*/ 470864 w 934730"/>
              <a:gd name="connsiteY16" fmla="*/ 330222 h 1261875"/>
              <a:gd name="connsiteX17" fmla="*/ 522623 w 934730"/>
              <a:gd name="connsiteY17" fmla="*/ 243958 h 1261875"/>
              <a:gd name="connsiteX18" fmla="*/ 539876 w 934730"/>
              <a:gd name="connsiteY18" fmla="*/ 218079 h 1261875"/>
              <a:gd name="connsiteX19" fmla="*/ 565755 w 934730"/>
              <a:gd name="connsiteY19" fmla="*/ 200826 h 1261875"/>
              <a:gd name="connsiteX20" fmla="*/ 583008 w 934730"/>
              <a:gd name="connsiteY20" fmla="*/ 140441 h 1261875"/>
              <a:gd name="connsiteX21" fmla="*/ 591634 w 934730"/>
              <a:gd name="connsiteY21" fmla="*/ 105935 h 1261875"/>
              <a:gd name="connsiteX22" fmla="*/ 608887 w 934730"/>
              <a:gd name="connsiteY22" fmla="*/ 71430 h 1261875"/>
              <a:gd name="connsiteX23" fmla="*/ 634766 w 934730"/>
              <a:gd name="connsiteY23" fmla="*/ 62803 h 1261875"/>
              <a:gd name="connsiteX24" fmla="*/ 660646 w 934730"/>
              <a:gd name="connsiteY24" fmla="*/ 36924 h 1261875"/>
              <a:gd name="connsiteX25" fmla="*/ 772789 w 934730"/>
              <a:gd name="connsiteY25" fmla="*/ 11045 h 1261875"/>
              <a:gd name="connsiteX26" fmla="*/ 798668 w 934730"/>
              <a:gd name="connsiteY26" fmla="*/ 2418 h 1261875"/>
              <a:gd name="connsiteX27" fmla="*/ 859053 w 934730"/>
              <a:gd name="connsiteY27" fmla="*/ 19671 h 1261875"/>
              <a:gd name="connsiteX28" fmla="*/ 884932 w 934730"/>
              <a:gd name="connsiteY28" fmla="*/ 71430 h 1261875"/>
              <a:gd name="connsiteX29" fmla="*/ 910812 w 934730"/>
              <a:gd name="connsiteY29" fmla="*/ 123188 h 1261875"/>
              <a:gd name="connsiteX30" fmla="*/ 910812 w 934730"/>
              <a:gd name="connsiteY30" fmla="*/ 468245 h 1261875"/>
              <a:gd name="connsiteX31" fmla="*/ 902185 w 934730"/>
              <a:gd name="connsiteY31" fmla="*/ 537256 h 1261875"/>
              <a:gd name="connsiteX32" fmla="*/ 867680 w 934730"/>
              <a:gd name="connsiteY32" fmla="*/ 614894 h 1261875"/>
              <a:gd name="connsiteX33" fmla="*/ 841800 w 934730"/>
              <a:gd name="connsiteY33" fmla="*/ 632147 h 1261875"/>
              <a:gd name="connsiteX34" fmla="*/ 790042 w 934730"/>
              <a:gd name="connsiteY34" fmla="*/ 649399 h 1261875"/>
              <a:gd name="connsiteX35" fmla="*/ 721030 w 934730"/>
              <a:gd name="connsiteY35" fmla="*/ 709784 h 1261875"/>
              <a:gd name="connsiteX36" fmla="*/ 703778 w 934730"/>
              <a:gd name="connsiteY36" fmla="*/ 839180 h 1261875"/>
              <a:gd name="connsiteX37" fmla="*/ 695151 w 934730"/>
              <a:gd name="connsiteY37" fmla="*/ 1227369 h 1261875"/>
              <a:gd name="connsiteX38" fmla="*/ 652019 w 934730"/>
              <a:gd name="connsiteY38" fmla="*/ 1261875 h 1261875"/>
              <a:gd name="connsiteX39" fmla="*/ 203446 w 934730"/>
              <a:gd name="connsiteY39" fmla="*/ 1253248 h 1261875"/>
              <a:gd name="connsiteX40" fmla="*/ 56797 w 934730"/>
              <a:gd name="connsiteY40" fmla="*/ 1235996 h 1261875"/>
              <a:gd name="connsiteX41" fmla="*/ 30917 w 934730"/>
              <a:gd name="connsiteY41" fmla="*/ 1227369 h 1261875"/>
              <a:gd name="connsiteX42" fmla="*/ 22291 w 934730"/>
              <a:gd name="connsiteY42" fmla="*/ 1115226 h 1261875"/>
              <a:gd name="connsiteX43" fmla="*/ 39544 w 934730"/>
              <a:gd name="connsiteY43" fmla="*/ 1063467 h 1261875"/>
              <a:gd name="connsiteX44" fmla="*/ 48170 w 934730"/>
              <a:gd name="connsiteY44" fmla="*/ 1037588 h 1261875"/>
              <a:gd name="connsiteX45" fmla="*/ 56797 w 934730"/>
              <a:gd name="connsiteY45" fmla="*/ 934071 h 126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34730" h="1261875">
                <a:moveTo>
                  <a:pt x="56797" y="934071"/>
                </a:moveTo>
                <a:lnTo>
                  <a:pt x="56797" y="934071"/>
                </a:lnTo>
                <a:cubicBezTo>
                  <a:pt x="60133" y="904043"/>
                  <a:pt x="62286" y="835260"/>
                  <a:pt x="82676" y="804675"/>
                </a:cubicBezTo>
                <a:lnTo>
                  <a:pt x="99929" y="778796"/>
                </a:lnTo>
                <a:cubicBezTo>
                  <a:pt x="120618" y="716724"/>
                  <a:pt x="95509" y="794261"/>
                  <a:pt x="117181" y="718411"/>
                </a:cubicBezTo>
                <a:cubicBezTo>
                  <a:pt x="119679" y="709668"/>
                  <a:pt x="118707" y="698212"/>
                  <a:pt x="125808" y="692531"/>
                </a:cubicBezTo>
                <a:cubicBezTo>
                  <a:pt x="135066" y="685125"/>
                  <a:pt x="148523" y="685146"/>
                  <a:pt x="160314" y="683905"/>
                </a:cubicBezTo>
                <a:cubicBezTo>
                  <a:pt x="203304" y="679380"/>
                  <a:pt x="246578" y="678154"/>
                  <a:pt x="289710" y="675279"/>
                </a:cubicBezTo>
                <a:cubicBezTo>
                  <a:pt x="298336" y="672403"/>
                  <a:pt x="308489" y="672332"/>
                  <a:pt x="315589" y="666652"/>
                </a:cubicBezTo>
                <a:cubicBezTo>
                  <a:pt x="336192" y="650169"/>
                  <a:pt x="331049" y="635732"/>
                  <a:pt x="341468" y="614894"/>
                </a:cubicBezTo>
                <a:cubicBezTo>
                  <a:pt x="346105" y="605621"/>
                  <a:pt x="352970" y="597641"/>
                  <a:pt x="358721" y="589014"/>
                </a:cubicBezTo>
                <a:cubicBezTo>
                  <a:pt x="385691" y="481132"/>
                  <a:pt x="351220" y="615269"/>
                  <a:pt x="375974" y="528630"/>
                </a:cubicBezTo>
                <a:cubicBezTo>
                  <a:pt x="379231" y="517230"/>
                  <a:pt x="381343" y="505524"/>
                  <a:pt x="384600" y="494124"/>
                </a:cubicBezTo>
                <a:cubicBezTo>
                  <a:pt x="387098" y="485381"/>
                  <a:pt x="390729" y="476988"/>
                  <a:pt x="393227" y="468245"/>
                </a:cubicBezTo>
                <a:cubicBezTo>
                  <a:pt x="396484" y="456845"/>
                  <a:pt x="397183" y="444636"/>
                  <a:pt x="401853" y="433739"/>
                </a:cubicBezTo>
                <a:cubicBezTo>
                  <a:pt x="410859" y="412724"/>
                  <a:pt x="429442" y="397524"/>
                  <a:pt x="444985" y="381980"/>
                </a:cubicBezTo>
                <a:cubicBezTo>
                  <a:pt x="460802" y="334532"/>
                  <a:pt x="444109" y="377045"/>
                  <a:pt x="470864" y="330222"/>
                </a:cubicBezTo>
                <a:cubicBezTo>
                  <a:pt x="523905" y="237398"/>
                  <a:pt x="438230" y="370546"/>
                  <a:pt x="522623" y="243958"/>
                </a:cubicBezTo>
                <a:cubicBezTo>
                  <a:pt x="528374" y="235332"/>
                  <a:pt x="531250" y="223830"/>
                  <a:pt x="539876" y="218079"/>
                </a:cubicBezTo>
                <a:lnTo>
                  <a:pt x="565755" y="200826"/>
                </a:lnTo>
                <a:cubicBezTo>
                  <a:pt x="592721" y="92954"/>
                  <a:pt x="558257" y="227070"/>
                  <a:pt x="583008" y="140441"/>
                </a:cubicBezTo>
                <a:cubicBezTo>
                  <a:pt x="586265" y="129041"/>
                  <a:pt x="587471" y="117036"/>
                  <a:pt x="591634" y="105935"/>
                </a:cubicBezTo>
                <a:cubicBezTo>
                  <a:pt x="596149" y="93894"/>
                  <a:pt x="599794" y="80523"/>
                  <a:pt x="608887" y="71430"/>
                </a:cubicBezTo>
                <a:cubicBezTo>
                  <a:pt x="615317" y="65000"/>
                  <a:pt x="626140" y="65679"/>
                  <a:pt x="634766" y="62803"/>
                </a:cubicBezTo>
                <a:cubicBezTo>
                  <a:pt x="643393" y="54177"/>
                  <a:pt x="649982" y="42849"/>
                  <a:pt x="660646" y="36924"/>
                </a:cubicBezTo>
                <a:cubicBezTo>
                  <a:pt x="693439" y="18706"/>
                  <a:pt x="737171" y="16133"/>
                  <a:pt x="772789" y="11045"/>
                </a:cubicBezTo>
                <a:cubicBezTo>
                  <a:pt x="781415" y="8169"/>
                  <a:pt x="789575" y="2418"/>
                  <a:pt x="798668" y="2418"/>
                </a:cubicBezTo>
                <a:cubicBezTo>
                  <a:pt x="809497" y="2418"/>
                  <a:pt x="846851" y="15604"/>
                  <a:pt x="859053" y="19671"/>
                </a:cubicBezTo>
                <a:cubicBezTo>
                  <a:pt x="908497" y="93836"/>
                  <a:pt x="849218" y="0"/>
                  <a:pt x="884932" y="71430"/>
                </a:cubicBezTo>
                <a:cubicBezTo>
                  <a:pt x="918382" y="138331"/>
                  <a:pt x="889124" y="58130"/>
                  <a:pt x="910812" y="123188"/>
                </a:cubicBezTo>
                <a:cubicBezTo>
                  <a:pt x="934730" y="266702"/>
                  <a:pt x="924354" y="183874"/>
                  <a:pt x="910812" y="468245"/>
                </a:cubicBezTo>
                <a:cubicBezTo>
                  <a:pt x="909709" y="491401"/>
                  <a:pt x="907043" y="514588"/>
                  <a:pt x="902185" y="537256"/>
                </a:cubicBezTo>
                <a:cubicBezTo>
                  <a:pt x="897527" y="558994"/>
                  <a:pt x="885970" y="596604"/>
                  <a:pt x="867680" y="614894"/>
                </a:cubicBezTo>
                <a:cubicBezTo>
                  <a:pt x="860349" y="622225"/>
                  <a:pt x="851274" y="627936"/>
                  <a:pt x="841800" y="632147"/>
                </a:cubicBezTo>
                <a:cubicBezTo>
                  <a:pt x="825182" y="639533"/>
                  <a:pt x="790042" y="649399"/>
                  <a:pt x="790042" y="649399"/>
                </a:cubicBezTo>
                <a:cubicBezTo>
                  <a:pt x="729657" y="689656"/>
                  <a:pt x="749785" y="666652"/>
                  <a:pt x="721030" y="709784"/>
                </a:cubicBezTo>
                <a:cubicBezTo>
                  <a:pt x="703050" y="763730"/>
                  <a:pt x="707089" y="744814"/>
                  <a:pt x="703778" y="839180"/>
                </a:cubicBezTo>
                <a:cubicBezTo>
                  <a:pt x="699239" y="968529"/>
                  <a:pt x="703225" y="1098193"/>
                  <a:pt x="695151" y="1227369"/>
                </a:cubicBezTo>
                <a:cubicBezTo>
                  <a:pt x="693491" y="1253934"/>
                  <a:pt x="669634" y="1256003"/>
                  <a:pt x="652019" y="1261875"/>
                </a:cubicBezTo>
                <a:lnTo>
                  <a:pt x="203446" y="1253248"/>
                </a:lnTo>
                <a:cubicBezTo>
                  <a:pt x="155058" y="1251736"/>
                  <a:pt x="104350" y="1247884"/>
                  <a:pt x="56797" y="1235996"/>
                </a:cubicBezTo>
                <a:cubicBezTo>
                  <a:pt x="47975" y="1233791"/>
                  <a:pt x="39544" y="1230245"/>
                  <a:pt x="30917" y="1227369"/>
                </a:cubicBezTo>
                <a:cubicBezTo>
                  <a:pt x="0" y="1180995"/>
                  <a:pt x="6037" y="1201913"/>
                  <a:pt x="22291" y="1115226"/>
                </a:cubicBezTo>
                <a:cubicBezTo>
                  <a:pt x="25643" y="1097351"/>
                  <a:pt x="33793" y="1080720"/>
                  <a:pt x="39544" y="1063467"/>
                </a:cubicBezTo>
                <a:lnTo>
                  <a:pt x="48170" y="1037588"/>
                </a:lnTo>
                <a:cubicBezTo>
                  <a:pt x="38324" y="968663"/>
                  <a:pt x="55359" y="951324"/>
                  <a:pt x="56797" y="93407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 descr="Deco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8" name="Picture 2" descr="Deco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7020272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lgov-31.jpg"/>
          <p:cNvPicPr>
            <a:picLocks noChangeAspect="1"/>
          </p:cNvPicPr>
          <p:nvPr/>
        </p:nvPicPr>
        <p:blipFill>
          <a:blip r:embed="rId2" cstate="email">
            <a:lum bright="-12000" contrast="31000"/>
          </a:blip>
          <a:stretch>
            <a:fillRect/>
          </a:stretch>
        </p:blipFill>
        <p:spPr>
          <a:xfrm>
            <a:off x="1979712" y="1196752"/>
            <a:ext cx="5688632" cy="3854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47667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Знаменская соборная </a:t>
            </a:r>
            <a:r>
              <a:rPr lang="ru-RU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трехпрестольная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церковь.</a:t>
            </a:r>
            <a:r>
              <a:rPr lang="ru-RU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Каменная. Построена </a:t>
            </a:r>
            <a:r>
              <a:rPr lang="ru-RU" dirty="0">
                <a:latin typeface="Arial" pitchFamily="34" charset="0"/>
                <a:cs typeface="Arial" pitchFamily="34" charset="0"/>
              </a:rPr>
              <a:t>в 1850 году.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08518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Собор стоял в центре города на Красной площади (ныне так же </a:t>
            </a:r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Красная площадь</a:t>
            </a: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endParaRPr lang="ru-RU" sz="16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Закрыт </a:t>
            </a: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после 1917 года, разрушен в конце 1920-х годов</a:t>
            </a:r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Сейчас на этом месте стоит здание администрации Льговского района.</a:t>
            </a:r>
            <a:br>
              <a:rPr lang="ru-RU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2" descr="Dec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2" descr="Deco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7020272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707</TotalTime>
  <Words>448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Учебный проект </vt:lpstr>
      <vt:lpstr>Слайд 2</vt:lpstr>
      <vt:lpstr>Слайд 3</vt:lpstr>
      <vt:lpstr>Слайд 4</vt:lpstr>
      <vt:lpstr>Слайд 5</vt:lpstr>
      <vt:lpstr>Слайд 6</vt:lpstr>
      <vt:lpstr>Слайд 7</vt:lpstr>
      <vt:lpstr>Храмы, которые мы потеряли…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79</cp:revision>
  <dcterms:created xsi:type="dcterms:W3CDTF">2013-05-07T17:41:00Z</dcterms:created>
  <dcterms:modified xsi:type="dcterms:W3CDTF">2013-10-15T19:40:27Z</dcterms:modified>
</cp:coreProperties>
</file>