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F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E7839-0F28-486B-8B0D-726D7C0695E3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E13E-DFA8-461A-B86A-F6668EBB97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980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E13E-DFA8-461A-B86A-F6668EBB978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558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1E13E-DFA8-461A-B86A-F6668EBB978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83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BA%D0%B0%D1%80%D1%82%D0%B8%D0%BD%D0%BA%D0%B8%20%D1%81%D0%BE%D0%B2%D0%B0&amp;img_url=http://img.66.ru/news/0/76/62/76620.jpg&amp;pos=0&amp;rpt=simage&amp;lr=10828&amp;noreask=1&amp;source=wi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14&amp;img_url=http://foto-cvetov.com/oduvanchiki/oduvanchiki_7.jpg&amp;uinfo=ww-1002-wh-362-fw-777-fh-448-pd-1&amp;p=14&amp;text=%D0%BA%D0%B0%D1%80%D1%82%D0%B8%D0%BD%D0%BA%D0%B8%20%D0%BE%D0%B4%D1%83%D0%B2%D0%B0%D0%BD%D1%87%D0%B8%D0%BA&amp;noreask=1&amp;pos=430&amp;rpt=simage&amp;lr=1082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МКОУ « </a:t>
            </a:r>
            <a:r>
              <a:rPr lang="ru-RU" sz="2400" b="1" dirty="0" err="1">
                <a:solidFill>
                  <a:srgbClr val="FF0000"/>
                </a:solidFill>
              </a:rPr>
              <a:t>Медвёдская</a:t>
            </a:r>
            <a:r>
              <a:rPr lang="ru-RU" sz="2400" b="1" dirty="0">
                <a:solidFill>
                  <a:srgbClr val="FF0000"/>
                </a:solidFill>
              </a:rPr>
              <a:t> СОШ № 17»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</a:t>
            </a:r>
            <a:r>
              <a:rPr lang="ru-RU" sz="2400" b="1" dirty="0">
                <a:solidFill>
                  <a:srgbClr val="FF0000"/>
                </a:solidFill>
              </a:rPr>
              <a:t>Презентация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       </a:t>
            </a:r>
            <a:r>
              <a:rPr lang="ru-RU" sz="2400" b="1" dirty="0" smtClean="0">
                <a:solidFill>
                  <a:srgbClr val="FF0000"/>
                </a:solidFill>
              </a:rPr>
              <a:t>урока </a:t>
            </a:r>
            <a:r>
              <a:rPr lang="ru-RU" sz="2400" b="1" dirty="0">
                <a:solidFill>
                  <a:srgbClr val="FF0000"/>
                </a:solidFill>
              </a:rPr>
              <a:t>окружающего мира в 1 классе.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          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Тема урока: </a:t>
            </a:r>
            <a:r>
              <a:rPr lang="ru-RU" sz="2400" b="1" dirty="0" smtClean="0">
                <a:solidFill>
                  <a:srgbClr val="FF0000"/>
                </a:solidFill>
              </a:rPr>
              <a:t>«Природа и мы 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C:\Documents and Settings\User\Рабочий стол\School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5040560" cy="2808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7838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rpp.nashaucheba.ru/pars_docs/refs/103/102212/img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48680"/>
            <a:ext cx="748883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8858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nevsedoma.com.ua/images/2006/166/komary_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34481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53306" y="5733256"/>
            <a:ext cx="2386845" cy="825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ea typeface="Calibri"/>
                <a:cs typeface="Times New Roman"/>
              </a:rPr>
              <a:t>Комары</a:t>
            </a:r>
          </a:p>
        </p:txBody>
      </p:sp>
    </p:spTree>
    <p:extLst>
      <p:ext uri="{BB962C8B-B14F-4D97-AF65-F5344CB8AC3E}">
        <p14:creationId xmlns="" xmlns:p14="http://schemas.microsoft.com/office/powerpoint/2010/main" val="36211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трекозы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03848" y="5772294"/>
            <a:ext cx="27149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/>
              <a:t>Стрекозы</a:t>
            </a:r>
          </a:p>
        </p:txBody>
      </p:sp>
    </p:spTree>
    <p:extLst>
      <p:ext uri="{BB962C8B-B14F-4D97-AF65-F5344CB8AC3E}">
        <p14:creationId xmlns="" xmlns:p14="http://schemas.microsoft.com/office/powerpoint/2010/main" val="3703099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5400600"/>
          </a:xfrm>
          <a:ln w="10160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Рефлексия.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Как вы оцениваете свою работу на уроке?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-У каждого из вас на столе лежат два солнышка: одно улыбающееся, другое грустное. Если вы довольны своей работой на уроке, поднимите улыбающееся солнышко, если нет – грустное.</a:t>
            </a:r>
            <a:br>
              <a:rPr lang="ru-RU" sz="3600" b="1" dirty="0">
                <a:solidFill>
                  <a:srgbClr val="00B050"/>
                </a:solidFill>
              </a:rPr>
            </a:br>
            <a:r>
              <a:rPr lang="ru-RU" sz="3600" b="1" dirty="0">
                <a:solidFill>
                  <a:srgbClr val="00B050"/>
                </a:solidFill>
              </a:rPr>
              <a:t>-Спасибо за работу</a:t>
            </a:r>
            <a:r>
              <a:rPr lang="ru-RU" sz="3600" b="1" dirty="0" smtClean="0">
                <a:solidFill>
                  <a:srgbClr val="00B050"/>
                </a:solidFill>
              </a:rPr>
              <a:t>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31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img1.liveinternet.ru/images/foto/c/0/apps/4/421/4421505_solnyshko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464496" cy="4032448"/>
          </a:xfrm>
          <a:prstGeom prst="rect">
            <a:avLst/>
          </a:prstGeom>
          <a:noFill/>
          <a:ln w="127000">
            <a:solidFill>
              <a:srgbClr val="92D050"/>
            </a:solidFill>
            <a:prstDash val="sysDot"/>
          </a:ln>
        </p:spPr>
      </p:pic>
      <p:pic>
        <p:nvPicPr>
          <p:cNvPr id="6" name="Объект 5" descr="E:\SKYPE загрузки\82732626795768.gif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38600" cy="4038600"/>
          </a:xfrm>
          <a:prstGeom prst="rect">
            <a:avLst/>
          </a:prstGeom>
          <a:ln w="88900">
            <a:solidFill>
              <a:srgbClr val="FFFF00"/>
            </a:solidFill>
            <a:prstDash val="sysDash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="" xmlns:p14="http://schemas.microsoft.com/office/powerpoint/2010/main" val="6455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  <a:solidFill>
            <a:srgbClr val="F1EFCB"/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dirty="0"/>
              <a:t>Цели:  </a:t>
            </a:r>
          </a:p>
          <a:p>
            <a:pPr marL="0" indent="0">
              <a:buNone/>
            </a:pPr>
            <a:r>
              <a:rPr lang="ru-RU" sz="3800" dirty="0" smtClean="0"/>
              <a:t>Формировать </a:t>
            </a:r>
            <a:r>
              <a:rPr lang="ru-RU" sz="3800" dirty="0"/>
              <a:t>знания правил поведения в природе. Формировать умения оценивать поступки людей.</a:t>
            </a:r>
          </a:p>
          <a:p>
            <a:pPr marL="0" indent="0">
              <a:buNone/>
            </a:pPr>
            <a:r>
              <a:rPr lang="ru-RU" sz="3800" dirty="0"/>
              <a:t>Способствовать развитию связной речи, оперативной памяти, произвольного внимания, логического мышления.</a:t>
            </a:r>
          </a:p>
          <a:p>
            <a:pPr marL="0" indent="0">
              <a:buNone/>
            </a:pPr>
            <a:r>
              <a:rPr lang="ru-RU" sz="3800" dirty="0"/>
              <a:t>Воспитывать культуру поведения при фронтальной работе.</a:t>
            </a:r>
          </a:p>
          <a:p>
            <a:pPr marL="0" indent="0">
              <a:buNone/>
            </a:pPr>
            <a:r>
              <a:rPr lang="ru-RU" sz="3800" dirty="0"/>
              <a:t>Формировать УУД:</a:t>
            </a:r>
          </a:p>
          <a:p>
            <a:pPr marL="0" indent="0">
              <a:buNone/>
            </a:pPr>
            <a:r>
              <a:rPr lang="ru-RU" sz="3800" dirty="0"/>
              <a:t>- умение оценивать жизненные ситуации поступки людей с точки зрения общепринятых норм и ценностей; выполнять самооценку на основе критерия успешности учебной деятельности (Личностные УУД);</a:t>
            </a:r>
          </a:p>
          <a:p>
            <a:pPr marL="0" indent="0">
              <a:buNone/>
            </a:pPr>
            <a:r>
              <a:rPr lang="ru-RU" sz="3800" dirty="0"/>
              <a:t>- умение оформлять свою мысль в устной форме; слушать и понимать речь других;  совместно договариваться о правилах поведения и общения в школе и следовать им  (Коммуникативные УУД);</a:t>
            </a:r>
          </a:p>
          <a:p>
            <a:pPr marL="0" indent="0">
              <a:buNone/>
            </a:pPr>
            <a:r>
              <a:rPr lang="ru-RU" sz="3800" dirty="0"/>
              <a:t>- умение определять и формулировать цель на уроке с помощью учителя; высказывать своё предположение (версию) на основе работы с иллюстрацией;  вносить необходимые коррективы в действие после его завершения на основе его оценки и учёта характера сделанных ошибок.  (Регулятивные УУД);</a:t>
            </a:r>
          </a:p>
          <a:p>
            <a:pPr marL="0" indent="0">
              <a:buNone/>
            </a:pPr>
            <a:r>
              <a:rPr lang="ru-RU" sz="3800" dirty="0"/>
              <a:t>- умение перерабатывать полученную информацию:  находить ответы на вопросы, используя  свой жизненный опыт  (Познавательные УУД).</a:t>
            </a:r>
          </a:p>
          <a:p>
            <a:pPr marL="0" indent="0">
              <a:buNone/>
            </a:pPr>
            <a:r>
              <a:rPr lang="ru-RU" sz="3800" dirty="0"/>
              <a:t>Планируемый результат:</a:t>
            </a:r>
          </a:p>
          <a:p>
            <a:pPr marL="0" indent="0">
              <a:buNone/>
            </a:pPr>
            <a:r>
              <a:rPr lang="ru-RU" sz="3800" dirty="0"/>
              <a:t>Предметные:</a:t>
            </a:r>
          </a:p>
          <a:p>
            <a:pPr marL="0" indent="0">
              <a:buNone/>
            </a:pPr>
            <a:r>
              <a:rPr lang="ru-RU" sz="3800" dirty="0"/>
              <a:t>Знать правила поведения в природе.</a:t>
            </a:r>
          </a:p>
          <a:p>
            <a:pPr marL="0" indent="0">
              <a:buNone/>
            </a:pPr>
            <a:r>
              <a:rPr lang="ru-RU" sz="3800" dirty="0"/>
              <a:t>Уметь оценивать поступки </a:t>
            </a:r>
            <a:r>
              <a:rPr lang="ru-RU" sz="3800" dirty="0" err="1"/>
              <a:t>людей.Уметь</a:t>
            </a:r>
            <a:r>
              <a:rPr lang="ru-RU" sz="3800" dirty="0"/>
              <a:t> выполнять самооценку на основе критерия успешности учебной деятельности;  оценивать жизненные ситуации поступки людей с точки зрения общепринятых норм и ценностей (Личностные УУД).</a:t>
            </a:r>
          </a:p>
          <a:p>
            <a:pPr marL="0" indent="0">
              <a:buNone/>
            </a:pPr>
            <a:r>
              <a:rPr lang="ru-RU" sz="3800" dirty="0" err="1"/>
              <a:t>Метапредметные</a:t>
            </a:r>
            <a:r>
              <a:rPr lang="ru-RU" sz="3800" dirty="0"/>
              <a:t>:</a:t>
            </a:r>
          </a:p>
          <a:p>
            <a:pPr marL="0" indent="0">
              <a:buNone/>
            </a:pPr>
            <a:r>
              <a:rPr lang="ru-RU" sz="3800" dirty="0"/>
              <a:t>Уметь  определять и формулировать цель на уроке с помощью учителя; высказывать своё предположение (версию) на основе работы с иллюстрацией учебника; вносить необходимые коррективы в действие после его завершения на основе его оценки и учёта характера сделанных ошибок.  (Регулятивные УУД).</a:t>
            </a:r>
          </a:p>
          <a:p>
            <a:pPr marL="0" indent="0">
              <a:buNone/>
            </a:pPr>
            <a:r>
              <a:rPr lang="ru-RU" sz="3800" dirty="0"/>
              <a:t>Уметь оформлять свою мысль в устной форме; слушать и понимать речь других;  </a:t>
            </a:r>
            <a:r>
              <a:rPr lang="ru-RU" sz="3800"/>
              <a:t>совместно </a:t>
            </a:r>
            <a:r>
              <a:rPr lang="ru-RU" sz="4900" smtClean="0"/>
              <a:t>договариваться</a:t>
            </a:r>
          </a:p>
          <a:p>
            <a:pPr marL="0" indent="0">
              <a:buNone/>
            </a:pPr>
            <a:r>
              <a:rPr lang="ru-RU" sz="3800" smtClean="0"/>
              <a:t> </a:t>
            </a:r>
            <a:r>
              <a:rPr lang="ru-RU" sz="3800" dirty="0"/>
              <a:t>о правилах поведения и общения в школе и следовать им (Коммуникативные УУД).</a:t>
            </a:r>
          </a:p>
          <a:p>
            <a:pPr marL="0" indent="0">
              <a:buNone/>
            </a:pPr>
            <a:r>
              <a:rPr lang="ru-RU" sz="3800" dirty="0"/>
              <a:t>Уметь перерабатывать полученную информацию: находить ответы на вопросы, используя свой жизненный опыт (Познавательные УУД)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34145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 </a:t>
            </a:r>
            <a:r>
              <a:rPr lang="en-US" dirty="0" err="1">
                <a:latin typeface="Cambria"/>
                <a:ea typeface="Calibri"/>
                <a:cs typeface="Times New Roman"/>
              </a:rPr>
              <a:t>План</a:t>
            </a:r>
            <a:r>
              <a:rPr lang="en-US" dirty="0">
                <a:latin typeface="Cambria"/>
                <a:ea typeface="Calibri"/>
                <a:cs typeface="Times New Roman"/>
              </a:rPr>
              <a:t> </a:t>
            </a:r>
            <a:r>
              <a:rPr lang="en-US" dirty="0" err="1">
                <a:latin typeface="Cambria"/>
                <a:ea typeface="Calibri"/>
                <a:cs typeface="Times New Roman"/>
              </a:rPr>
              <a:t>урока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Cambria"/>
                <a:ea typeface="Calibri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I.</a:t>
            </a:r>
            <a:r>
              <a:rPr lang="ru-RU" dirty="0">
                <a:latin typeface="Cambria"/>
                <a:ea typeface="Calibri"/>
                <a:cs typeface="Times New Roman"/>
              </a:rPr>
              <a:t>Организационный момент. Мотивация работы.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II</a:t>
            </a:r>
            <a:r>
              <a:rPr lang="ru-RU" dirty="0">
                <a:latin typeface="Cambria"/>
                <a:ea typeface="Calibri"/>
                <a:cs typeface="Times New Roman"/>
              </a:rPr>
              <a:t>.Актуализация знаний.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III</a:t>
            </a:r>
            <a:r>
              <a:rPr lang="ru-RU" dirty="0">
                <a:latin typeface="Cambria"/>
                <a:ea typeface="Calibri"/>
                <a:cs typeface="Times New Roman"/>
              </a:rPr>
              <a:t>.Постановка учебной задачи. Формулирование школьниками темы и целей урока.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IV</a:t>
            </a:r>
            <a:r>
              <a:rPr lang="ru-RU" dirty="0">
                <a:latin typeface="Cambria"/>
                <a:ea typeface="Calibri"/>
                <a:cs typeface="Times New Roman"/>
              </a:rPr>
              <a:t>.Открытие нового знания.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V</a:t>
            </a:r>
            <a:r>
              <a:rPr lang="ru-RU" dirty="0">
                <a:latin typeface="Cambria"/>
                <a:ea typeface="Calibri"/>
                <a:cs typeface="Times New Roman"/>
              </a:rPr>
              <a:t>.Закрепление изученного материала.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VI</a:t>
            </a:r>
            <a:r>
              <a:rPr lang="ru-RU" dirty="0">
                <a:latin typeface="Cambria"/>
                <a:ea typeface="Calibri"/>
                <a:cs typeface="Times New Roman"/>
              </a:rPr>
              <a:t>.Итог урока.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Cambria"/>
                <a:ea typeface="Calibri"/>
                <a:cs typeface="Times New Roman"/>
              </a:rPr>
              <a:t>VII.</a:t>
            </a:r>
            <a:r>
              <a:rPr lang="ru-RU" dirty="0">
                <a:latin typeface="Cambria"/>
                <a:ea typeface="Calibri"/>
                <a:cs typeface="Times New Roman"/>
              </a:rPr>
              <a:t>Рефлексия.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555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19256" cy="1156990"/>
          </a:xfrm>
        </p:spPr>
        <p:txBody>
          <a:bodyPr>
            <a:normAutofit fontScale="90000"/>
          </a:bodyPr>
          <a:lstStyle/>
          <a:p>
            <a:r>
              <a:rPr lang="ru-RU" dirty="0"/>
              <a:t>Эпиграф.</a:t>
            </a:r>
            <a:br>
              <a:rPr lang="ru-RU" dirty="0"/>
            </a:br>
            <a:r>
              <a:rPr lang="ru-RU" dirty="0"/>
              <a:t>Эту истину знаю отроду</a:t>
            </a:r>
            <a:br>
              <a:rPr lang="ru-RU" dirty="0"/>
            </a:br>
            <a:r>
              <a:rPr lang="ru-RU" dirty="0"/>
              <a:t>И её никогда не таю:</a:t>
            </a:r>
            <a:br>
              <a:rPr lang="ru-RU" dirty="0"/>
            </a:br>
            <a:r>
              <a:rPr lang="ru-RU" dirty="0"/>
              <a:t>« Кто не любит родную природу,</a:t>
            </a:r>
            <a:br>
              <a:rPr lang="ru-RU" dirty="0"/>
            </a:br>
            <a:r>
              <a:rPr lang="ru-RU" dirty="0"/>
              <a:t>Тот не любит Отчизну свою».</a:t>
            </a:r>
            <a:br>
              <a:rPr lang="ru-RU" dirty="0"/>
            </a:br>
            <a:r>
              <a:rPr lang="ru-RU" dirty="0"/>
              <a:t>                                     ( М. Романова )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7006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img1.liveinternet.ru/images/attach/c/8/101/485/101485427_5031314_oduvanchik1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548680"/>
            <a:ext cx="6861175" cy="557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8359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270892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Листья                 улитки                        птицы                    лисы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627784" y="285293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499992" y="2852936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flipV="1">
            <a:off x="6444208" y="2852936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75656" y="3429000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sz="2000" b="1" dirty="0" smtClean="0"/>
              <a:t>Водоросли                       рыба                       чайки                    </a:t>
            </a:r>
            <a:endParaRPr lang="ru-RU" sz="2000" b="1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3419872" y="3573016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220072" y="3573016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402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67127" cy="554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41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772816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Дубы                       непарный </a:t>
            </a:r>
            <a:r>
              <a:rPr lang="ru-RU" sz="2400" b="1" smtClean="0"/>
              <a:t>шелкопряд                     </a:t>
            </a:r>
            <a:r>
              <a:rPr lang="ru-RU" sz="2400" b="1" dirty="0" smtClean="0"/>
              <a:t>птицы   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06896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Лес                            козы                           волки     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4293096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Деревья                мыши                         </a:t>
            </a:r>
            <a:r>
              <a:rPr lang="ru-RU" sz="2400" b="1" dirty="0" err="1" smtClean="0"/>
              <a:t>барсуки,ежи</a:t>
            </a:r>
            <a:r>
              <a:rPr lang="ru-RU" sz="2400" b="1" dirty="0" smtClean="0"/>
              <a:t>.            </a:t>
            </a:r>
            <a:endParaRPr lang="ru-RU" sz="2400" b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195736" y="4509120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427984" y="4509120"/>
            <a:ext cx="720080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flipV="1">
            <a:off x="4211960" y="3284984"/>
            <a:ext cx="122413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763688" y="3284984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547664" y="1988840"/>
            <a:ext cx="100811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300192" y="198884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54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297854" cy="54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7" y="5949280"/>
            <a:ext cx="17689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/>
              <a:t>Жаба</a:t>
            </a:r>
          </a:p>
        </p:txBody>
      </p:sp>
    </p:spTree>
    <p:extLst>
      <p:ext uri="{BB962C8B-B14F-4D97-AF65-F5344CB8AC3E}">
        <p14:creationId xmlns="" xmlns:p14="http://schemas.microsoft.com/office/powerpoint/2010/main" val="6183184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339</Words>
  <Application>Microsoft Office PowerPoint</Application>
  <PresentationFormat>Экран (4:3)</PresentationFormat>
  <Paragraphs>40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МКОУ « Медвёдская СОШ № 17»                                                                                                                                     Презентация          урока окружающего мира в 1 классе.            Тема урока: «Природа и мы »</vt:lpstr>
      <vt:lpstr>Слайд 2</vt:lpstr>
      <vt:lpstr>Слайд 3</vt:lpstr>
      <vt:lpstr>Эпиграф. Эту истину знаю отроду И её никогда не таю: « Кто не любит родную природу, Тот не любит Отчизну свою».                                      ( М. Романова )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Рефлексия. Как вы оцениваете свою работу на уроке? -У каждого из вас на столе лежат два солнышка: одно улыбающееся, другое грустное. Если вы довольны своей работой на уроке, поднимите улыбающееся солнышко, если нет – грустное. -Спасибо за работу!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МКОУ « Медвёдская СОШ № 17»                                                                                                                                     Презентация          урока окружающего мира в 1 классе.            Тема урока: « Мы и природа»</dc:title>
  <cp:lastModifiedBy>User</cp:lastModifiedBy>
  <cp:revision>21</cp:revision>
  <dcterms:modified xsi:type="dcterms:W3CDTF">2014-04-11T13:39:27Z</dcterms:modified>
</cp:coreProperties>
</file>