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9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5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7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0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7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1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5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A1CB2-FE84-4416-A1BF-FD3F506F00A0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3240-5D73-403B-B04F-A6EE14EB5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1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D%EE%F1%EE%E2,_%CD%E8%EA%EE%EB%E0%E9_%CD%E8%EA%EE%EB%E0%E5%E2%E8%F7#cite_note-.D0.A1.D0.BA.D0.B0.D0.B7.D0.BA.D0.B8-7" TargetMode="External"/><Relationship Id="rId2" Type="http://schemas.openxmlformats.org/officeDocument/2006/relationships/hyperlink" Target="http://ru.wikipedia.org/wiki/1969_%D0%B3%D0%BE%D0%B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5%D0%B7%D0%BD%D0%B0%D0%B9%D0%BA%D0%B0_%D0%BD%D0%B0_%D0%9B%D1%83%D0%BD%D0%B5_(%D0%BC%D1%83%D0%BB%D1%8C%D1%82%D1%84%D0%B8%D0%BB%D1%8C%D0%BC)" TargetMode="External"/><Relationship Id="rId3" Type="http://schemas.openxmlformats.org/officeDocument/2006/relationships/hyperlink" Target="http://ru.wikipedia.org/wiki/1976_%D0%B3%D0%BE%D0%B4" TargetMode="External"/><Relationship Id="rId7" Type="http://schemas.openxmlformats.org/officeDocument/2006/relationships/hyperlink" Target="http://ru.wikipedia.org/wiki/1999_%D0%B3%D0%BE%D0%B4" TargetMode="External"/><Relationship Id="rId2" Type="http://schemas.openxmlformats.org/officeDocument/2006/relationships/hyperlink" Target="http://ru.wikipedia.org/wiki/26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97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ru.wikipedia.org/wiki/%CD%EE%F1%EE%E2,_%CD%E8%EA%EE%EB%E0%E9_%CD%E8%EA%EE%EB%E0%E5%E2%E8%F7#cite_note-8" TargetMode="External"/><Relationship Id="rId10" Type="http://schemas.openxmlformats.org/officeDocument/2006/relationships/hyperlink" Target="http://ru.wikipedia.org/wiki/%CD%EE%F1%EE%E2,_%CD%E8%EA%EE%EB%E0%E9_%CD%E8%EA%EE%EB%E0%E5%E2%E8%F7#cite_note-9" TargetMode="External"/><Relationship Id="rId4" Type="http://schemas.openxmlformats.org/officeDocument/2006/relationships/hyperlink" Target="http://ru.wikipedia.org/wiki/%D0%9A%D1%83%D0%BD%D1%86%D0%B5%D0%B2%D1%81%D0%BA%D0%BE%D0%B5_%D0%BA%D0%BB%D0%B0%D0%B4%D0%B1%D0%B8%D1%89%D0%B5" TargetMode="External"/><Relationship Id="rId9" Type="http://schemas.openxmlformats.org/officeDocument/2006/relationships/hyperlink" Target="http://ru.wikipedia.org/wiki/2008_%D0%B3%D0%BE%D0%B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08_%D0%B3%D0%BE%D0%B4" TargetMode="External"/><Relationship Id="rId2" Type="http://schemas.openxmlformats.org/officeDocument/2006/relationships/hyperlink" Target="http://ru.wikipedia.org/wiki/23_%D0%BD%D0%BE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ru.wikipedia.org/wiki/%D0%98%D1%80%D0%BF%D0%B5%D0%BD%D1%8C" TargetMode="External"/><Relationship Id="rId4" Type="http://schemas.openxmlformats.org/officeDocument/2006/relationships/hyperlink" Target="http://ru.wikipedia.org/wiki/%D0%9A%D0%B8%D0%B5%D0%B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E%D1%81%D0%BE%D0%B2,_%D0%9F%D1%91%D1%82%D1%80_%D0%9D%D0%B8%D0%BA%D0%BE%D0%BB%D0%B0%D0%B5%D0%B2%D0%B8%D1%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0%D0%B6%D0%B4%D0%B0%D0%BD%D1%81%D0%BA%D0%B0%D1%8F_%D0%B2%D0%BE%D0%B9%D0%BD%D0%B0_%D0%B2_%D0%A0%D0%BE%D1%81%D1%81%D0%B8%D0%B8" TargetMode="External"/><Relationship Id="rId2" Type="http://schemas.openxmlformats.org/officeDocument/2006/relationships/hyperlink" Target="http://ru.wikipedia.org/wiki/%D0%9F%D0%B5%D1%80%D0%B2%D0%B0%D1%8F_%D0%BC%D0%B8%D1%80%D0%BE%D0%B2%D0%B0%D1%8F_%D0%B2%D0%BE%D0%B9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A2%D0%B8%D1%8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1%83%D1%87%D0%B0_(%D0%B3%D0%BE%D1%80%D0%BE%D0%B4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8%D0%B5%D0%B2%D1%81%D0%BA%D0%B8%D0%B9_%D0%BF%D0%BE%D0%BB%D0%B8%D1%82%D0%B5%D1%85%D0%BD%D0%B8%D1%87%D0%B5%D1%81%D0%BA%D0%B8%D0%B9_%D0%B8%D0%BD%D1%81%D1%82%D0%B8%D1%82%D1%83%D1%82" TargetMode="External"/><Relationship Id="rId2" Type="http://schemas.openxmlformats.org/officeDocument/2006/relationships/hyperlink" Target="http://ru.wikipedia.org/wiki/%D0%A5%D0%B8%D0%BC%D0%B8%D1%8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1%83%D1%80%D0%B7%D0%B8%D0%BB%D0%BA%D0%B0" TargetMode="External"/><Relationship Id="rId2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CD%EE%F1%EE%E2,_%CD%E8%EA%EE%EB%E0%E9_%CD%E8%EA%EE%EB%E0%E5%E2%E8%F7#cite_note-.D0.B4.D0.B5.D1.82.D0.B8-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0%B0%D0%BB%D0%B8%D0%BD%D1%81%D0%BA%D0%B0%D1%8F_%D0%BF%D1%80%D0%B5%D0%BC%D0%B8%D1%8F" TargetMode="External"/><Relationship Id="rId3" Type="http://schemas.openxmlformats.org/officeDocument/2006/relationships/hyperlink" Target="http://ru.wikipedia.org/wiki/1949" TargetMode="External"/><Relationship Id="rId7" Type="http://schemas.openxmlformats.org/officeDocument/2006/relationships/hyperlink" Target="http://ru.wikipedia.org/wiki/1951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ru.wikipedia.org/wiki/%D0%92%D0%B5%D1%81%D1%91%D0%BB%D0%B0%D1%8F_%D1%81%D0%B5%D0%BC%D0%B5%D0%B9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8%D1%82%D1%8F_%D0%9C%D0%B0%D0%BB%D0%B5%D0%B5%D0%B2_%D0%B2_%D1%88%D0%BA%D0%BE%D0%BB%D0%B5_%D0%B8_%D0%B4%D0%BE%D0%BC%D0%B0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ru.wikipedia.org/wiki/1950" TargetMode="External"/><Relationship Id="rId10" Type="http://schemas.openxmlformats.org/officeDocument/2006/relationships/hyperlink" Target="http://ru.wikipedia.org/wiki/%CD%EE%F1%EE%E2,_%CD%E8%EA%EE%EB%E0%E9_%CD%E8%EA%EE%EB%E0%E5%E2%E8%F7#cite_note-4" TargetMode="External"/><Relationship Id="rId4" Type="http://schemas.openxmlformats.org/officeDocument/2006/relationships/hyperlink" Target="http://ru.wikipedia.org/w/index.php?title=%D0%94%D0%BD%D0%B5%D0%B2%D0%BD%D0%B8%D0%BA_%D0%9A%D0%BE%D0%BB%D0%B8_%D0%A1%D0%B8%D0%BD%D0%B8%D1%86%D1%8B%D0%BD%D0%B0&amp;action=edit&amp;redlink=1" TargetMode="External"/><Relationship Id="rId9" Type="http://schemas.openxmlformats.org/officeDocument/2006/relationships/hyperlink" Target="http://ru.wikipedia.org/wiki/%D0%94%D0%B2%D0%B0_%D0%B4%D1%80%D1%83%D0%B3%D0%B0_(%D1%84%D0%B8%D0%BB%D1%8C%D0%BC)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5%D0%B7%D0%BD%D0%B0%D0%B9%D0%BA%D0%B0_%D0%BD%D0%B0_%D0%9B%D1%83%D0%BD%D0%B5" TargetMode="External"/><Relationship Id="rId13" Type="http://schemas.openxmlformats.org/officeDocument/2006/relationships/hyperlink" Target="http://ru.wikipedia.org/wiki/%CD%EE%F1%EE%E2,_%CD%E8%EA%EE%EB%E0%E9_%CD%E8%EA%EE%EB%E0%E5%E2%E8%F7#cite_note-autogenerated1-6" TargetMode="External"/><Relationship Id="rId3" Type="http://schemas.openxmlformats.org/officeDocument/2006/relationships/hyperlink" Target="http://ru.wikipedia.org/wiki/%D0%9F%D1%80%D0%B8%D0%BA%D0%BB%D1%8E%D1%87%D0%B5%D0%BD%D0%B8%D1%8F_%D0%9D%D0%B5%D0%B7%D0%BD%D0%B0%D0%B9%D0%BA%D0%B8_%D0%B8_%D0%B5%D0%B3%D0%BE_%D0%B4%D1%80%D1%83%D0%B7%D0%B5%D0%B9" TargetMode="External"/><Relationship Id="rId7" Type="http://schemas.openxmlformats.org/officeDocument/2006/relationships/hyperlink" Target="http://ru.wikipedia.org/wiki/1958" TargetMode="External"/><Relationship Id="rId12" Type="http://schemas.openxmlformats.org/officeDocument/2006/relationships/hyperlink" Target="http://ru.wikipedia.org/wiki/%D0%9F%D0%BE%D0%BB%D0%B8%D1%82%D0%B8%D1%87%D0%B5%D1%81%D0%BA%D0%B0%D1%8F_%D1%8D%D0%BA%D0%BE%D0%BD%D0%BE%D0%BC%D0%B8%D1%8F" TargetMode="External"/><Relationship Id="rId2" Type="http://schemas.openxmlformats.org/officeDocument/2006/relationships/hyperlink" Target="http://ru.wikipedia.org/wiki/%D0%9D%D0%B5%D0%B7%D0%BD%D0%B0%D0%B9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5%D0%B7%D0%BD%D0%B0%D0%B9%D0%BA%D0%B0_%D0%B2_%D0%A1%D0%BE%D0%BB%D0%BD%D0%B5%D1%87%D0%BD%D0%BE%D0%BC_%D0%B3%D0%BE%D1%80%D0%BE%D0%B4%D0%B5" TargetMode="External"/><Relationship Id="rId11" Type="http://schemas.openxmlformats.org/officeDocument/2006/relationships/hyperlink" Target="http://ru.wikipedia.org/wiki/%CD%EE%F1%EE%E2,_%CD%E8%EA%EE%EB%E0%E9_%CD%E8%EA%EE%EB%E0%E5%E2%E8%F7#cite_note-.D0.9D.D0.B5.D0.B7.D0.BD.D0.B0.D0.B9.D0.BA.D0.B0-5" TargetMode="External"/><Relationship Id="rId5" Type="http://schemas.openxmlformats.org/officeDocument/2006/relationships/hyperlink" Target="http://ru.wikipedia.org/wiki/1954" TargetMode="External"/><Relationship Id="rId10" Type="http://schemas.openxmlformats.org/officeDocument/2006/relationships/hyperlink" Target="http://ru.wikipedia.org/wiki/1965" TargetMode="External"/><Relationship Id="rId4" Type="http://schemas.openxmlformats.org/officeDocument/2006/relationships/hyperlink" Target="http://ru.wikipedia.org/wiki/1953" TargetMode="External"/><Relationship Id="rId9" Type="http://schemas.openxmlformats.org/officeDocument/2006/relationships/hyperlink" Target="http://ru.wikipedia.org/wiki/19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/>
          <a:lstStyle/>
          <a:p>
            <a:r>
              <a:rPr lang="ru-RU" dirty="0" smtClean="0"/>
              <a:t>К юбилею писателя Н. Н. Носова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e807eb107ecfd2b78ce915f83f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780928"/>
            <a:ext cx="4077813" cy="374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56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Николай Николаевич Носов писал не только для детей. В </a:t>
            </a:r>
            <a:r>
              <a:rPr lang="ru-RU" u="sng" dirty="0">
                <a:hlinkClick r:id="rId2" tooltip="1969 год"/>
              </a:rPr>
              <a:t>1969 году</a:t>
            </a:r>
            <a:r>
              <a:rPr lang="ru-RU" dirty="0"/>
              <a:t> выходит сборник сатирических рассказов «Иронические юморески», которые затрагивали вопросы современной литературы («О </a:t>
            </a:r>
            <a:r>
              <a:rPr lang="ru-RU" dirty="0" err="1"/>
              <a:t>литмастерстве</a:t>
            </a:r>
            <a:r>
              <a:rPr lang="ru-RU" dirty="0"/>
              <a:t>», «Поговорим о поэзии», «Трактат о комедии»), русский алфавит («А, Б, В…»), отношения учителя и ученика («Второй раз в первый класс»), социальные темы — мещанство («Ещё об одном, всем надоевшем вопросе»), взаимоотношение родителей и их детей («Нужно ли называть родителей предками и конями и о других подобных вопросах»), вредные привычки («Об употреблении спиртных напитков»), и т. д.</a:t>
            </a:r>
            <a:r>
              <a:rPr lang="ru-RU" u="sng" baseline="30000" dirty="0">
                <a:hlinkClick r:id="rId3"/>
              </a:rPr>
              <a:t>[7]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39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Николай Носов умер в Москве </a:t>
            </a:r>
            <a:r>
              <a:rPr lang="ru-RU" u="sng" dirty="0">
                <a:hlinkClick r:id="rId2" tooltip="26 июля"/>
              </a:rPr>
              <a:t>26 июля</a:t>
            </a:r>
            <a:r>
              <a:rPr lang="ru-RU" dirty="0"/>
              <a:t> </a:t>
            </a:r>
            <a:r>
              <a:rPr lang="ru-RU" u="sng" dirty="0">
                <a:hlinkClick r:id="rId3" tooltip="1976 год"/>
              </a:rPr>
              <a:t>1976 года</a:t>
            </a:r>
            <a:r>
              <a:rPr lang="ru-RU" dirty="0"/>
              <a:t>. Похоронен на </a:t>
            </a:r>
            <a:r>
              <a:rPr lang="ru-RU" u="sng" dirty="0">
                <a:hlinkClick r:id="rId4" tooltip="Кунцевское кладбище"/>
              </a:rPr>
              <a:t>Кунцевском кладбище</a:t>
            </a:r>
            <a:r>
              <a:rPr lang="ru-RU" dirty="0"/>
              <a:t> в Москве</a:t>
            </a:r>
            <a:r>
              <a:rPr lang="ru-RU" u="sng" baseline="30000" dirty="0">
                <a:hlinkClick r:id="rId5"/>
              </a:rPr>
              <a:t>[8]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u="sng" dirty="0">
                <a:hlinkClick r:id="rId6" tooltip="1997"/>
              </a:rPr>
              <a:t>1997</a:t>
            </a:r>
            <a:r>
              <a:rPr lang="ru-RU" dirty="0"/>
              <a:t>—</a:t>
            </a:r>
            <a:r>
              <a:rPr lang="ru-RU" u="sng" dirty="0">
                <a:hlinkClick r:id="rId7" tooltip="1999 год"/>
              </a:rPr>
              <a:t>1999 годах</a:t>
            </a:r>
            <a:r>
              <a:rPr lang="ru-RU" dirty="0"/>
              <a:t> студией FAF </a:t>
            </a:r>
            <a:r>
              <a:rPr lang="ru-RU" dirty="0" err="1"/>
              <a:t>Entertainment</a:t>
            </a:r>
            <a:r>
              <a:rPr lang="ru-RU" dirty="0"/>
              <a:t> был создан мультфильм </a:t>
            </a:r>
            <a:r>
              <a:rPr lang="ru-RU" u="sng" dirty="0">
                <a:hlinkClick r:id="rId8" tooltip="Незнайка на Луне (мультфильм)"/>
              </a:rPr>
              <a:t>«Незнайка на Луне»</a:t>
            </a:r>
            <a:r>
              <a:rPr lang="ru-RU" dirty="0"/>
              <a:t> по одноимённой книге Н. Н. Носова.</a:t>
            </a:r>
          </a:p>
          <a:p>
            <a:r>
              <a:rPr lang="ru-RU" dirty="0"/>
              <a:t>В </a:t>
            </a:r>
            <a:r>
              <a:rPr lang="ru-RU" u="sng" dirty="0">
                <a:hlinkClick r:id="rId9" tooltip="2008 год"/>
              </a:rPr>
              <a:t>2008 году</a:t>
            </a:r>
            <a:r>
              <a:rPr lang="ru-RU" dirty="0"/>
              <a:t> к 100-летию со дня рождения Н. Н. Носова Центральный Банк РФ выпустил серебряную монету.</a:t>
            </a:r>
            <a:r>
              <a:rPr lang="ru-RU" u="sng" baseline="30000" dirty="0">
                <a:hlinkClick r:id="rId10"/>
              </a:rPr>
              <a:t>[9]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03a1dbe0501ef06d620776c642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44208" y="4149080"/>
            <a:ext cx="1973844" cy="248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2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Биография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Николай </a:t>
            </a:r>
            <a:r>
              <a:rPr lang="ru-RU" dirty="0"/>
              <a:t>Николаевич Носов родился 10 (</a:t>
            </a:r>
            <a:r>
              <a:rPr lang="ru-RU" u="sng" dirty="0">
                <a:hlinkClick r:id="rId2" tooltip="23 ноября"/>
              </a:rPr>
              <a:t>23 ноября</a:t>
            </a:r>
            <a:r>
              <a:rPr lang="ru-RU" dirty="0"/>
              <a:t>) </a:t>
            </a:r>
            <a:r>
              <a:rPr lang="ru-RU" u="sng" dirty="0">
                <a:hlinkClick r:id="rId3" tooltip="1908 год"/>
              </a:rPr>
              <a:t>1908 года</a:t>
            </a:r>
            <a:r>
              <a:rPr lang="ru-RU" dirty="0"/>
              <a:t> в городе </a:t>
            </a:r>
            <a:r>
              <a:rPr lang="ru-RU" u="sng" dirty="0">
                <a:hlinkClick r:id="rId4" tooltip="Киев"/>
              </a:rPr>
              <a:t>Киеве</a:t>
            </a:r>
            <a:r>
              <a:rPr lang="ru-RU" dirty="0"/>
              <a:t>, в семье эстрадного артиста, который в зависимости от обстоятельств работал и железнодорожником. Детство его прошло в небольшом городке </a:t>
            </a:r>
            <a:r>
              <a:rPr lang="ru-RU" u="sng" dirty="0">
                <a:hlinkClick r:id="rId5" tooltip="Ирпень"/>
              </a:rPr>
              <a:t>Ирпень</a:t>
            </a:r>
            <a:r>
              <a:rPr lang="ru-RU" dirty="0"/>
              <a:t>, недалеко от Киева, где мальчик и начал учиться в гимназии.</a:t>
            </a:r>
          </a:p>
          <a:p>
            <a:endParaRPr lang="ru-RU" dirty="0"/>
          </a:p>
        </p:txBody>
      </p:sp>
      <p:pic>
        <p:nvPicPr>
          <p:cNvPr id="5" name="Рисунок 4" descr="pho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6176" y="476672"/>
            <a:ext cx="2593343" cy="3112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7819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Николай был вторым сыном в семье. Кроме него, в семье был старший брат </a:t>
            </a:r>
            <a:r>
              <a:rPr lang="ru-RU" u="sng" dirty="0">
                <a:hlinkClick r:id="rId2" tooltip="Носов, Пётр Николаевич"/>
              </a:rPr>
              <a:t>Пётр</a:t>
            </a:r>
            <a:r>
              <a:rPr lang="ru-RU" dirty="0"/>
              <a:t> и младшие брат и сестра. Маленький Николай любил бывать на выступлениях отца, смотреть концерты и спектакли. Родители даже думали, что мальчик тоже хочет стать актёром. В школьные годы он хотел стать музыкантом и долго мечтал, чтобы ему купили скрипку. После покупки скрипки Николай понял, что учиться музыке нелегко, и скрипка была заброшена.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6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133107" cy="334523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Детство и школьные годы Николая Носова пришлись на тяжелейший период в российской истории: </a:t>
            </a:r>
            <a:r>
              <a:rPr lang="ru-RU" u="sng" dirty="0">
                <a:hlinkClick r:id="rId2" tooltip="Первая мировая война"/>
              </a:rPr>
              <a:t>Первую Мировую</a:t>
            </a:r>
            <a:r>
              <a:rPr lang="ru-RU" dirty="0"/>
              <a:t> и </a:t>
            </a:r>
            <a:r>
              <a:rPr lang="ru-RU" u="sng" dirty="0">
                <a:hlinkClick r:id="rId3" tooltip="Гражданская война в России"/>
              </a:rPr>
              <a:t>Гражданскую войну</a:t>
            </a:r>
            <a:r>
              <a:rPr lang="ru-RU" dirty="0"/>
              <a:t>. Недостаток продуктов, отсутствие тепла и электричества холодной зимой, болезни были обычным явлением того времени. Вся семья переболела </a:t>
            </a:r>
            <a:r>
              <a:rPr lang="ru-RU" u="sng" dirty="0">
                <a:hlinkClick r:id="rId4" tooltip="Тиф"/>
              </a:rPr>
              <a:t>тифом</a:t>
            </a:r>
            <a:r>
              <a:rPr lang="ru-RU" dirty="0"/>
              <a:t>. К счастью, никто не умер. Николай вспоминал, что когда он выздоровел (он болел дольше всех), его мать плакала от радости, потому что все остались живы. «Так я узнал, что плакать можно не только от горя»</a:t>
            </a:r>
            <a:r>
              <a:rPr lang="ru-RU" u="sng" baseline="30000" dirty="0"/>
              <a:t>[2]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83373803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35896" y="260648"/>
            <a:ext cx="431591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7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Носов с гимназических лет увлекался музыкой, театром, шахматами, фотографией, электротехникой и даже радиолюбительством. Чтобы прокормить семью, потерявшую стабильный заработок из-за Великой Октябрьской революции, Николай с 14 лет был вынужден работать: был газетным торговцем, землекопом, косарём и т. п. После 1917 года гимназия была реорганизована в школу-семилетку. Закончив её в 1924 году, он работал чернорабочим на бетонном заводе в </a:t>
            </a:r>
            <a:r>
              <a:rPr lang="ru-RU" dirty="0" err="1"/>
              <a:t>Ирпенe</a:t>
            </a:r>
            <a:r>
              <a:rPr lang="ru-RU" dirty="0"/>
              <a:t>, потом на частном кирпичном заводе в </a:t>
            </a:r>
            <a:r>
              <a:rPr lang="ru-RU" u="sng" dirty="0">
                <a:hlinkClick r:id="rId2" tooltip="Буча (город)"/>
              </a:rPr>
              <a:t>городе Буча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35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После Гражданской войны Николай увлёкся </a:t>
            </a:r>
            <a:r>
              <a:rPr lang="ru-RU" u="sng" dirty="0">
                <a:hlinkClick r:id="rId2" tooltip="Химия"/>
              </a:rPr>
              <a:t>химией</a:t>
            </a:r>
            <a:r>
              <a:rPr lang="ru-RU" dirty="0"/>
              <a:t>. Вместе со школьным товарищем он организовал химическую лабораторию на чердаке его дома, где друзья проводили разные опыты. Носов вспоминал: «По окончании школы я был уверен, что должен стать химиком и никем другим! Химия мне представлялась наукой из наук». Николай хотел поступить на химический факультет </a:t>
            </a:r>
            <a:r>
              <a:rPr lang="ru-RU" u="sng" dirty="0">
                <a:hlinkClick r:id="rId3" tooltip="Киевский политехнический институт"/>
              </a:rPr>
              <a:t>Киевского политехнического института</a:t>
            </a:r>
            <a:r>
              <a:rPr lang="ru-RU" dirty="0"/>
              <a:t>, но не смог, так как он не закончил профшколу, дающую законченное среднее образование.</a:t>
            </a:r>
          </a:p>
        </p:txBody>
      </p:sp>
    </p:spTree>
    <p:extLst>
      <p:ext uri="{BB962C8B-B14F-4D97-AF65-F5344CB8AC3E}">
        <p14:creationId xmlns:p14="http://schemas.microsoft.com/office/powerpoint/2010/main" val="314991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Литературное творчество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 smtClean="0"/>
              <a:t>С </a:t>
            </a:r>
            <a:r>
              <a:rPr lang="ru-RU" dirty="0"/>
              <a:t>1938 года начинает писать детские рассказы, но профессиональным литератором становится только после </a:t>
            </a:r>
            <a:r>
              <a:rPr lang="ru-RU" u="sng" dirty="0">
                <a:hlinkClick r:id="rId2" tooltip="Великая Отечественная война"/>
              </a:rPr>
              <a:t>Великой Отечественной войны</a:t>
            </a:r>
            <a:r>
              <a:rPr lang="ru-RU" dirty="0"/>
              <a:t>. Первый рассказ Носова был опубликован в 1938 году, назывался он «Затейники». Потом были опубликованы другие рассказы: «Живая шляпа», «Огурцы», «Чудесные брюки», «Мишкина каша», «Огородники», «Фантазёры» и др. Печатались они, в основном, в журнале для детей «</a:t>
            </a:r>
            <a:r>
              <a:rPr lang="ru-RU" u="sng" dirty="0" err="1">
                <a:hlinkClick r:id="rId3" tooltip="Мурзилка"/>
              </a:rPr>
              <a:t>Мурзилка</a:t>
            </a:r>
            <a:r>
              <a:rPr lang="ru-RU" dirty="0"/>
              <a:t>  Сам Николай Николаевич говорил, что начал писать для детей совершенно случайно — сперва просто рассказывал сказки своему маленькому сынишке и его друзьям. «Постепенно я понял, что сочинять для детей — наилучшая работа, она требует очень много знаний, и не только литературных…»</a:t>
            </a:r>
            <a:r>
              <a:rPr lang="ru-RU" u="sng" baseline="30000" dirty="0">
                <a:hlinkClick r:id="rId4"/>
              </a:rPr>
              <a:t>[3]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683488-990151ded348edab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2636912"/>
            <a:ext cx="2895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1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1947 году вышел сборник рассказов — «Весёлые рассказы». Широкую популярность завоевали и его повести для подростков «</a:t>
            </a:r>
            <a:r>
              <a:rPr lang="ru-RU" u="sng" dirty="0">
                <a:hlinkClick r:id="rId2" tooltip="Весёлая семейка"/>
              </a:rPr>
              <a:t>Весёлая семейка</a:t>
            </a:r>
            <a:r>
              <a:rPr lang="ru-RU" dirty="0"/>
              <a:t>» (</a:t>
            </a:r>
            <a:r>
              <a:rPr lang="ru-RU" u="sng" dirty="0">
                <a:hlinkClick r:id="rId3" tooltip="1949"/>
              </a:rPr>
              <a:t>1949</a:t>
            </a:r>
            <a:r>
              <a:rPr lang="ru-RU" dirty="0"/>
              <a:t>), «</a:t>
            </a:r>
            <a:r>
              <a:rPr lang="ru-RU" u="sng" dirty="0">
                <a:hlinkClick r:id="rId4" tooltip="Дневник Коли Синицына (страница отсутствует)"/>
              </a:rPr>
              <a:t>Дневник Коли Синицына</a:t>
            </a:r>
            <a:r>
              <a:rPr lang="ru-RU" dirty="0"/>
              <a:t>» (</a:t>
            </a:r>
            <a:r>
              <a:rPr lang="ru-RU" u="sng" dirty="0">
                <a:hlinkClick r:id="rId5" tooltip="1950"/>
              </a:rPr>
              <a:t>1950</a:t>
            </a:r>
            <a:r>
              <a:rPr lang="ru-RU" dirty="0"/>
              <a:t>), «</a:t>
            </a:r>
            <a:r>
              <a:rPr lang="ru-RU" u="sng" dirty="0">
                <a:hlinkClick r:id="rId6" tooltip="Витя Малеев в школе и дома"/>
              </a:rPr>
              <a:t>Витя Малеев в школе и дома</a:t>
            </a:r>
            <a:r>
              <a:rPr lang="ru-RU" dirty="0"/>
              <a:t>» (</a:t>
            </a:r>
            <a:r>
              <a:rPr lang="ru-RU" u="sng" dirty="0">
                <a:hlinkClick r:id="rId7" tooltip="1951"/>
              </a:rPr>
              <a:t>1951</a:t>
            </a:r>
            <a:r>
              <a:rPr lang="ru-RU" dirty="0"/>
              <a:t>). В 1952 году Николай Носов получил </a:t>
            </a:r>
            <a:r>
              <a:rPr lang="ru-RU" u="sng" dirty="0">
                <a:hlinkClick r:id="rId8" tooltip="Сталинская премия"/>
              </a:rPr>
              <a:t>Сталинскую премию</a:t>
            </a:r>
            <a:r>
              <a:rPr lang="ru-RU" dirty="0"/>
              <a:t> третьей степени за написание повести «Витя Малеев в школе и дома». В 1954 году по этой повести был снят детский художественный фильм </a:t>
            </a:r>
            <a:r>
              <a:rPr lang="ru-RU" u="sng" dirty="0">
                <a:hlinkClick r:id="rId9" tooltip="Два друга (фильм)"/>
              </a:rPr>
              <a:t>«Два друга»</a:t>
            </a:r>
            <a:r>
              <a:rPr lang="ru-RU" dirty="0"/>
              <a:t>.</a:t>
            </a:r>
          </a:p>
          <a:p>
            <a:r>
              <a:rPr lang="ru-RU" dirty="0"/>
              <a:t>Короткие, порой отчётливо сконструи­рованные, всегда весьма детальные, эти ис­тории призваны воспитывать в детях честность, чувство товарищества, отзывчивость, любовь к труду и т. д.; в них осуждаются такие постыдные качества, как зависть, тще­славие, грубость.</a:t>
            </a:r>
            <a:r>
              <a:rPr lang="ru-RU" u="sng" baseline="30000" dirty="0">
                <a:hlinkClick r:id="rId10"/>
              </a:rPr>
              <a:t>[4]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00032651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88224" y="620688"/>
            <a:ext cx="1905000" cy="2592288"/>
          </a:xfrm>
          <a:prstGeom prst="rect">
            <a:avLst/>
          </a:prstGeom>
        </p:spPr>
      </p:pic>
      <p:pic>
        <p:nvPicPr>
          <p:cNvPr id="6" name="Рисунок 5" descr="93596.jpg"/>
          <p:cNvPicPr>
            <a:picLocks noChangeAspect="1"/>
          </p:cNvPicPr>
          <p:nvPr/>
        </p:nvPicPr>
        <p:blipFill>
          <a:blip r:embed="rId12" cstate="print"/>
          <a:srcRect t="7754" b="7753"/>
          <a:stretch>
            <a:fillRect/>
          </a:stretch>
        </p:blipFill>
        <p:spPr>
          <a:xfrm>
            <a:off x="6643552" y="3645024"/>
            <a:ext cx="193006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62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Наиболее известны и любимы читателями сказочные произведения Николая Носова о </a:t>
            </a:r>
            <a:r>
              <a:rPr lang="ru-RU" u="sng" dirty="0">
                <a:hlinkClick r:id="rId2" tooltip="Незнайка"/>
              </a:rPr>
              <a:t>Незнайке</a:t>
            </a:r>
            <a:r>
              <a:rPr lang="ru-RU" dirty="0"/>
              <a:t>. Первое из них — сказка «Винтик, </a:t>
            </a:r>
            <a:r>
              <a:rPr lang="ru-RU" dirty="0" err="1"/>
              <a:t>Шпунтик</a:t>
            </a:r>
            <a:r>
              <a:rPr lang="ru-RU" dirty="0"/>
              <a:t> и пылесос». Потом была написана знаменитая трилогия, «</a:t>
            </a:r>
            <a:r>
              <a:rPr lang="ru-RU" u="sng" dirty="0">
                <a:hlinkClick r:id="rId3" tooltip="Приключения Незнайки и его друзей"/>
              </a:rPr>
              <a:t>Приключения Незнайки и его друзей</a:t>
            </a:r>
            <a:r>
              <a:rPr lang="ru-RU" dirty="0"/>
              <a:t>» (</a:t>
            </a:r>
            <a:r>
              <a:rPr lang="ru-RU" u="sng" dirty="0">
                <a:hlinkClick r:id="rId4" tooltip="1953"/>
              </a:rPr>
              <a:t>1953</a:t>
            </a:r>
            <a:r>
              <a:rPr lang="ru-RU" dirty="0"/>
              <a:t>—</a:t>
            </a:r>
            <a:r>
              <a:rPr lang="ru-RU" u="sng" dirty="0">
                <a:hlinkClick r:id="rId5" tooltip="1954"/>
              </a:rPr>
              <a:t>1954</a:t>
            </a:r>
            <a:r>
              <a:rPr lang="ru-RU" dirty="0"/>
              <a:t>), «</a:t>
            </a:r>
            <a:r>
              <a:rPr lang="ru-RU" u="sng" dirty="0">
                <a:hlinkClick r:id="rId6" tooltip="Незнайка в Солнечном городе"/>
              </a:rPr>
              <a:t>Незнайка в Солнечном городе</a:t>
            </a:r>
            <a:r>
              <a:rPr lang="ru-RU" dirty="0"/>
              <a:t>» (</a:t>
            </a:r>
            <a:r>
              <a:rPr lang="ru-RU" u="sng" dirty="0">
                <a:hlinkClick r:id="rId7" tooltip="1958"/>
              </a:rPr>
              <a:t>1958</a:t>
            </a:r>
            <a:r>
              <a:rPr lang="ru-RU" dirty="0"/>
              <a:t>) и «</a:t>
            </a:r>
            <a:r>
              <a:rPr lang="ru-RU" u="sng" dirty="0">
                <a:hlinkClick r:id="rId8" tooltip="Незнайка на Луне"/>
              </a:rPr>
              <a:t>Незнайка на Луне</a:t>
            </a:r>
            <a:r>
              <a:rPr lang="ru-RU" dirty="0"/>
              <a:t>» (</a:t>
            </a:r>
            <a:r>
              <a:rPr lang="ru-RU" u="sng" dirty="0">
                <a:hlinkClick r:id="rId9" tooltip="1964"/>
              </a:rPr>
              <a:t>1964</a:t>
            </a:r>
            <a:r>
              <a:rPr lang="ru-RU" dirty="0"/>
              <a:t>—</a:t>
            </a:r>
            <a:r>
              <a:rPr lang="ru-RU" u="sng" dirty="0">
                <a:hlinkClick r:id="rId10" tooltip="1965"/>
              </a:rPr>
              <a:t>1965</a:t>
            </a:r>
            <a:r>
              <a:rPr lang="ru-RU" dirty="0"/>
              <a:t>)</a:t>
            </a:r>
            <a:r>
              <a:rPr lang="ru-RU" u="sng" baseline="30000" dirty="0">
                <a:hlinkClick r:id="rId11"/>
              </a:rPr>
              <a:t>[5]</a:t>
            </a:r>
            <a:r>
              <a:rPr lang="ru-RU" dirty="0"/>
              <a:t>. Роман-сказку с элементами научной фантастики и политической сатиры и антиутопии «Незнайка на Луне» экономисты называют самым толковым и доступным учебником </a:t>
            </a:r>
            <a:r>
              <a:rPr lang="ru-RU" u="sng" dirty="0">
                <a:hlinkClick r:id="rId12" tooltip="Политическая экономия"/>
              </a:rPr>
              <a:t>политэкономии</a:t>
            </a:r>
            <a:r>
              <a:rPr lang="ru-RU" dirty="0"/>
              <a:t>. Из него можно отлично усвоить, что такое реклама, акционерное общество, лопнувший банк, продажная пресса, забастовка, безработица, биржа, что такое рыночные отношения</a:t>
            </a:r>
            <a:r>
              <a:rPr lang="ru-RU" u="sng" baseline="30000" dirty="0">
                <a:hlinkClick r:id="rId13"/>
              </a:rPr>
              <a:t>[6]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38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360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 юбилею писателя Н. Н. Носова</vt:lpstr>
      <vt:lpstr>Биография 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Литературное творчество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</cp:revision>
  <dcterms:created xsi:type="dcterms:W3CDTF">2013-11-13T12:33:39Z</dcterms:created>
  <dcterms:modified xsi:type="dcterms:W3CDTF">2013-11-19T17:50:21Z</dcterms:modified>
</cp:coreProperties>
</file>