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2004589"/>
          </a:xfrm>
        </p:spPr>
        <p:txBody>
          <a:bodyPr/>
          <a:lstStyle/>
          <a:p>
            <a:pPr algn="ctr"/>
            <a:r>
              <a:rPr lang="ru-RU" dirty="0" smtClean="0"/>
              <a:t>Интеллектуальный марафон.</a:t>
            </a:r>
            <a:br>
              <a:rPr lang="ru-RU" dirty="0" smtClean="0"/>
            </a:br>
            <a:r>
              <a:rPr lang="ru-RU" dirty="0" smtClean="0"/>
              <a:t>Окружной тур. 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етлана Викторовна\AppData\Local\Microsoft\Windows\Temporary Internet Files\Content.IE5\LAMPMAAZ\MC90037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64904"/>
            <a:ext cx="2018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ветлана Викторовна\AppData\Local\Microsoft\Windows\Temporary Internet Files\Content.IE5\Z83MRHT0\MC9003553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86" y="333756"/>
            <a:ext cx="1794053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Светлана Викторовна\AppData\Local\Microsoft\Windows\Temporary Internet Files\Content.IE5\63HL7ZCV\MC9002921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23" y="283921"/>
            <a:ext cx="1811426" cy="154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ветлана Викторовна\AppData\Local\Microsoft\Windows\Temporary Internet Files\Content.IE5\Z83MRHT0\MC900089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22" y="2564904"/>
            <a:ext cx="199612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Светлана Викторовна\AppData\Local\Microsoft\Windows\Temporary Internet Files\Content.IE5\63HL7ZCV\MC90041733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1846"/>
            <a:ext cx="3490111" cy="3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7606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dirty="0" smtClean="0"/>
              <a:t>Даны </a:t>
            </a:r>
            <a:r>
              <a:rPr lang="ru-RU" sz="4500" b="1" dirty="0"/>
              <a:t>слова на языке неизвестного племени островитян. Найдите русский перевод каждого слова и соедини пары:</a:t>
            </a:r>
          </a:p>
          <a:p>
            <a:pPr marL="0" indent="0" algn="ctr">
              <a:buNone/>
            </a:pPr>
            <a:endParaRPr lang="ru-RU" sz="4500" b="1" dirty="0"/>
          </a:p>
          <a:p>
            <a:pPr marL="0" indent="0" algn="ctr">
              <a:buNone/>
            </a:pPr>
            <a:r>
              <a:rPr lang="ru-RU" sz="4500" b="1" dirty="0" err="1"/>
              <a:t>калямувь</a:t>
            </a:r>
            <a:r>
              <a:rPr lang="ru-RU" sz="4500" b="1" dirty="0"/>
              <a:t>                    написать</a:t>
            </a:r>
          </a:p>
          <a:p>
            <a:pPr marL="0" indent="0" algn="ctr">
              <a:buNone/>
            </a:pPr>
            <a:r>
              <a:rPr lang="ru-RU" sz="4500" b="1" dirty="0" err="1"/>
              <a:t>ралямувь</a:t>
            </a:r>
            <a:r>
              <a:rPr lang="ru-RU" sz="4500" b="1" dirty="0"/>
              <a:t>                    зарисовать</a:t>
            </a:r>
          </a:p>
          <a:p>
            <a:pPr marL="0" indent="0" algn="ctr">
              <a:buNone/>
            </a:pPr>
            <a:r>
              <a:rPr lang="ru-RU" sz="4500" b="1" dirty="0" err="1"/>
              <a:t>камурпавь</a:t>
            </a:r>
            <a:r>
              <a:rPr lang="ru-RU" sz="4500" b="1" dirty="0"/>
              <a:t>                  писать</a:t>
            </a:r>
          </a:p>
          <a:p>
            <a:pPr marL="0" indent="0" algn="ctr">
              <a:buNone/>
            </a:pPr>
            <a:r>
              <a:rPr lang="ru-RU" sz="4500" b="1" dirty="0" err="1"/>
              <a:t>ралямта</a:t>
            </a:r>
            <a:r>
              <a:rPr lang="ru-RU" sz="4500" b="1" dirty="0"/>
              <a:t>                      записка</a:t>
            </a:r>
          </a:p>
          <a:p>
            <a:pPr marL="0" indent="0" algn="ctr">
              <a:buNone/>
            </a:pPr>
            <a:r>
              <a:rPr lang="ru-RU" sz="4500" b="1" dirty="0" err="1"/>
              <a:t>лямувь</a:t>
            </a:r>
            <a:r>
              <a:rPr lang="ru-RU" sz="4500" b="1" dirty="0"/>
              <a:t>                        нарисовать</a:t>
            </a:r>
          </a:p>
          <a:p>
            <a:pPr marL="0" indent="0" algn="ctr">
              <a:buNone/>
            </a:pPr>
            <a:r>
              <a:rPr lang="ru-RU" sz="4500" b="1" dirty="0" err="1"/>
              <a:t>рамурпавь</a:t>
            </a:r>
            <a:r>
              <a:rPr lang="ru-RU" sz="4500" b="1" dirty="0"/>
              <a:t>                  записать</a:t>
            </a:r>
          </a:p>
          <a:p>
            <a:pPr marL="0" indent="0" algn="ctr">
              <a:buNone/>
            </a:pPr>
            <a:endParaRPr lang="ru-RU" sz="4500" b="1" dirty="0"/>
          </a:p>
          <a:p>
            <a:pPr marL="0" indent="0" algn="ctr">
              <a:buNone/>
            </a:pPr>
            <a:r>
              <a:rPr lang="ru-RU" sz="4500" b="1" dirty="0"/>
              <a:t>Как </a:t>
            </a:r>
            <a:r>
              <a:rPr lang="ru-RU" sz="4500" b="1" dirty="0" err="1"/>
              <a:t>по-островитянски</a:t>
            </a:r>
            <a:r>
              <a:rPr lang="ru-RU" sz="4500" b="1" dirty="0"/>
              <a:t> будет слово «зарисовка</a:t>
            </a:r>
            <a:r>
              <a:rPr lang="ru-RU" sz="4500" b="1" dirty="0" smtClean="0"/>
              <a:t>»?</a:t>
            </a:r>
            <a:endParaRPr lang="ru-RU" sz="4500" b="1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2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к  5  заданию  (20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err="1" smtClean="0">
                <a:solidFill>
                  <a:srgbClr val="0070C0"/>
                </a:solidFill>
              </a:rPr>
              <a:t>калямувь</a:t>
            </a:r>
            <a:r>
              <a:rPr lang="ru-RU" sz="3600" b="1" dirty="0" smtClean="0"/>
              <a:t>    -        </a:t>
            </a:r>
            <a:r>
              <a:rPr lang="ru-RU" sz="3600" b="1" dirty="0" smtClean="0">
                <a:solidFill>
                  <a:srgbClr val="FF0000"/>
                </a:solidFill>
              </a:rPr>
              <a:t>написать</a:t>
            </a:r>
          </a:p>
          <a:p>
            <a:pPr marL="0" indent="0" algn="ctr">
              <a:buNone/>
            </a:pPr>
            <a:r>
              <a:rPr lang="ru-RU" sz="3600" b="1" dirty="0" err="1" smtClean="0">
                <a:solidFill>
                  <a:srgbClr val="0070C0"/>
                </a:solidFill>
              </a:rPr>
              <a:t>ралямувь</a:t>
            </a:r>
            <a:r>
              <a:rPr lang="ru-RU" sz="3600" b="1" dirty="0" smtClean="0"/>
              <a:t>   -        </a:t>
            </a:r>
            <a:r>
              <a:rPr lang="ru-RU" sz="3600" b="1" dirty="0">
                <a:solidFill>
                  <a:srgbClr val="FF0000"/>
                </a:solidFill>
              </a:rPr>
              <a:t>записать</a:t>
            </a:r>
            <a:r>
              <a:rPr lang="ru-RU" sz="3600" b="1" dirty="0"/>
              <a:t>                </a:t>
            </a:r>
          </a:p>
          <a:p>
            <a:pPr marL="0" indent="0" algn="ctr">
              <a:buNone/>
            </a:pPr>
            <a:r>
              <a:rPr lang="ru-RU" sz="3600" b="1" dirty="0" err="1" smtClean="0">
                <a:solidFill>
                  <a:srgbClr val="0070C0"/>
                </a:solidFill>
              </a:rPr>
              <a:t>камурпавь</a:t>
            </a:r>
            <a:r>
              <a:rPr lang="ru-RU" sz="3600" b="1" dirty="0" smtClean="0"/>
              <a:t>    -      </a:t>
            </a:r>
            <a:r>
              <a:rPr lang="ru-RU" sz="3600" b="1" dirty="0" smtClean="0">
                <a:solidFill>
                  <a:srgbClr val="FF0000"/>
                </a:solidFill>
              </a:rPr>
              <a:t>нарисовать  </a:t>
            </a:r>
            <a:r>
              <a:rPr lang="ru-RU" sz="3600" b="1" dirty="0" smtClean="0"/>
              <a:t>              </a:t>
            </a:r>
            <a:endParaRPr lang="ru-RU" sz="3600" b="1" dirty="0"/>
          </a:p>
          <a:p>
            <a:pPr marL="0" indent="0" algn="ctr">
              <a:buNone/>
            </a:pPr>
            <a:r>
              <a:rPr lang="ru-RU" sz="3600" b="1" dirty="0" err="1" smtClean="0">
                <a:solidFill>
                  <a:srgbClr val="0070C0"/>
                </a:solidFill>
              </a:rPr>
              <a:t>ралямта</a:t>
            </a:r>
            <a:r>
              <a:rPr lang="ru-RU" sz="3600" b="1" dirty="0" smtClean="0"/>
              <a:t>    -        </a:t>
            </a:r>
            <a:r>
              <a:rPr lang="ru-RU" sz="3600" b="1" dirty="0">
                <a:solidFill>
                  <a:srgbClr val="FF0000"/>
                </a:solidFill>
              </a:rPr>
              <a:t>записка </a:t>
            </a:r>
            <a:r>
              <a:rPr lang="ru-RU" sz="3600" b="1" dirty="0"/>
              <a:t>                                                                                    </a:t>
            </a:r>
            <a:r>
              <a:rPr lang="ru-RU" sz="3600" b="1" dirty="0" err="1" smtClean="0">
                <a:solidFill>
                  <a:srgbClr val="0070C0"/>
                </a:solidFill>
              </a:rPr>
              <a:t>лямувь</a:t>
            </a:r>
            <a:r>
              <a:rPr lang="ru-RU" sz="3600" b="1" dirty="0" smtClean="0"/>
              <a:t>   -      </a:t>
            </a:r>
            <a:r>
              <a:rPr lang="ru-RU" sz="3600" b="1" dirty="0">
                <a:solidFill>
                  <a:srgbClr val="FF0000"/>
                </a:solidFill>
              </a:rPr>
              <a:t>писать</a:t>
            </a:r>
            <a:r>
              <a:rPr lang="ru-RU" sz="3600" b="1" dirty="0"/>
              <a:t>             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err="1" smtClean="0">
                <a:solidFill>
                  <a:srgbClr val="0070C0"/>
                </a:solidFill>
              </a:rPr>
              <a:t>рамурпавь</a:t>
            </a:r>
            <a:r>
              <a:rPr lang="ru-RU" sz="3600" b="1" dirty="0" smtClean="0"/>
              <a:t>    -     </a:t>
            </a:r>
            <a:r>
              <a:rPr lang="ru-RU" sz="3600" b="1" dirty="0" smtClean="0">
                <a:solidFill>
                  <a:srgbClr val="FF0000"/>
                </a:solidFill>
              </a:rPr>
              <a:t>зарисовать</a:t>
            </a:r>
          </a:p>
          <a:p>
            <a:pPr marL="0" indent="0" algn="ctr">
              <a:buNone/>
            </a:pPr>
            <a:r>
              <a:rPr lang="ru-RU" sz="3600" b="1" dirty="0" smtClean="0"/>
              <a:t>     </a:t>
            </a:r>
            <a:endParaRPr lang="ru-RU" sz="3600" b="1" dirty="0"/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« </a:t>
            </a:r>
            <a:r>
              <a:rPr lang="ru-RU" sz="3600" b="1" dirty="0">
                <a:solidFill>
                  <a:srgbClr val="0070C0"/>
                </a:solidFill>
              </a:rPr>
              <a:t>зарисовка»</a:t>
            </a:r>
            <a:r>
              <a:rPr lang="ru-RU" sz="3600" b="1" dirty="0"/>
              <a:t> - </a:t>
            </a:r>
            <a:r>
              <a:rPr lang="ru-RU" sz="4400" b="1" dirty="0" err="1">
                <a:solidFill>
                  <a:srgbClr val="00B050"/>
                </a:solidFill>
              </a:rPr>
              <a:t>рамурпта</a:t>
            </a:r>
            <a:r>
              <a:rPr lang="ru-RU" sz="3600" b="1" dirty="0"/>
              <a:t>         </a:t>
            </a:r>
          </a:p>
          <a:p>
            <a:pPr marL="0" indent="0" algn="ctr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465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dirty="0"/>
              <a:t>Квадрат со стороной 1 м разрезали на квадраты со стороной 1 см и </a:t>
            </a:r>
          </a:p>
          <a:p>
            <a:pPr marL="0" indent="0">
              <a:buNone/>
            </a:pPr>
            <a:r>
              <a:rPr lang="ru-RU" sz="4400" b="1" dirty="0"/>
              <a:t>выстроили их в один ряд в виде полоски шириной 1 см. </a:t>
            </a:r>
          </a:p>
          <a:p>
            <a:pPr marL="0" indent="0">
              <a:buNone/>
            </a:pPr>
            <a:r>
              <a:rPr lang="ru-RU" sz="4400" b="1" dirty="0"/>
              <a:t>Какой длины получилась полоска?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9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 к  6  заданию (7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rgbClr val="0070C0"/>
                </a:solidFill>
              </a:rPr>
              <a:t>Квадрат со стороной 1 м разрезается на 100 x 100 = 10 000 квадратиков со стороной 1 см. 	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0070C0"/>
                </a:solidFill>
              </a:rPr>
              <a:t>Если все эти квадратики выстроить в ряд, то получится полоса 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длиной </a:t>
            </a:r>
            <a:r>
              <a:rPr lang="ru-RU" sz="4000" b="1" dirty="0">
                <a:solidFill>
                  <a:srgbClr val="FF0000"/>
                </a:solidFill>
              </a:rPr>
              <a:t>10 000 см или 100 м.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На лодочной станции за прокат водного велосипеда за первый час надо </a:t>
            </a:r>
            <a:r>
              <a:rPr lang="ru-RU" sz="2400" b="1" dirty="0" smtClean="0">
                <a:solidFill>
                  <a:srgbClr val="0070C0"/>
                </a:solidFill>
              </a:rPr>
              <a:t>заплатить </a:t>
            </a:r>
            <a:r>
              <a:rPr lang="ru-RU" sz="2400" b="1" dirty="0">
                <a:solidFill>
                  <a:srgbClr val="0070C0"/>
                </a:solidFill>
              </a:rPr>
              <a:t>30 </a:t>
            </a:r>
            <a:r>
              <a:rPr lang="ru-RU" sz="2400" b="1" dirty="0" smtClean="0">
                <a:solidFill>
                  <a:srgbClr val="0070C0"/>
                </a:solidFill>
              </a:rPr>
              <a:t>руб.,  а </a:t>
            </a:r>
            <a:r>
              <a:rPr lang="ru-RU" sz="2400" b="1" dirty="0">
                <a:solidFill>
                  <a:srgbClr val="0070C0"/>
                </a:solidFill>
              </a:rPr>
              <a:t>за каждый следующий час  - по 15 рублей</a:t>
            </a:r>
            <a:r>
              <a:rPr lang="ru-RU" sz="2400" b="1" dirty="0" smtClean="0">
                <a:solidFill>
                  <a:srgbClr val="0070C0"/>
                </a:solidFill>
              </a:rPr>
              <a:t>. Используйте </a:t>
            </a:r>
            <a:r>
              <a:rPr lang="ru-RU" sz="2400" b="1" dirty="0">
                <a:solidFill>
                  <a:srgbClr val="0070C0"/>
                </a:solidFill>
              </a:rPr>
              <a:t>эти сведения для заполнения следующей таблицы: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/>
              <a:t>Используя данные заполненной таблицы, ответьте  на </a:t>
            </a:r>
            <a:r>
              <a:rPr lang="ru-RU" sz="2800" dirty="0" smtClean="0"/>
              <a:t>вопрос: </a:t>
            </a:r>
            <a:r>
              <a:rPr lang="ru-RU" sz="2800" dirty="0" smtClean="0">
                <a:solidFill>
                  <a:srgbClr val="0070C0"/>
                </a:solidFill>
              </a:rPr>
              <a:t>У </a:t>
            </a:r>
            <a:r>
              <a:rPr lang="ru-RU" sz="2800" dirty="0">
                <a:solidFill>
                  <a:srgbClr val="0070C0"/>
                </a:solidFill>
              </a:rPr>
              <a:t>компании ребят есть 70 рублей. На какое самое большое количество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часов они могут взять напрокат велосипед?</a:t>
            </a:r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0707"/>
              </p:ext>
            </p:extLst>
          </p:nvPr>
        </p:nvGraphicFramePr>
        <p:xfrm>
          <a:off x="395536" y="2492895"/>
          <a:ext cx="828092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529419"/>
                <a:gridCol w="3751501"/>
              </a:tblGrid>
              <a:tr h="72008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часов проката велосипедов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Стоимость ( в рублях)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4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 к  7  заданию  (5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3038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На 3 часа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48685"/>
              </p:ext>
            </p:extLst>
          </p:nvPr>
        </p:nvGraphicFramePr>
        <p:xfrm>
          <a:off x="539552" y="1700807"/>
          <a:ext cx="8064896" cy="3950172"/>
        </p:xfrm>
        <a:graphic>
          <a:graphicData uri="http://schemas.openxmlformats.org/drawingml/2006/table">
            <a:tbl>
              <a:tblPr firstRow="1" firstCol="1" bandRow="1"/>
              <a:tblGrid>
                <a:gridCol w="4411260"/>
                <a:gridCol w="3653636"/>
              </a:tblGrid>
              <a:tr h="100811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часов проката велосипедов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Стоимость ( в рублях)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Замените в словосочетаниях прилагательные синонимами с приставками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без- </a:t>
            </a:r>
            <a:r>
              <a:rPr lang="ru-RU" b="1" dirty="0" smtClean="0">
                <a:solidFill>
                  <a:srgbClr val="0070C0"/>
                </a:solidFill>
              </a:rPr>
              <a:t> и  бес-</a:t>
            </a:r>
            <a:r>
              <a:rPr lang="ru-RU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Смелый человек - </a:t>
            </a:r>
            <a:r>
              <a:rPr lang="ru-RU" b="1" dirty="0" smtClean="0"/>
              <a:t>_________________________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Тихая погода - </a:t>
            </a:r>
            <a:r>
              <a:rPr lang="ru-RU" b="1" dirty="0" smtClean="0"/>
              <a:t>_____________________________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Напрасный труд - </a:t>
            </a:r>
            <a:r>
              <a:rPr lang="ru-RU" b="1" dirty="0" smtClean="0"/>
              <a:t>___________________________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Добродушный смех - </a:t>
            </a:r>
            <a:r>
              <a:rPr lang="ru-RU" b="1" dirty="0" smtClean="0"/>
              <a:t>________________________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Тихие шаги - </a:t>
            </a:r>
            <a:r>
              <a:rPr lang="ru-RU" b="1" dirty="0" smtClean="0"/>
              <a:t>_______________________________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8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к  8  заданию  (</a:t>
            </a:r>
            <a:r>
              <a:rPr lang="ru-RU" smtClean="0"/>
              <a:t>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Смелый человек - </a:t>
            </a:r>
            <a:r>
              <a:rPr lang="ru-RU" sz="4400" b="1" u="sng" dirty="0">
                <a:solidFill>
                  <a:srgbClr val="FF0000"/>
                </a:solidFill>
              </a:rPr>
              <a:t>бес</a:t>
            </a:r>
            <a:r>
              <a:rPr lang="ru-RU" sz="4400" b="1" dirty="0">
                <a:solidFill>
                  <a:srgbClr val="FF0000"/>
                </a:solidFill>
              </a:rPr>
              <a:t>страшный</a:t>
            </a:r>
          </a:p>
          <a:p>
            <a:pPr marL="0" indent="0">
              <a:buNone/>
            </a:pPr>
            <a:r>
              <a:rPr lang="ru-RU" sz="4400" b="1" dirty="0"/>
              <a:t>Тихая погода - </a:t>
            </a:r>
            <a:r>
              <a:rPr lang="ru-RU" sz="4400" b="1" u="sng" dirty="0">
                <a:solidFill>
                  <a:srgbClr val="FF0000"/>
                </a:solidFill>
              </a:rPr>
              <a:t>без</a:t>
            </a:r>
            <a:r>
              <a:rPr lang="ru-RU" sz="4400" b="1" dirty="0">
                <a:solidFill>
                  <a:srgbClr val="FF0000"/>
                </a:solidFill>
              </a:rPr>
              <a:t>ветренная</a:t>
            </a:r>
          </a:p>
          <a:p>
            <a:pPr marL="0" indent="0">
              <a:buNone/>
            </a:pPr>
            <a:r>
              <a:rPr lang="ru-RU" sz="4400" b="1" dirty="0"/>
              <a:t>Напрасный труд - </a:t>
            </a:r>
            <a:r>
              <a:rPr lang="ru-RU" sz="4400" b="1" u="sng" dirty="0">
                <a:solidFill>
                  <a:srgbClr val="FF0000"/>
                </a:solidFill>
              </a:rPr>
              <a:t>бес</a:t>
            </a:r>
            <a:r>
              <a:rPr lang="ru-RU" sz="4400" b="1" dirty="0">
                <a:solidFill>
                  <a:srgbClr val="FF0000"/>
                </a:solidFill>
              </a:rPr>
              <a:t>полезный</a:t>
            </a:r>
          </a:p>
          <a:p>
            <a:pPr marL="0" indent="0">
              <a:buNone/>
            </a:pPr>
            <a:r>
              <a:rPr lang="ru-RU" sz="4400" b="1" dirty="0"/>
              <a:t>Добродушный смех - </a:t>
            </a:r>
            <a:r>
              <a:rPr lang="ru-RU" sz="4400" b="1" u="sng" dirty="0">
                <a:solidFill>
                  <a:srgbClr val="FF0000"/>
                </a:solidFill>
              </a:rPr>
              <a:t>без</a:t>
            </a:r>
            <a:r>
              <a:rPr lang="ru-RU" sz="4400" b="1" dirty="0">
                <a:solidFill>
                  <a:srgbClr val="FF0000"/>
                </a:solidFill>
              </a:rPr>
              <a:t>злобный</a:t>
            </a:r>
          </a:p>
          <a:p>
            <a:pPr marL="0" indent="0">
              <a:buNone/>
            </a:pPr>
            <a:r>
              <a:rPr lang="ru-RU" sz="4400" b="1" dirty="0"/>
              <a:t>Тихие шаги </a:t>
            </a:r>
            <a:r>
              <a:rPr lang="ru-RU" sz="4400" b="1" dirty="0" smtClean="0"/>
              <a:t>- </a:t>
            </a:r>
            <a:r>
              <a:rPr lang="ru-RU" sz="4400" b="1" u="sng" dirty="0" smtClean="0">
                <a:solidFill>
                  <a:srgbClr val="FF0000"/>
                </a:solidFill>
              </a:rPr>
              <a:t>бес</a:t>
            </a:r>
            <a:r>
              <a:rPr lang="ru-RU" sz="4400" b="1" dirty="0" smtClean="0">
                <a:solidFill>
                  <a:srgbClr val="FF0000"/>
                </a:solidFill>
              </a:rPr>
              <a:t>шумные</a:t>
            </a:r>
            <a:r>
              <a:rPr lang="ru-RU" sz="4400" b="1" dirty="0" smtClean="0"/>
              <a:t> </a:t>
            </a:r>
            <a:endParaRPr lang="ru-RU" sz="4400" b="1" dirty="0"/>
          </a:p>
          <a:p>
            <a:pPr marL="0" indent="0">
              <a:buNone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9121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331236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Самый  умный  и  сообразительный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284984"/>
            <a:ext cx="4555232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Больше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70  баллов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C:\Users\Светлана Викторовна\AppData\Local\Microsoft\Windows\Temporary Internet Files\Content.IE5\63HL7ZCV\MC9004173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2976"/>
            <a:ext cx="3490111" cy="3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9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92500" lnSpcReduction="10000"/>
          </a:bodyPr>
          <a:lstStyle/>
          <a:p>
            <a:pPr marL="114300" indent="0">
              <a:spcAft>
                <a:spcPts val="0"/>
              </a:spcAft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Вставьте </a:t>
            </a:r>
            <a:r>
              <a:rPr lang="ru-RU" sz="38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названия животных в известные фразеологизмы и кратко объясните значение</a:t>
            </a:r>
            <a:r>
              <a:rPr lang="ru-RU" sz="3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114300" indent="0">
              <a:spcAft>
                <a:spcPts val="0"/>
              </a:spcAft>
              <a:buNone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 err="1" smtClean="0">
                <a:latin typeface="Times New Roman"/>
                <a:ea typeface="Calibri"/>
                <a:cs typeface="Times New Roman"/>
              </a:rPr>
              <a:t>Ещё___________</a:t>
            </a:r>
            <a:r>
              <a:rPr lang="ru-RU" sz="4100" b="1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41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100" b="1" dirty="0" smtClean="0">
                <a:latin typeface="Times New Roman"/>
                <a:ea typeface="Calibri"/>
                <a:cs typeface="Times New Roman"/>
              </a:rPr>
              <a:t>валялся</a:t>
            </a:r>
            <a:r>
              <a:rPr lang="ru-RU" sz="41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4100" b="1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>
                <a:latin typeface="Times New Roman"/>
                <a:ea typeface="Calibri"/>
                <a:cs typeface="Times New Roman"/>
              </a:rPr>
              <a:t>Глухая</a:t>
            </a:r>
            <a:r>
              <a:rPr lang="ru-RU" sz="4100" b="1" dirty="0" smtClean="0">
                <a:latin typeface="Times New Roman"/>
                <a:ea typeface="Calibri"/>
                <a:cs typeface="Times New Roman"/>
              </a:rPr>
              <a:t>____________.</a:t>
            </a:r>
            <a:endParaRPr lang="ru-RU" sz="4100" b="1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>
                <a:latin typeface="Times New Roman"/>
                <a:ea typeface="Calibri"/>
                <a:cs typeface="Times New Roman"/>
              </a:rPr>
              <a:t>______________ нежности</a:t>
            </a:r>
            <a:r>
              <a:rPr lang="ru-RU" sz="4100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4100" b="1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 err="1">
                <a:latin typeface="Times New Roman"/>
                <a:ea typeface="Calibri"/>
                <a:cs typeface="Times New Roman"/>
              </a:rPr>
              <a:t>Как___________пятая</a:t>
            </a:r>
            <a:r>
              <a:rPr lang="ru-RU" sz="4100" b="1" dirty="0">
                <a:latin typeface="Times New Roman"/>
                <a:ea typeface="Calibri"/>
                <a:cs typeface="Times New Roman"/>
              </a:rPr>
              <a:t> нога</a:t>
            </a:r>
            <a:r>
              <a:rPr lang="ru-RU" sz="4100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4100" b="1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>
                <a:latin typeface="Times New Roman"/>
                <a:ea typeface="Calibri"/>
                <a:cs typeface="Times New Roman"/>
              </a:rPr>
              <a:t>Гол как </a:t>
            </a:r>
            <a:r>
              <a:rPr lang="ru-RU" sz="4100" b="1" dirty="0" smtClean="0">
                <a:latin typeface="Times New Roman"/>
                <a:ea typeface="Calibri"/>
                <a:cs typeface="Times New Roman"/>
              </a:rPr>
              <a:t>________________.</a:t>
            </a:r>
            <a:endParaRPr lang="ru-RU" sz="4100" b="1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9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к  1  заданию (15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Еще  </a:t>
            </a:r>
            <a:r>
              <a:rPr lang="ru-RU" sz="3600" b="1" u="sng" dirty="0">
                <a:solidFill>
                  <a:srgbClr val="FF0000"/>
                </a:solidFill>
              </a:rPr>
              <a:t>конь </a:t>
            </a:r>
            <a:r>
              <a:rPr lang="ru-RU" sz="3600" b="1" dirty="0"/>
              <a:t>не валялся. </a:t>
            </a:r>
            <a:r>
              <a:rPr lang="ru-RU" sz="3600" b="1" dirty="0">
                <a:solidFill>
                  <a:srgbClr val="0070C0"/>
                </a:solidFill>
              </a:rPr>
              <a:t>(Ничего не сделано)</a:t>
            </a:r>
          </a:p>
          <a:p>
            <a:pPr marL="0" indent="0">
              <a:buNone/>
            </a:pPr>
            <a:r>
              <a:rPr lang="ru-RU" sz="3600" b="1" dirty="0" smtClean="0"/>
              <a:t>Глухая  </a:t>
            </a:r>
            <a:r>
              <a:rPr lang="ru-RU" sz="3600" b="1" u="sng" dirty="0">
                <a:solidFill>
                  <a:srgbClr val="FF0000"/>
                </a:solidFill>
              </a:rPr>
              <a:t>тетеря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600" b="1" dirty="0"/>
              <a:t> </a:t>
            </a:r>
            <a:r>
              <a:rPr lang="ru-RU" sz="3600" b="1" dirty="0">
                <a:solidFill>
                  <a:srgbClr val="0070C0"/>
                </a:solidFill>
              </a:rPr>
              <a:t>(Тот, кто ничего не хочет слышать)</a:t>
            </a:r>
          </a:p>
          <a:p>
            <a:pPr marL="0" indent="0">
              <a:buNone/>
            </a:pPr>
            <a:r>
              <a:rPr lang="ru-RU" sz="3600" b="1" dirty="0" smtClean="0"/>
              <a:t>Телячьи  </a:t>
            </a:r>
            <a:r>
              <a:rPr lang="ru-RU" sz="3600" b="1" u="sng" dirty="0" smtClean="0">
                <a:solidFill>
                  <a:srgbClr val="FF0000"/>
                </a:solidFill>
              </a:rPr>
              <a:t>нежности</a:t>
            </a:r>
            <a:r>
              <a:rPr lang="ru-RU" sz="3600" b="1" u="sng" dirty="0">
                <a:solidFill>
                  <a:srgbClr val="FF0000"/>
                </a:solidFill>
              </a:rPr>
              <a:t>.</a:t>
            </a:r>
            <a:r>
              <a:rPr lang="ru-RU" sz="3600" b="1" dirty="0"/>
              <a:t> </a:t>
            </a:r>
            <a:r>
              <a:rPr lang="ru-RU" sz="3600" b="1" dirty="0">
                <a:solidFill>
                  <a:srgbClr val="0070C0"/>
                </a:solidFill>
              </a:rPr>
              <a:t>(Чрезмерные, неуместные ласки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  <a:endParaRPr lang="ru-RU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b="1" dirty="0" smtClean="0"/>
              <a:t>Как </a:t>
            </a:r>
            <a:r>
              <a:rPr lang="ru-RU" sz="3600" b="1" u="sng" dirty="0">
                <a:solidFill>
                  <a:srgbClr val="FF0000"/>
                </a:solidFill>
              </a:rPr>
              <a:t>собаке</a:t>
            </a:r>
            <a:r>
              <a:rPr lang="ru-RU" sz="3600" b="1" dirty="0"/>
              <a:t> пятая нога. </a:t>
            </a:r>
            <a:r>
              <a:rPr lang="ru-RU" sz="3600" b="1" dirty="0">
                <a:solidFill>
                  <a:srgbClr val="0070C0"/>
                </a:solidFill>
              </a:rPr>
              <a:t>(Совершенно не нужно)</a:t>
            </a:r>
          </a:p>
          <a:p>
            <a:pPr marL="0" indent="0">
              <a:buNone/>
            </a:pPr>
            <a:r>
              <a:rPr lang="ru-RU" sz="3600" b="1" dirty="0" smtClean="0"/>
              <a:t>Гол </a:t>
            </a:r>
            <a:r>
              <a:rPr lang="ru-RU" sz="3600" b="1" dirty="0"/>
              <a:t>как </a:t>
            </a:r>
            <a:r>
              <a:rPr lang="ru-RU" sz="3600" b="1" u="sng" dirty="0" err="1">
                <a:solidFill>
                  <a:srgbClr val="FF0000"/>
                </a:solidFill>
              </a:rPr>
              <a:t>соко́л</a:t>
            </a:r>
            <a:r>
              <a:rPr lang="ru-RU" sz="3600" b="1" dirty="0"/>
              <a:t>. </a:t>
            </a:r>
            <a:r>
              <a:rPr lang="ru-RU" sz="3600" b="1" dirty="0">
                <a:solidFill>
                  <a:srgbClr val="0070C0"/>
                </a:solidFill>
              </a:rPr>
              <a:t>(Страшно беден)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8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Задание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0070C0"/>
                </a:solidFill>
              </a:rPr>
              <a:t>Слово </a:t>
            </a:r>
            <a:r>
              <a:rPr lang="ru-RU" sz="4000" b="1" i="1" dirty="0">
                <a:solidFill>
                  <a:srgbClr val="FF0000"/>
                </a:solidFill>
              </a:rPr>
              <a:t>верный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0070C0"/>
                </a:solidFill>
              </a:rPr>
              <a:t>имеет несколько значений. Составьте словосочетания с данным словом, подобрав такие имена существительные к данному слову, чтобы его значения в каждом словосочетании были разными.</a:t>
            </a:r>
          </a:p>
          <a:p>
            <a:pPr marL="0" indent="0">
              <a:buNone/>
            </a:pP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ко  2  заданию (8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70C0"/>
                </a:solidFill>
              </a:rPr>
              <a:t>Верный друг,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верный </a:t>
            </a:r>
            <a:r>
              <a:rPr lang="ru-RU" sz="4800" b="1" dirty="0">
                <a:solidFill>
                  <a:srgbClr val="0070C0"/>
                </a:solidFill>
              </a:rPr>
              <a:t>путь,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верное </a:t>
            </a:r>
            <a:r>
              <a:rPr lang="ru-RU" sz="4800" b="1" dirty="0">
                <a:solidFill>
                  <a:srgbClr val="0070C0"/>
                </a:solidFill>
              </a:rPr>
              <a:t>решение,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верное </a:t>
            </a:r>
            <a:r>
              <a:rPr lang="ru-RU" sz="4800" b="1" dirty="0">
                <a:solidFill>
                  <a:srgbClr val="0070C0"/>
                </a:solidFill>
              </a:rPr>
              <a:t>высказывание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Белка спрятала орехи в дуплах трех деревьев. В дуплах первого и второго дерева – 96 орехов, в дуплах второго и третьего – 156, а первого и третьего – 132 ореха. Сколько орехов спрятала белка в дупле каждого дерева?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Решите  задачу  </a:t>
            </a:r>
            <a:r>
              <a:rPr lang="ru-RU" sz="3600" b="1" u="sng" dirty="0">
                <a:solidFill>
                  <a:srgbClr val="00B050"/>
                </a:solidFill>
              </a:rPr>
              <a:t>с </a:t>
            </a:r>
            <a:r>
              <a:rPr lang="ru-RU" sz="3600" b="1" u="sng" dirty="0" smtClean="0">
                <a:solidFill>
                  <a:srgbClr val="00B050"/>
                </a:solidFill>
              </a:rPr>
              <a:t> объяснением</a:t>
            </a:r>
            <a:r>
              <a:rPr lang="ru-RU" sz="3600" b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7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к  3  заданию (20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Если мы сложим орехи, спрятанные  белкой в дуплах первого и второго, второго и третьего, первого и третьего деревьев, то получим удвоенное количество орехов, спрятанных белкой в дуплах всех трёх деревьев. Следовательно, всего белка спрятала: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( 96+ 156+ 132 ) : 2 = 192 ( ореха). </a:t>
            </a:r>
          </a:p>
          <a:p>
            <a:pPr marL="0" indent="0">
              <a:buNone/>
            </a:pPr>
            <a:r>
              <a:rPr lang="ru-RU" b="1" dirty="0"/>
              <a:t>В дупле </a:t>
            </a:r>
            <a:r>
              <a:rPr lang="ru-RU" b="1" dirty="0">
                <a:solidFill>
                  <a:srgbClr val="FF0000"/>
                </a:solidFill>
              </a:rPr>
              <a:t>первого</a:t>
            </a:r>
            <a:r>
              <a:rPr lang="ru-RU" b="1" dirty="0"/>
              <a:t> дерева: 192 – 156 = </a:t>
            </a:r>
            <a:r>
              <a:rPr lang="ru-RU" b="1" dirty="0">
                <a:solidFill>
                  <a:srgbClr val="FF0000"/>
                </a:solidFill>
              </a:rPr>
              <a:t>36 ( орехов);</a:t>
            </a:r>
          </a:p>
          <a:p>
            <a:pPr marL="0" indent="0">
              <a:buNone/>
            </a:pPr>
            <a:r>
              <a:rPr lang="ru-RU" b="1" dirty="0"/>
              <a:t>В дупле </a:t>
            </a:r>
            <a:r>
              <a:rPr lang="ru-RU" b="1" dirty="0">
                <a:solidFill>
                  <a:srgbClr val="FF0000"/>
                </a:solidFill>
              </a:rPr>
              <a:t>второго</a:t>
            </a:r>
            <a:r>
              <a:rPr lang="ru-RU" b="1" dirty="0"/>
              <a:t> дерева 192 – 132 = </a:t>
            </a:r>
            <a:r>
              <a:rPr lang="ru-RU" b="1" dirty="0">
                <a:solidFill>
                  <a:srgbClr val="FF0000"/>
                </a:solidFill>
              </a:rPr>
              <a:t>60 ( орехов); </a:t>
            </a:r>
            <a:r>
              <a:rPr lang="ru-RU" b="1" dirty="0"/>
              <a:t>                                        </a:t>
            </a:r>
          </a:p>
          <a:p>
            <a:pPr marL="0" indent="0">
              <a:buNone/>
            </a:pPr>
            <a:r>
              <a:rPr lang="ru-RU" b="1" dirty="0"/>
              <a:t>В дупле </a:t>
            </a:r>
            <a:r>
              <a:rPr lang="ru-RU" b="1" dirty="0">
                <a:solidFill>
                  <a:srgbClr val="FF0000"/>
                </a:solidFill>
              </a:rPr>
              <a:t>третьего</a:t>
            </a:r>
            <a:r>
              <a:rPr lang="ru-RU" b="1" dirty="0"/>
              <a:t> дерева 192 – 96 = </a:t>
            </a:r>
            <a:r>
              <a:rPr lang="ru-RU" b="1" dirty="0">
                <a:solidFill>
                  <a:srgbClr val="FF0000"/>
                </a:solidFill>
              </a:rPr>
              <a:t>96 ( орехов).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230" y="1196752"/>
            <a:ext cx="864225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Даша проводила опыт с сахаром и водой. Она кидала одинаковые кусочки сахара в воду и следила за его растворением. В таблице представлены результаты ее опыта.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Какое </a:t>
            </a:r>
            <a:r>
              <a:rPr lang="ru-RU" b="1" dirty="0">
                <a:solidFill>
                  <a:srgbClr val="0070C0"/>
                </a:solidFill>
              </a:rPr>
              <a:t>предположение проверяла Даша в своем опыте?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94276"/>
              </p:ext>
            </p:extLst>
          </p:nvPr>
        </p:nvGraphicFramePr>
        <p:xfrm>
          <a:off x="395536" y="2996952"/>
          <a:ext cx="8640960" cy="2465824"/>
        </p:xfrm>
        <a:graphic>
          <a:graphicData uri="http://schemas.openxmlformats.org/drawingml/2006/table">
            <a:tbl>
              <a:tblPr firstRow="1" firstCol="1" bandRow="1"/>
              <a:tblGrid>
                <a:gridCol w="2216417"/>
                <a:gridCol w="2121588"/>
                <a:gridCol w="2161440"/>
                <a:gridCol w="2141515"/>
              </a:tblGrid>
              <a:tr h="934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Температура воды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кусочков сахара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Время, за которое весь сахар растворялся в воде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г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̊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кусочка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350 сек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г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 ̊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кусочка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 сек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г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̊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кусочка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220 сек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 ̊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кусочка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 сек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8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к  4  заданию (20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dirty="0" smtClean="0"/>
              <a:t>1) Сколько </a:t>
            </a:r>
            <a:r>
              <a:rPr lang="ru-RU" sz="3600" dirty="0"/>
              <a:t>сахара растворяется в воде при разной </a:t>
            </a:r>
            <a:r>
              <a:rPr lang="ru-RU" sz="3600" dirty="0" smtClean="0"/>
              <a:t>температуре</a:t>
            </a:r>
          </a:p>
          <a:p>
            <a:pPr marL="0" lvl="0" indent="0">
              <a:buNone/>
            </a:pPr>
            <a:r>
              <a:rPr lang="ru-RU" sz="3600" dirty="0" smtClean="0"/>
              <a:t>2) Как </a:t>
            </a:r>
            <a:r>
              <a:rPr lang="ru-RU" sz="3600" dirty="0"/>
              <a:t>зависит время растворения сахара от температуры воды</a:t>
            </a:r>
          </a:p>
          <a:p>
            <a:pPr marL="0" lvl="0" indent="0">
              <a:buNone/>
            </a:pPr>
            <a:r>
              <a:rPr lang="ru-RU" sz="3600" dirty="0" smtClean="0"/>
              <a:t>3) Как </a:t>
            </a:r>
            <a:r>
              <a:rPr lang="ru-RU" sz="3600" dirty="0"/>
              <a:t>зависит масса растворенного сахара от температуры воды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4) Чем </a:t>
            </a:r>
            <a:r>
              <a:rPr lang="ru-RU" sz="3600" b="1" dirty="0">
                <a:solidFill>
                  <a:srgbClr val="FF0000"/>
                </a:solidFill>
              </a:rPr>
              <a:t>выше температура воды, тем больше сахара в ней растворяется.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735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Интеллектуальный марафон. Окружной тур.  4 класс</vt:lpstr>
      <vt:lpstr>1 задание</vt:lpstr>
      <vt:lpstr>Ответы  к  1  заданию (15 баллов)</vt:lpstr>
      <vt:lpstr>2  Задание  </vt:lpstr>
      <vt:lpstr>Ответы  ко  2  заданию (8 баллов)</vt:lpstr>
      <vt:lpstr>3  задание</vt:lpstr>
      <vt:lpstr>Ответы  к  3  заданию (20 баллов)</vt:lpstr>
      <vt:lpstr>4  задание</vt:lpstr>
      <vt:lpstr>Ответы  к  4  заданию (20 баллов)</vt:lpstr>
      <vt:lpstr>5  задание</vt:lpstr>
      <vt:lpstr>Ответы  к  5  заданию  (20 баллов)</vt:lpstr>
      <vt:lpstr>6  задание</vt:lpstr>
      <vt:lpstr>Ответ  к  6  заданию (7 баллов)</vt:lpstr>
      <vt:lpstr>7  задание</vt:lpstr>
      <vt:lpstr>Ответ  к  7  заданию  (5 баллов)</vt:lpstr>
      <vt:lpstr>8  задание</vt:lpstr>
      <vt:lpstr>Ответы  к  8  заданию  (5 баллов)</vt:lpstr>
      <vt:lpstr>Самый  умный  и  сообразительный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Интеллектуальный марафон. Окружной тур.  4 класс</dc:title>
  <dc:creator>Светлана Викторовна</dc:creator>
  <cp:lastModifiedBy>Светлана Викторовна</cp:lastModifiedBy>
  <cp:revision>8</cp:revision>
  <dcterms:created xsi:type="dcterms:W3CDTF">2013-11-25T06:55:27Z</dcterms:created>
  <dcterms:modified xsi:type="dcterms:W3CDTF">2013-11-25T09:03:02Z</dcterms:modified>
</cp:coreProperties>
</file>