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5" r:id="rId4"/>
    <p:sldId id="267" r:id="rId5"/>
    <p:sldId id="264" r:id="rId6"/>
    <p:sldId id="266" r:id="rId7"/>
    <p:sldId id="268" r:id="rId8"/>
    <p:sldId id="269" r:id="rId9"/>
    <p:sldId id="270" r:id="rId10"/>
    <p:sldId id="271" r:id="rId11"/>
    <p:sldId id="272" r:id="rId12"/>
    <p:sldId id="261" r:id="rId13"/>
    <p:sldId id="263" r:id="rId14"/>
    <p:sldId id="262" r:id="rId15"/>
    <p:sldId id="260" r:id="rId16"/>
    <p:sldId id="273" r:id="rId17"/>
    <p:sldId id="257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9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E0E-AFDC-4E69-8705-DBB395E5B354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201B-C075-4241-8C6D-B99DCF4920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E0E-AFDC-4E69-8705-DBB395E5B354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201B-C075-4241-8C6D-B99DCF4920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E0E-AFDC-4E69-8705-DBB395E5B354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201B-C075-4241-8C6D-B99DCF4920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E0E-AFDC-4E69-8705-DBB395E5B354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201B-C075-4241-8C6D-B99DCF4920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E0E-AFDC-4E69-8705-DBB395E5B354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201B-C075-4241-8C6D-B99DCF4920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E0E-AFDC-4E69-8705-DBB395E5B354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201B-C075-4241-8C6D-B99DCF4920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E0E-AFDC-4E69-8705-DBB395E5B354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201B-C075-4241-8C6D-B99DCF4920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E0E-AFDC-4E69-8705-DBB395E5B354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201B-C075-4241-8C6D-B99DCF4920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E0E-AFDC-4E69-8705-DBB395E5B354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201B-C075-4241-8C6D-B99DCF4920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E0E-AFDC-4E69-8705-DBB395E5B354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201B-C075-4241-8C6D-B99DCF4920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E0E-AFDC-4E69-8705-DBB395E5B354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201B-C075-4241-8C6D-B99DCF4920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D3E0E-AFDC-4E69-8705-DBB395E5B354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E201B-C075-4241-8C6D-B99DCF4920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Рисунок 6"/>
          <p:cNvSpPr>
            <a:spLocks noGrp="1"/>
          </p:cNvSpPr>
          <p:nvPr>
            <p:ph type="pic" idx="1"/>
          </p:nvPr>
        </p:nvSpPr>
        <p:spPr/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КУКУ\Мои документы\рамки для през\рамка 2 матем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20584609">
            <a:off x="1078400" y="1446201"/>
            <a:ext cx="704923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chemeClr val="accent3">
                    <a:lumMod val="50000"/>
                  </a:schemeClr>
                </a:solidFill>
              </a:rPr>
              <a:t>Путешествие  на  край  </a:t>
            </a:r>
            <a:r>
              <a:rPr lang="ru-RU" sz="6600" b="1" i="1" dirty="0" smtClean="0">
                <a:solidFill>
                  <a:schemeClr val="accent3">
                    <a:lumMod val="50000"/>
                  </a:schemeClr>
                </a:solidFill>
              </a:rPr>
              <a:t>Земли</a:t>
            </a:r>
            <a:endParaRPr lang="ru-RU" sz="48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1920" y="5301208"/>
            <a:ext cx="34645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Урок математики   в 1 классе </a:t>
            </a:r>
          </a:p>
          <a:p>
            <a:r>
              <a:rPr lang="ru-RU" sz="2000" b="1" dirty="0" smtClean="0"/>
              <a:t>Подготовила   </a:t>
            </a:r>
            <a:r>
              <a:rPr lang="ru-RU" sz="2000" b="1" dirty="0" err="1" smtClean="0"/>
              <a:t>Цымбалюк</a:t>
            </a:r>
            <a:r>
              <a:rPr lang="ru-RU" sz="2000" b="1" dirty="0" smtClean="0"/>
              <a:t>  Т.</a:t>
            </a:r>
          </a:p>
          <a:p>
            <a:r>
              <a:rPr lang="ru-RU" sz="2000" b="1" dirty="0" smtClean="0"/>
              <a:t>Гимназия   </a:t>
            </a:r>
            <a:r>
              <a:rPr lang="ru-RU" sz="2000" b="1" dirty="0" err="1" smtClean="0"/>
              <a:t>Василеуцы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Самопроверка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Picture 3" descr="C:\Documents and Settings\КУКУ\Мои документы\рамки для през\рамк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04055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2420888"/>
            <a:ext cx="72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 Black" pitchFamily="34" charset="0"/>
              </a:rPr>
              <a:t>   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7</a:t>
            </a:r>
            <a:r>
              <a:rPr lang="ru-RU" sz="2800" b="1" dirty="0" smtClean="0">
                <a:latin typeface="Arial Black" pitchFamily="34" charset="0"/>
              </a:rPr>
              <a:t>,   </a:t>
            </a:r>
          </a:p>
          <a:p>
            <a:r>
              <a:rPr lang="ru-RU" sz="2800" b="1" dirty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  <a:latin typeface="Arial Black" pitchFamily="34" charset="0"/>
              </a:rPr>
              <a:t>       </a:t>
            </a:r>
            <a:r>
              <a:rPr lang="ru-RU" sz="3200" b="1" dirty="0" smtClean="0">
                <a:solidFill>
                  <a:srgbClr val="FFFF00"/>
                </a:solidFill>
                <a:latin typeface="Arial Black" pitchFamily="34" charset="0"/>
              </a:rPr>
              <a:t>10</a:t>
            </a:r>
            <a:r>
              <a:rPr lang="ru-RU" sz="2800" b="1" dirty="0" smtClean="0">
                <a:latin typeface="Arial Black" pitchFamily="34" charset="0"/>
              </a:rPr>
              <a:t>,   </a:t>
            </a:r>
          </a:p>
          <a:p>
            <a:r>
              <a:rPr lang="ru-RU" sz="2800" b="1" dirty="0">
                <a:solidFill>
                  <a:srgbClr val="FFC000"/>
                </a:solidFill>
                <a:latin typeface="Arial Black" pitchFamily="34" charset="0"/>
              </a:rPr>
              <a:t> </a:t>
            </a:r>
            <a:r>
              <a:rPr lang="ru-RU" sz="2800" b="1" dirty="0" smtClean="0">
                <a:solidFill>
                  <a:srgbClr val="FFC000"/>
                </a:solidFill>
                <a:latin typeface="Arial Black" pitchFamily="34" charset="0"/>
              </a:rPr>
              <a:t>              </a:t>
            </a:r>
            <a:r>
              <a:rPr lang="ru-RU" sz="3200" b="1" dirty="0" smtClean="0">
                <a:solidFill>
                  <a:srgbClr val="FFC000"/>
                </a:solidFill>
                <a:latin typeface="Arial Black" pitchFamily="34" charset="0"/>
              </a:rPr>
              <a:t>14</a:t>
            </a:r>
            <a:r>
              <a:rPr lang="ru-RU" sz="2800" b="1" dirty="0" smtClean="0">
                <a:latin typeface="Arial Black" pitchFamily="34" charset="0"/>
              </a:rPr>
              <a:t>,   </a:t>
            </a:r>
          </a:p>
          <a:p>
            <a:r>
              <a:rPr lang="ru-RU" sz="2800" b="1" dirty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ru-RU" sz="2800" b="1" dirty="0" smtClean="0">
                <a:solidFill>
                  <a:srgbClr val="00B050"/>
                </a:solidFill>
                <a:latin typeface="Arial Black" pitchFamily="34" charset="0"/>
              </a:rPr>
              <a:t>                     </a:t>
            </a:r>
            <a:r>
              <a:rPr lang="ru-RU" sz="3200" b="1" dirty="0" smtClean="0">
                <a:solidFill>
                  <a:srgbClr val="00B050"/>
                </a:solidFill>
                <a:latin typeface="Arial Black" pitchFamily="34" charset="0"/>
              </a:rPr>
              <a:t>16</a:t>
            </a:r>
            <a:r>
              <a:rPr lang="ru-RU" sz="2800" b="1" dirty="0" smtClean="0">
                <a:latin typeface="Arial Black" pitchFamily="34" charset="0"/>
              </a:rPr>
              <a:t>,   </a:t>
            </a:r>
          </a:p>
          <a:p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                             </a:t>
            </a:r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20</a:t>
            </a:r>
            <a:r>
              <a:rPr lang="ru-RU" sz="2800" b="1" dirty="0" smtClean="0">
                <a:latin typeface="Arial Black" pitchFamily="34" charset="0"/>
              </a:rPr>
              <a:t>,     </a:t>
            </a:r>
          </a:p>
          <a:p>
            <a:r>
              <a:rPr lang="ru-RU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                                     </a:t>
            </a: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3</a:t>
            </a:r>
            <a:endParaRPr lang="ru-RU" sz="3200" b="1" dirty="0">
              <a:solidFill>
                <a:schemeClr val="accent2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КУКУ\Мои документы\рамки для през\рамк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араллелограмм 2"/>
          <p:cNvSpPr/>
          <p:nvPr/>
        </p:nvSpPr>
        <p:spPr>
          <a:xfrm>
            <a:off x="539552" y="692696"/>
            <a:ext cx="1368152" cy="1584176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</a:rPr>
              <a:t>Д</a:t>
            </a:r>
            <a:endParaRPr lang="ru-RU" sz="4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Параллелограмм 3"/>
          <p:cNvSpPr/>
          <p:nvPr/>
        </p:nvSpPr>
        <p:spPr>
          <a:xfrm>
            <a:off x="1691680" y="1412776"/>
            <a:ext cx="1368152" cy="1584176"/>
          </a:xfrm>
          <a:prstGeom prst="parallelogram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</a:rPr>
              <a:t>Р</a:t>
            </a:r>
            <a:endParaRPr lang="ru-RU" sz="4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Параллелограмм 4"/>
          <p:cNvSpPr/>
          <p:nvPr/>
        </p:nvSpPr>
        <p:spPr>
          <a:xfrm>
            <a:off x="3131840" y="1916832"/>
            <a:ext cx="1368152" cy="1584176"/>
          </a:xfrm>
          <a:prstGeom prst="parallelogram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У</a:t>
            </a:r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Параллелограмм 6"/>
          <p:cNvSpPr/>
          <p:nvPr/>
        </p:nvSpPr>
        <p:spPr>
          <a:xfrm>
            <a:off x="4355976" y="2564904"/>
            <a:ext cx="1368152" cy="1584176"/>
          </a:xfrm>
          <a:prstGeom prst="parallelogram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Ж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Параллелограмм 7"/>
          <p:cNvSpPr/>
          <p:nvPr/>
        </p:nvSpPr>
        <p:spPr>
          <a:xfrm>
            <a:off x="5724128" y="3284984"/>
            <a:ext cx="1440160" cy="1584176"/>
          </a:xfrm>
          <a:prstGeom prst="parallelogram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Б</a:t>
            </a:r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Параллелограмм 8"/>
          <p:cNvSpPr/>
          <p:nvPr/>
        </p:nvSpPr>
        <p:spPr>
          <a:xfrm>
            <a:off x="7092280" y="3717032"/>
            <a:ext cx="1440160" cy="1584176"/>
          </a:xfrm>
          <a:prstGeom prst="parallelogram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А</a:t>
            </a:r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КУКУ\Рабочий стол\айсберг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1124744"/>
            <a:ext cx="770485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Определите    цифру    десятков   и  единиц  и         запишите число:</a:t>
            </a:r>
          </a:p>
          <a:p>
            <a:endParaRPr lang="ru-RU" dirty="0"/>
          </a:p>
          <a:p>
            <a:pPr>
              <a:buFont typeface="Wingdings" pitchFamily="2" charset="2"/>
              <a:buChar char="§"/>
            </a:pPr>
            <a:endParaRPr lang="ru-RU" b="1" dirty="0" smtClean="0">
              <a:latin typeface="Arial Black" pitchFamily="34" charset="0"/>
            </a:endParaRPr>
          </a:p>
          <a:p>
            <a:pPr>
              <a:buFont typeface="Wingdings" pitchFamily="2" charset="2"/>
              <a:buChar char="§"/>
            </a:pPr>
            <a:endParaRPr lang="ru-RU" b="1" dirty="0">
              <a:latin typeface="Arial Black" pitchFamily="34" charset="0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</a:rPr>
              <a:t>13 = *  </a:t>
            </a:r>
            <a:r>
              <a:rPr lang="ru-RU" sz="2000" dirty="0" err="1" smtClean="0">
                <a:solidFill>
                  <a:schemeClr val="bg1"/>
                </a:solidFill>
                <a:latin typeface="Arial Black" pitchFamily="34" charset="0"/>
              </a:rPr>
              <a:t>дес</a:t>
            </a:r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</a:rPr>
              <a:t> * </a:t>
            </a:r>
            <a:r>
              <a:rPr lang="ru-RU" sz="2000" dirty="0" err="1" smtClean="0">
                <a:solidFill>
                  <a:schemeClr val="bg1"/>
                </a:solidFill>
                <a:latin typeface="Arial Black" pitchFamily="34" charset="0"/>
              </a:rPr>
              <a:t>ед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                           2 </a:t>
            </a:r>
            <a:r>
              <a:rPr lang="ru-RU" sz="2000" dirty="0" err="1" smtClean="0">
                <a:solidFill>
                  <a:schemeClr val="bg1"/>
                </a:solidFill>
                <a:latin typeface="Arial Black" pitchFamily="34" charset="0"/>
              </a:rPr>
              <a:t>дес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. =  </a:t>
            </a:r>
          </a:p>
          <a:p>
            <a:pPr>
              <a:buFont typeface="Wingdings" pitchFamily="2" charset="2"/>
              <a:buChar char="§"/>
            </a:pPr>
            <a:endParaRPr lang="ru-RU" sz="2000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15 =  *  </a:t>
            </a:r>
            <a:r>
              <a:rPr lang="ru-RU" sz="2000" dirty="0" err="1" smtClean="0">
                <a:solidFill>
                  <a:schemeClr val="bg1"/>
                </a:solidFill>
                <a:latin typeface="Arial Black" pitchFamily="34" charset="0"/>
              </a:rPr>
              <a:t>дес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 *</a:t>
            </a:r>
            <a:r>
              <a:rPr lang="ru-RU" sz="2000" dirty="0" err="1" smtClean="0">
                <a:solidFill>
                  <a:schemeClr val="bg1"/>
                </a:solidFill>
                <a:latin typeface="Arial Black" pitchFamily="34" charset="0"/>
              </a:rPr>
              <a:t>ед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                           1 </a:t>
            </a:r>
            <a:r>
              <a:rPr lang="ru-RU" sz="2000" dirty="0" err="1" smtClean="0">
                <a:solidFill>
                  <a:schemeClr val="bg1"/>
                </a:solidFill>
                <a:latin typeface="Arial Black" pitchFamily="34" charset="0"/>
              </a:rPr>
              <a:t>дес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  2 </a:t>
            </a:r>
            <a:r>
              <a:rPr lang="ru-RU" sz="2000" dirty="0" err="1" smtClean="0">
                <a:solidFill>
                  <a:schemeClr val="bg1"/>
                </a:solidFill>
                <a:latin typeface="Arial Black" pitchFamily="34" charset="0"/>
              </a:rPr>
              <a:t>ед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 =</a:t>
            </a:r>
          </a:p>
          <a:p>
            <a:pPr>
              <a:buFont typeface="Wingdings" pitchFamily="2" charset="2"/>
              <a:buChar char="§"/>
            </a:pPr>
            <a:endParaRPr lang="ru-RU" sz="2000" dirty="0">
              <a:solidFill>
                <a:schemeClr val="bg1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14 =  *</a:t>
            </a:r>
            <a:r>
              <a:rPr lang="ru-RU" sz="2000" dirty="0" err="1" smtClean="0">
                <a:solidFill>
                  <a:schemeClr val="bg1"/>
                </a:solidFill>
                <a:latin typeface="Arial Black" pitchFamily="34" charset="0"/>
              </a:rPr>
              <a:t>дес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  * </a:t>
            </a:r>
            <a:r>
              <a:rPr lang="ru-RU" sz="2000" dirty="0" err="1" smtClean="0">
                <a:solidFill>
                  <a:schemeClr val="bg1"/>
                </a:solidFill>
                <a:latin typeface="Arial Black" pitchFamily="34" charset="0"/>
              </a:rPr>
              <a:t>ед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                       </a:t>
            </a:r>
            <a:r>
              <a:rPr lang="ru-RU" sz="2000" dirty="0" smtClean="0">
                <a:latin typeface="Arial Black" pitchFamily="34" charset="0"/>
              </a:rPr>
              <a:t>    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1дес   6 </a:t>
            </a:r>
            <a:r>
              <a:rPr lang="ru-RU" sz="2000" dirty="0" err="1" smtClean="0">
                <a:solidFill>
                  <a:schemeClr val="bg1"/>
                </a:solidFill>
                <a:latin typeface="Arial Black" pitchFamily="34" charset="0"/>
              </a:rPr>
              <a:t>ед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 =</a:t>
            </a:r>
          </a:p>
          <a:p>
            <a:pPr>
              <a:buFont typeface="Wingdings" pitchFamily="2" charset="2"/>
              <a:buChar char="§"/>
            </a:pPr>
            <a:endParaRPr lang="ru-RU" sz="2000" dirty="0">
              <a:solidFill>
                <a:schemeClr val="bg1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19 =  *</a:t>
            </a:r>
            <a:r>
              <a:rPr lang="ru-RU" sz="2000" dirty="0" err="1" smtClean="0">
                <a:solidFill>
                  <a:schemeClr val="bg1"/>
                </a:solidFill>
                <a:latin typeface="Arial Black" pitchFamily="34" charset="0"/>
              </a:rPr>
              <a:t>дес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  * </a:t>
            </a:r>
            <a:r>
              <a:rPr lang="ru-RU" sz="2000" dirty="0" err="1" smtClean="0">
                <a:solidFill>
                  <a:schemeClr val="bg1"/>
                </a:solidFill>
                <a:latin typeface="Arial Black" pitchFamily="34" charset="0"/>
              </a:rPr>
              <a:t>ед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                           1 </a:t>
            </a:r>
            <a:r>
              <a:rPr lang="ru-RU" sz="2000" dirty="0" err="1" smtClean="0">
                <a:solidFill>
                  <a:schemeClr val="bg1"/>
                </a:solidFill>
                <a:latin typeface="Arial Black" pitchFamily="34" charset="0"/>
              </a:rPr>
              <a:t>дес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 8 </a:t>
            </a:r>
            <a:r>
              <a:rPr lang="ru-RU" sz="2000" dirty="0" err="1" smtClean="0">
                <a:solidFill>
                  <a:schemeClr val="bg1"/>
                </a:solidFill>
                <a:latin typeface="Arial Black" pitchFamily="34" charset="0"/>
              </a:rPr>
              <a:t>ед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  =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Documents and Settings\КУКУ\Рабочий стол\пингвины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КУКУ\Рабочий стол\айсберг 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flipH="1">
            <a:off x="1521374" y="908720"/>
            <a:ext cx="449078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10+3=?</a:t>
            </a:r>
          </a:p>
          <a:p>
            <a:endParaRPr lang="ru-RU" sz="24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3+10=?</a:t>
            </a:r>
          </a:p>
          <a:p>
            <a:endParaRPr lang="ru-RU" sz="24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13 – 10=?</a:t>
            </a:r>
          </a:p>
          <a:p>
            <a:endParaRPr lang="ru-RU" sz="24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13 – 3 =?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КУКУ\Рабочий стол\кит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КУКУ\Рабочий стол\antarktida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47664" y="980728"/>
            <a:ext cx="11521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10+4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4+10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14-4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14-10</a:t>
            </a:r>
            <a:endParaRPr lang="ru-RU" sz="24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2" y="1916832"/>
            <a:ext cx="12961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92D050"/>
                </a:solidFill>
                <a:latin typeface="Arial Black" pitchFamily="34" charset="0"/>
              </a:rPr>
              <a:t>9+10</a:t>
            </a:r>
          </a:p>
          <a:p>
            <a:r>
              <a:rPr lang="ru-RU" sz="2400" b="1" dirty="0" smtClean="0">
                <a:solidFill>
                  <a:srgbClr val="92D050"/>
                </a:solidFill>
                <a:latin typeface="Arial Black" pitchFamily="34" charset="0"/>
              </a:rPr>
              <a:t>10+9</a:t>
            </a:r>
          </a:p>
          <a:p>
            <a:r>
              <a:rPr lang="ru-RU" sz="2400" b="1" dirty="0" smtClean="0">
                <a:solidFill>
                  <a:srgbClr val="92D050"/>
                </a:solidFill>
                <a:latin typeface="Arial Black" pitchFamily="34" charset="0"/>
              </a:rPr>
              <a:t>19_10</a:t>
            </a:r>
          </a:p>
          <a:p>
            <a:r>
              <a:rPr lang="ru-RU" sz="2400" b="1" dirty="0" smtClean="0">
                <a:solidFill>
                  <a:srgbClr val="92D050"/>
                </a:solidFill>
                <a:latin typeface="Arial Black" pitchFamily="34" charset="0"/>
              </a:rPr>
              <a:t>19-9</a:t>
            </a:r>
            <a:endParaRPr lang="ru-RU" sz="2400" b="1" dirty="0">
              <a:solidFill>
                <a:srgbClr val="92D05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3212976"/>
            <a:ext cx="12961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  <a:t>15-5</a:t>
            </a:r>
          </a:p>
          <a:p>
            <a: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  <a:t>15-10</a:t>
            </a:r>
          </a:p>
          <a:p>
            <a: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  <a:t>10+5</a:t>
            </a:r>
          </a:p>
          <a:p>
            <a: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  <a:t>5+10</a:t>
            </a:r>
            <a:endParaRPr lang="ru-RU" sz="20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91880" y="3933056"/>
            <a:ext cx="14401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16-10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16-6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6+10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10+6</a:t>
            </a:r>
            <a:endParaRPr lang="ru-RU" sz="24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КУКУ\Мои документы\рамки для през\пингвины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8"/>
            <a:ext cx="9144000" cy="674136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20955987">
            <a:off x="1452727" y="2461239"/>
            <a:ext cx="70063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i="1" dirty="0" smtClean="0">
                <a:solidFill>
                  <a:schemeClr val="accent3">
                    <a:lumMod val="75000"/>
                  </a:schemeClr>
                </a:solidFill>
              </a:rPr>
              <a:t>Молодцы!!!</a:t>
            </a:r>
            <a:endParaRPr lang="ru-RU" sz="80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95936" y="1196752"/>
            <a:ext cx="33016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Домашнее  задание :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Arial Narrow" pitchFamily="34" charset="0"/>
              </a:rPr>
              <a:t>Стр. 80 №3, стр.81 №6</a:t>
            </a:r>
            <a:endParaRPr lang="ru-RU" sz="2400" b="1" i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5" name="Овальная выноска 4"/>
          <p:cNvSpPr/>
          <p:nvPr/>
        </p:nvSpPr>
        <p:spPr>
          <a:xfrm>
            <a:off x="5292080" y="1700808"/>
            <a:ext cx="914400" cy="6126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Documents and Settings\КУКУ\Рабочий стол\с собакой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Овальная выноска 6"/>
          <p:cNvSpPr/>
          <p:nvPr/>
        </p:nvSpPr>
        <p:spPr>
          <a:xfrm>
            <a:off x="5148064" y="404664"/>
            <a:ext cx="2160240" cy="1512168"/>
          </a:xfrm>
          <a:prstGeom prst="wedgeEllipseCallout">
            <a:avLst>
              <a:gd name="adj1" fmla="val -57546"/>
              <a:gd name="adj2" fmla="val 119323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Arial Narrow" pitchFamily="34" charset="0"/>
              </a:rPr>
              <a:t>Стр. 80 №3</a:t>
            </a:r>
            <a:endParaRPr lang="ru-RU" b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5652120" y="2420888"/>
            <a:ext cx="1800200" cy="936104"/>
          </a:xfrm>
          <a:prstGeom prst="wedgeRoundRectCallout">
            <a:avLst>
              <a:gd name="adj1" fmla="val 32703"/>
              <a:gd name="adj2" fmla="val 137972"/>
              <a:gd name="adj3" fmla="val 16667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 Narrow" pitchFamily="34" charset="0"/>
              </a:rPr>
              <a:t>Стр. 81 №6</a:t>
            </a:r>
            <a:endParaRPr lang="ru-RU" sz="2000" b="1" dirty="0">
              <a:latin typeface="Arial Narrow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87624" y="1124744"/>
            <a:ext cx="3503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Домашнее  задание: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КУКУ\Мои документы\рамки для през\рамк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66935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1340768"/>
            <a:ext cx="81369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</a:rPr>
              <a:t>Мы сюда пришли  учиться, </a:t>
            </a:r>
          </a:p>
          <a:p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</a:rPr>
              <a:t>Не лениться,  а трудиться.</a:t>
            </a:r>
          </a:p>
          <a:p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</a:rPr>
              <a:t>Слушаем  внимательно, </a:t>
            </a:r>
          </a:p>
          <a:p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</a:rPr>
              <a:t>Работаем старательно!</a:t>
            </a:r>
            <a:endParaRPr lang="ru-RU" sz="40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КУКУ\Мои документы\рамки для през\рамк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66935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31640" y="692696"/>
            <a:ext cx="7329251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/>
              <a:t>Проверка  домашнего задания  (самопроверка)</a:t>
            </a:r>
          </a:p>
          <a:p>
            <a:endParaRPr lang="ru-RU" sz="2400" b="1" u="sng" dirty="0" smtClean="0"/>
          </a:p>
          <a:p>
            <a:r>
              <a:rPr lang="ru-RU" sz="2400" b="1" i="1" dirty="0" smtClean="0"/>
              <a:t>№4</a:t>
            </a:r>
          </a:p>
          <a:p>
            <a:endParaRPr lang="ru-RU" sz="2400" i="1" dirty="0"/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0,  1,  6,   10,  11,  16. </a:t>
            </a:r>
          </a:p>
          <a:p>
            <a:endParaRPr lang="ru-RU" sz="2400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20,  17,   15,  10,   8,   2.</a:t>
            </a:r>
          </a:p>
          <a:p>
            <a:endParaRPr lang="ru-RU" sz="2400" b="1" i="1" dirty="0">
              <a:solidFill>
                <a:schemeClr val="accent3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№ 6</a:t>
            </a:r>
          </a:p>
          <a:p>
            <a:endParaRPr lang="ru-RU" sz="24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8 леев, 11  леев,  13  леев,   20  леев.</a:t>
            </a:r>
            <a:endParaRPr lang="ru-RU" sz="2400" i="1" dirty="0">
              <a:solidFill>
                <a:schemeClr val="accent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КУКУ\Рабочий стол\Антр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КУКУ\Рабочий стол\пин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КУКУ\Рабочий стол\антаркт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504" y="1772816"/>
            <a:ext cx="903649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solidFill>
                  <a:schemeClr val="bg1"/>
                </a:solidFill>
              </a:rPr>
              <a:t>     Путешествие </a:t>
            </a:r>
          </a:p>
          <a:p>
            <a:r>
              <a:rPr lang="ru-RU" sz="6000" b="1" i="1" dirty="0" smtClean="0">
                <a:solidFill>
                  <a:schemeClr val="bg1"/>
                </a:solidFill>
              </a:rPr>
              <a:t>   </a:t>
            </a:r>
          </a:p>
          <a:p>
            <a:r>
              <a:rPr lang="ru-RU" sz="6000" b="1" i="1" dirty="0">
                <a:solidFill>
                  <a:schemeClr val="bg1"/>
                </a:solidFill>
              </a:rPr>
              <a:t> </a:t>
            </a:r>
            <a:r>
              <a:rPr lang="ru-RU" sz="6000" b="1" i="1" dirty="0" smtClean="0">
                <a:solidFill>
                  <a:schemeClr val="bg1"/>
                </a:solidFill>
              </a:rPr>
              <a:t>    на край   </a:t>
            </a:r>
            <a:r>
              <a:rPr lang="ru-RU" sz="7200" b="1" i="1" dirty="0" smtClean="0">
                <a:solidFill>
                  <a:schemeClr val="bg1"/>
                </a:solidFill>
              </a:rPr>
              <a:t>Земли</a:t>
            </a:r>
            <a:endParaRPr lang="ru-RU" sz="72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КУКУ\Рабочий стол\Лоло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16632"/>
            <a:ext cx="6255940" cy="6192688"/>
          </a:xfrm>
          <a:prstGeom prst="rect">
            <a:avLst/>
          </a:prstGeom>
          <a:noFill/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79512" y="917862"/>
            <a:ext cx="5976664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1.Предшествующее число это то, что идёт после.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2 .Сумма-это результат сложения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3. 1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дес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-это 10 ед.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4. Последующее число - это то, что следует после.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5. Разность чисел находят вычитанием.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 6.Увеличить число – это….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</a:rPr>
              <a:t>7.Уменьшить число – это …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04664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C00000"/>
                </a:solidFill>
              </a:rPr>
              <a:t>Математическая  разминка</a:t>
            </a:r>
            <a:endParaRPr lang="ru-RU" sz="2400" b="1" i="1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КУКУ\Рабочий стол\Пепе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47451" y="404664"/>
            <a:ext cx="4356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00B0F0"/>
                </a:solidFill>
              </a:rPr>
              <a:t>Математический    диктант </a:t>
            </a:r>
            <a:endParaRPr lang="ru-RU" sz="2400" b="1" u="sng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КУКУ\Мои документы\рамки для през\рамк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144001" cy="6857999"/>
          </a:xfrm>
          <a:prstGeom prst="rect">
            <a:avLst/>
          </a:prstGeom>
          <a:noFill/>
        </p:spPr>
      </p:pic>
      <p:sp>
        <p:nvSpPr>
          <p:cNvPr id="3" name="Равнобедренный треугольник 2"/>
          <p:cNvSpPr/>
          <p:nvPr/>
        </p:nvSpPr>
        <p:spPr>
          <a:xfrm>
            <a:off x="1115616" y="836712"/>
            <a:ext cx="1060704" cy="914400"/>
          </a:xfrm>
          <a:prstGeom prst="triangle">
            <a:avLst>
              <a:gd name="adj" fmla="val 482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8</a:t>
            </a:r>
            <a:endParaRPr lang="ru-RU" sz="2800" b="1" dirty="0"/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4499992" y="2636912"/>
            <a:ext cx="914400" cy="914400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75856" y="1340768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3212976"/>
            <a:ext cx="1512168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13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60232" y="764704"/>
            <a:ext cx="9144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7</a:t>
            </a:r>
          </a:p>
        </p:txBody>
      </p:sp>
      <p:sp>
        <p:nvSpPr>
          <p:cNvPr id="9" name="Ромб 8"/>
          <p:cNvSpPr/>
          <p:nvPr/>
        </p:nvSpPr>
        <p:spPr>
          <a:xfrm>
            <a:off x="6156176" y="3284984"/>
            <a:ext cx="2592288" cy="1512168"/>
          </a:xfrm>
          <a:prstGeom prst="diamond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19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59832" y="4437112"/>
            <a:ext cx="2138536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9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285</Words>
  <Application>Microsoft Office PowerPoint</Application>
  <PresentationFormat>Экран (4:3)</PresentationFormat>
  <Paragraphs>97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Самопроверка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Куку</dc:creator>
  <cp:lastModifiedBy>Куку</cp:lastModifiedBy>
  <cp:revision>18</cp:revision>
  <dcterms:created xsi:type="dcterms:W3CDTF">2014-02-22T18:48:04Z</dcterms:created>
  <dcterms:modified xsi:type="dcterms:W3CDTF">2014-02-23T11:39:20Z</dcterms:modified>
</cp:coreProperties>
</file>