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57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E1621-4B72-4EA2-A5AE-5139E372EE43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B150D-D465-43B4-922F-E7D77E163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 </a:t>
            </a:r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2A1942-DD46-482B-AB71-9436E41CF8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ACF3B5-6082-49D0-B996-B15CEE3AD9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09787D-2A5E-4F69-AF97-848B1FE6AC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E42676-2738-4865-AD1E-531A1F6038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673C8E-CF29-49D7-8956-EA2EE21D447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91E892-9C85-44F2-A28F-107EC89EFC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C9AD-E537-4D67-8F22-6416A7FF94EA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1E1-B038-4CF9-84A9-C7066638E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C9AD-E537-4D67-8F22-6416A7FF94EA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1E1-B038-4CF9-84A9-C7066638E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C9AD-E537-4D67-8F22-6416A7FF94EA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1E1-B038-4CF9-84A9-C7066638E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C9AD-E537-4D67-8F22-6416A7FF94EA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1E1-B038-4CF9-84A9-C7066638E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C9AD-E537-4D67-8F22-6416A7FF94EA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1E1-B038-4CF9-84A9-C7066638E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C9AD-E537-4D67-8F22-6416A7FF94EA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1E1-B038-4CF9-84A9-C7066638E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C9AD-E537-4D67-8F22-6416A7FF94EA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1E1-B038-4CF9-84A9-C7066638E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C9AD-E537-4D67-8F22-6416A7FF94EA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1E1-B038-4CF9-84A9-C7066638E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C9AD-E537-4D67-8F22-6416A7FF94EA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1E1-B038-4CF9-84A9-C7066638E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C9AD-E537-4D67-8F22-6416A7FF94EA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1E1-B038-4CF9-84A9-C7066638E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C9AD-E537-4D67-8F22-6416A7FF94EA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D1E1-B038-4CF9-84A9-C7066638E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8C9AD-E537-4D67-8F22-6416A7FF94EA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D1E1-B038-4CF9-84A9-C7066638E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60.jpeg"/><Relationship Id="rId7" Type="http://schemas.openxmlformats.org/officeDocument/2006/relationships/hyperlink" Target="http://www.nadietah.ru/files/u8962/svekla1.jpg" TargetMode="External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hyperlink" Target="http://honeygarden.ru/vegetables/radish/radish.jpg" TargetMode="External"/><Relationship Id="rId4" Type="http://schemas.openxmlformats.org/officeDocument/2006/relationships/image" Target="../media/image61.jpeg"/><Relationship Id="rId9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6.jpeg"/><Relationship Id="rId7" Type="http://schemas.openxmlformats.org/officeDocument/2006/relationships/hyperlink" Target="http://mykostroma.ru/modules/myalbum/photos/397.jpg" TargetMode="External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hyperlink" Target="http://www.uainfo.com/photos/big/119077_1.jpg" TargetMode="External"/><Relationship Id="rId4" Type="http://schemas.openxmlformats.org/officeDocument/2006/relationships/image" Target="../media/image67.jpeg"/><Relationship Id="rId9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gif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rtleo_com-4395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-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500034" y="1571612"/>
            <a:ext cx="80595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очем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нужно есть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ного овощей и фруктов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857496"/>
            <a:ext cx="78717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Презентация к уроку окружающего мира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класс. Учебник А. А. Плешакова.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Школа России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4786322"/>
            <a:ext cx="4318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Автор: учитель начальных классов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МОУ «Ряжская СОШ № 2»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Евсеенкова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Н. 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4744" y="621508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Самопроверка.</a:t>
            </a:r>
            <a:b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28662" y="2000240"/>
          <a:ext cx="7000924" cy="3089445"/>
        </p:xfrm>
        <a:graphic>
          <a:graphicData uri="http://schemas.openxmlformats.org/drawingml/2006/table">
            <a:tbl>
              <a:tblPr/>
              <a:tblGrid>
                <a:gridCol w="1702639"/>
                <a:gridCol w="1583509"/>
                <a:gridCol w="2012137"/>
                <a:gridCol w="1702639"/>
              </a:tblGrid>
              <a:tr h="817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Номер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Мой ответ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Правильный ответ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Верно или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неверно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1987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47675" y="34925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47675" y="15875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47675" y="12700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447675" y="33338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47675" y="31750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87363" y="34925"/>
            <a:ext cx="188912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3286116" y="3786190"/>
            <a:ext cx="285752" cy="28575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3286116" y="4143380"/>
            <a:ext cx="285752" cy="28575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3286116" y="4572008"/>
            <a:ext cx="285752" cy="28575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072066" y="2928934"/>
            <a:ext cx="285752" cy="285752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072066" y="3357562"/>
            <a:ext cx="285752" cy="285752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5072066" y="3786190"/>
            <a:ext cx="285752" cy="285752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5072066" y="4572008"/>
            <a:ext cx="285752" cy="285752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5072066" y="4143380"/>
            <a:ext cx="285752" cy="285752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3286116" y="2928934"/>
            <a:ext cx="285752" cy="285752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3286116" y="3357562"/>
            <a:ext cx="285752" cy="285752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Овощи</a:t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itamin_B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5572164" cy="47571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Фрукты</a:t>
            </a:r>
            <a:b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300" dirty="0"/>
          </a:p>
        </p:txBody>
      </p:sp>
      <p:pic>
        <p:nvPicPr>
          <p:cNvPr id="4" name="Содержимое 3" descr="36(9101300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06299" y="1600200"/>
            <a:ext cx="633140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0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30000"/>
          </a:blip>
          <a:stretch>
            <a:fillRect/>
          </a:stretch>
        </p:blipFill>
        <p:spPr>
          <a:xfrm>
            <a:off x="0" y="0"/>
            <a:ext cx="9429783" cy="7072338"/>
          </a:xfrm>
        </p:spPr>
      </p:pic>
      <p:sp>
        <p:nvSpPr>
          <p:cNvPr id="5" name="Прямоугольник 4"/>
          <p:cNvSpPr/>
          <p:nvPr/>
        </p:nvSpPr>
        <p:spPr>
          <a:xfrm>
            <a:off x="2500298" y="1214422"/>
            <a:ext cx="4517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071942"/>
            <a:ext cx="9181038" cy="1938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нужно есть </a:t>
            </a:r>
          </a:p>
          <a:p>
            <a:pPr algn="ctr"/>
            <a:r>
              <a:rPr lang="ru-RU" sz="60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ного овощей и фруктов</a:t>
            </a:r>
            <a:r>
              <a:rPr lang="en-US" sz="6000" b="1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143108" y="214290"/>
            <a:ext cx="5643602" cy="1857388"/>
          </a:xfrm>
          <a:prstGeom prst="wedgeRectCallout">
            <a:avLst>
              <a:gd name="adj1" fmla="val -41925"/>
              <a:gd name="adj2" fmla="val 149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грядке длинный и зеленый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в кадке желтый и соленый.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0" y="3214686"/>
            <a:ext cx="2714612" cy="2714644"/>
          </a:xfr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3E5F2"/>
              </a:clrFrom>
              <a:clrTo>
                <a:srgbClr val="F3E5F2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 rot="4290299">
            <a:off x="4459962" y="2630046"/>
            <a:ext cx="3104877" cy="456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25" y="857250"/>
            <a:ext cx="557212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Всего 400 лет назад наши предки и не знали о существовании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огурцов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сегодня, к кому бы вы ни зашли в гости, вам обязательно предложат какое-нибудь блюдо из огурцов: салат, винегрет или просто соленые огурчики.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Вообще, огурцы известны человечеству около 6000 лет. </a:t>
            </a:r>
          </a:p>
        </p:txBody>
      </p:sp>
      <p:pic>
        <p:nvPicPr>
          <p:cNvPr id="15362" name="Picture 2" descr="Картинка 42 из 4898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3143250"/>
            <a:ext cx="3762375" cy="330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Картинка 187 из 4898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857250"/>
            <a:ext cx="2667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143108" y="214290"/>
            <a:ext cx="5643602" cy="1857388"/>
          </a:xfrm>
          <a:prstGeom prst="wedgeRectCallout">
            <a:avLst>
              <a:gd name="adj1" fmla="val -41925"/>
              <a:gd name="adj2" fmla="val 149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Скинули с Егорушки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Золотые пёрышки –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Заставил Егорушка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Плакать без горюшка.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0" y="3214686"/>
            <a:ext cx="2714612" cy="2714644"/>
          </a:xfrm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EBF7"/>
              </a:clrFrom>
              <a:clrTo>
                <a:srgbClr val="F7EBF7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 rot="2181690">
            <a:off x="4714876" y="2285992"/>
            <a:ext cx="2786082" cy="43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143108" y="214290"/>
            <a:ext cx="5643602" cy="1857388"/>
          </a:xfrm>
          <a:prstGeom prst="wedgeRectCallout">
            <a:avLst>
              <a:gd name="adj1" fmla="val -41925"/>
              <a:gd name="adj2" fmla="val 149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Маленький, горький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луку брат.</a:t>
            </a:r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0" y="3214686"/>
            <a:ext cx="2714612" cy="2714644"/>
          </a:xfrm>
        </p:spPr>
      </p:pic>
      <p:pic>
        <p:nvPicPr>
          <p:cNvPr id="6" name="Picture 6" descr="Картинка 14 из 6432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2714620"/>
            <a:ext cx="5500687" cy="365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928688"/>
            <a:ext cx="5357812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Лук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чеснок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известны людям более 6000 лет. С давних пор они славились своими лечебными свойствами. В этих овощах большое количество витамина С. Вдыхание паров лука и чеснока хорошо помогает при кашле, ангине. Кашица лука и чеснока помогает при насморке. Оба эти растения служат нам и пищей, и лекарством.</a:t>
            </a:r>
          </a:p>
        </p:txBody>
      </p:sp>
      <p:pic>
        <p:nvPicPr>
          <p:cNvPr id="53250" name="Picture 2" descr="Картинка 58 из 12064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857250"/>
            <a:ext cx="2501900" cy="273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2" name="Picture 4" descr="Картинка 43 из 4659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1857375"/>
            <a:ext cx="385762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4" name="Picture 6" descr="Картинка 14 из 6432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205163"/>
            <a:ext cx="5500687" cy="365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143108" y="214290"/>
            <a:ext cx="5643602" cy="1857388"/>
          </a:xfrm>
          <a:prstGeom prst="wedgeRectCallout">
            <a:avLst>
              <a:gd name="adj1" fmla="val -41925"/>
              <a:gd name="adj2" fmla="val 149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 земле – трава,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 землёй – алая голова.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0" y="3214686"/>
            <a:ext cx="2714612" cy="2714644"/>
          </a:xfrm>
        </p:spPr>
      </p:pic>
      <p:pic>
        <p:nvPicPr>
          <p:cNvPr id="7" name="Picture 4" descr="Картинка 115 из 302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643182"/>
            <a:ext cx="3500437" cy="334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_67853_594de3fd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34" descr="tree_2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1472" y="1214422"/>
            <a:ext cx="2516188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4" descr="tree_2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642974" y="642918"/>
            <a:ext cx="2516188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>
            <a:off x="6357950" y="500042"/>
            <a:ext cx="2786050" cy="714380"/>
          </a:xfrm>
          <a:prstGeom prst="wedgeEllipseCallout">
            <a:avLst>
              <a:gd name="adj1" fmla="val -79295"/>
              <a:gd name="adj2" fmla="val 158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 descr="000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642918"/>
            <a:ext cx="1939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utterfly52[1]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857884" y="3857628"/>
            <a:ext cx="2643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ьная выноска 12"/>
          <p:cNvSpPr/>
          <p:nvPr/>
        </p:nvSpPr>
        <p:spPr>
          <a:xfrm>
            <a:off x="1142976" y="5500702"/>
            <a:ext cx="2500330" cy="612648"/>
          </a:xfrm>
          <a:prstGeom prst="wedgeEllipseCallout">
            <a:avLst>
              <a:gd name="adj1" fmla="val -82548"/>
              <a:gd name="adj2" fmla="val 76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Отчего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ns07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786058"/>
            <a:ext cx="164306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ьная выноска 14"/>
          <p:cNvSpPr/>
          <p:nvPr/>
        </p:nvSpPr>
        <p:spPr>
          <a:xfrm>
            <a:off x="1285852" y="3429000"/>
            <a:ext cx="2428892" cy="714380"/>
          </a:xfrm>
          <a:prstGeom prst="wedgeEllipseCallout">
            <a:avLst>
              <a:gd name="adj1" fmla="val -86511"/>
              <a:gd name="adj2" fmla="val 135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Куда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salamender2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400000">
            <a:off x="4198929" y="3087691"/>
            <a:ext cx="1143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ьная выноска 16"/>
          <p:cNvSpPr/>
          <p:nvPr/>
        </p:nvSpPr>
        <p:spPr>
          <a:xfrm>
            <a:off x="6786578" y="3214686"/>
            <a:ext cx="2357422" cy="755524"/>
          </a:xfrm>
          <a:prstGeom prst="wedgeEllipseCallout">
            <a:avLst>
              <a:gd name="adj1" fmla="val -80325"/>
              <a:gd name="adj2" fmla="val 135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Зачем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36633E-6 L -0.56806 0.16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50786E-6 L -0.52969 -0.070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518E-6 L 0.45886 0.052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1656E-6 L 0.33073 -0.165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2322E-6 L -0.25798 0.0536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2058 L -0.59757 0.0282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3" grpId="2" animBg="1"/>
      <p:bldP spid="15" grpId="0" animBg="1"/>
      <p:bldP spid="15" grpId="1" animBg="1"/>
      <p:bldP spid="17" grpId="0" animBg="1"/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1071563"/>
            <a:ext cx="50720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Столовая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свекла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принадлежит к числу самых полезных овощей. В ней много аскорбиновой кислоты (витамина С) и витамина В. Если мы хотим сохранить в свекле больше витаминов, то ее надо есть сырую.</a:t>
            </a:r>
          </a:p>
        </p:txBody>
      </p:sp>
      <p:pic>
        <p:nvPicPr>
          <p:cNvPr id="14340" name="Picture 4" descr="Картинка 115 из 302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2928938"/>
            <a:ext cx="3500437" cy="334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http://im0-tub.yandex.net/i?id=194003728&amp;tov=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1000125"/>
            <a:ext cx="3548062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143108" y="214290"/>
            <a:ext cx="5643602" cy="1857388"/>
          </a:xfrm>
          <a:prstGeom prst="wedgeRectCallout">
            <a:avLst>
              <a:gd name="adj1" fmla="val -41925"/>
              <a:gd name="adj2" fmla="val 149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Сидит девица в темнице,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коса на улице.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0" y="3214686"/>
            <a:ext cx="2714612" cy="2714644"/>
          </a:xfrm>
        </p:spPr>
      </p:pic>
      <p:pic>
        <p:nvPicPr>
          <p:cNvPr id="7" name="Picture 6" descr="Картинка 84 из 696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428868"/>
            <a:ext cx="53403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857250"/>
            <a:ext cx="58578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Первые упоминания о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моркови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прозвучали более 3000 лет назад. В моркови содержится большое количество витамина А, который укрепляет организм и защищает его от инфекций, а так же положительно действует на зрение. Однако морковь — это не только копилка витамина А. В ней содержится чуть ли не весь витаминный алфавит.</a:t>
            </a:r>
          </a:p>
        </p:txBody>
      </p:sp>
      <p:pic>
        <p:nvPicPr>
          <p:cNvPr id="16388" name="Picture 4" descr="Картинка 20 из 6962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785813"/>
            <a:ext cx="2743200" cy="450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6" descr="Картинка 84 из 696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357563"/>
            <a:ext cx="53403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amar_riap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14290"/>
            <a:ext cx="4762500" cy="3857625"/>
          </a:xfrm>
        </p:spPr>
      </p:pic>
      <p:pic>
        <p:nvPicPr>
          <p:cNvPr id="5" name="Picture 6" descr="Картинка 77 из 6863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357298"/>
            <a:ext cx="6429375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Картинка 1 из 85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03182"/>
            <a:ext cx="4214809" cy="335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6357950" y="285728"/>
            <a:ext cx="2428892" cy="1112714"/>
          </a:xfrm>
          <a:prstGeom prst="wedgeEllipseCallout">
            <a:avLst>
              <a:gd name="adj1" fmla="val -48953"/>
              <a:gd name="adj2" fmla="val 104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Помидор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2500298" y="2571744"/>
            <a:ext cx="2071702" cy="857256"/>
          </a:xfrm>
          <a:prstGeom prst="wedgeEllipseCallout">
            <a:avLst>
              <a:gd name="adj1" fmla="val -76429"/>
              <a:gd name="adj2" fmla="val 48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Репа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5072066" y="5286388"/>
            <a:ext cx="2357454" cy="1285884"/>
          </a:xfrm>
          <a:prstGeom prst="wedgeEllipseCallout">
            <a:avLst>
              <a:gd name="adj1" fmla="val -100795"/>
              <a:gd name="adj2" fmla="val 53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Редис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43042" y="428604"/>
          <a:ext cx="6096000" cy="5989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24790"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 flipH="1">
            <a:off x="1785916" y="3429000"/>
            <a:ext cx="3867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1142984"/>
            <a:ext cx="478922" cy="314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428604"/>
            <a:ext cx="3571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1928802"/>
            <a:ext cx="357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9190" y="2643182"/>
            <a:ext cx="357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694" y="1571612"/>
            <a:ext cx="642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388" y="2643182"/>
            <a:ext cx="357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768" y="3071810"/>
            <a:ext cx="357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pic>
        <p:nvPicPr>
          <p:cNvPr id="13" name="Рисунок 1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1785950" cy="1928826"/>
          </a:xfrm>
          <a:prstGeom prst="rect">
            <a:avLst/>
          </a:prstGeom>
          <a:noFill/>
        </p:spPr>
      </p:pic>
      <p:pic>
        <p:nvPicPr>
          <p:cNvPr id="14" name="Содержимое 3"/>
          <p:cNvPicPr>
            <a:picLocks/>
          </p:cNvPicPr>
          <p:nvPr/>
        </p:nvPicPr>
        <p:blipFill>
          <a:blip r:embed="rId3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>
            <a:off x="6429375" y="357166"/>
            <a:ext cx="2714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0 из 117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1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ая выноска 2"/>
          <p:cNvSpPr/>
          <p:nvPr/>
        </p:nvSpPr>
        <p:spPr>
          <a:xfrm>
            <a:off x="2786050" y="785794"/>
            <a:ext cx="3500462" cy="2500330"/>
          </a:xfrm>
          <a:prstGeom prst="wedgeRectCallout">
            <a:avLst>
              <a:gd name="adj1" fmla="val -48134"/>
              <a:gd name="adj2" fmla="val 145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Витамины – это вещества, которые содержатся в овощах, фруктах; они полезны для организма человека.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3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357158" y="4143356"/>
            <a:ext cx="271461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858963" y="1298575"/>
            <a:ext cx="2206625" cy="785813"/>
            <a:chOff x="1171" y="818"/>
            <a:chExt cx="1390" cy="495"/>
          </a:xfrm>
        </p:grpSpPr>
        <p:pic>
          <p:nvPicPr>
            <p:cNvPr id="18434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1" y="818"/>
              <a:ext cx="1390" cy="495"/>
            </a:xfrm>
            <a:prstGeom prst="rect">
              <a:avLst/>
            </a:prstGeom>
            <a:noFill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1215" y="945"/>
              <a:ext cx="130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3200" b="1">
                  <a:solidFill>
                    <a:srgbClr val="FFFFFF"/>
                  </a:solidFill>
                  <a:latin typeface="Century Schoolbook" pitchFamily="18" charset="0"/>
                </a:rPr>
                <a:t>ОВОЩИ</a:t>
              </a:r>
            </a:p>
          </p:txBody>
        </p:sp>
      </p:grpSp>
      <p:grpSp>
        <p:nvGrpSpPr>
          <p:cNvPr id="3" name="TextBox 3"/>
          <p:cNvGrpSpPr>
            <a:grpSpLocks/>
          </p:cNvGrpSpPr>
          <p:nvPr/>
        </p:nvGrpSpPr>
        <p:grpSpPr bwMode="auto">
          <a:xfrm>
            <a:off x="4956175" y="1298575"/>
            <a:ext cx="2359025" cy="798513"/>
            <a:chOff x="3122" y="818"/>
            <a:chExt cx="1486" cy="503"/>
          </a:xfrm>
        </p:grpSpPr>
        <p:pic>
          <p:nvPicPr>
            <p:cNvPr id="18437" name="TextBox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2" y="818"/>
              <a:ext cx="1486" cy="503"/>
            </a:xfrm>
            <a:prstGeom prst="rect">
              <a:avLst/>
            </a:prstGeom>
            <a:noFill/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3195" y="900"/>
              <a:ext cx="135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>
                  <a:latin typeface="Century Schoolbook" pitchFamily="18" charset="0"/>
                </a:rPr>
                <a:t>Фрукты</a:t>
              </a:r>
              <a:endParaRPr lang="ru-RU" b="1">
                <a:latin typeface="Century Schoolbook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00232" y="2500306"/>
            <a:ext cx="2071702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Обычно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несладкие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2" y="2500306"/>
            <a:ext cx="192882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Обычно</a:t>
            </a: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сладкие</a:t>
            </a:r>
          </a:p>
        </p:txBody>
      </p:sp>
      <p:pic>
        <p:nvPicPr>
          <p:cNvPr id="10" name="Содержимое 3"/>
          <p:cNvPicPr>
            <a:picLocks noGrp="1"/>
          </p:cNvPicPr>
          <p:nvPr>
            <p:ph sz="quarter" idx="1"/>
          </p:nvPr>
        </p:nvPicPr>
        <p:blipFill>
          <a:blip r:embed="rId4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357188" y="0"/>
            <a:ext cx="1868487" cy="1847850"/>
          </a:xfrm>
        </p:spPr>
      </p:pic>
      <p:sp>
        <p:nvSpPr>
          <p:cNvPr id="11" name="Овальная выноска 10"/>
          <p:cNvSpPr/>
          <p:nvPr/>
        </p:nvSpPr>
        <p:spPr>
          <a:xfrm>
            <a:off x="3000364" y="214290"/>
            <a:ext cx="4643470" cy="1071570"/>
          </a:xfrm>
          <a:prstGeom prst="wedgeEllipseCallout">
            <a:avLst>
              <a:gd name="adj1" fmla="val -64693"/>
              <a:gd name="adj2" fmla="val -205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 в чём их отличие: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2714625" y="2071688"/>
            <a:ext cx="357188" cy="35718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714625" y="3429000"/>
            <a:ext cx="357188" cy="5715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000750" y="2071688"/>
            <a:ext cx="357188" cy="42862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000750" y="3429000"/>
            <a:ext cx="357188" cy="50006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9E1EE"/>
              </a:clrFrom>
              <a:clrTo>
                <a:srgbClr val="F9E1E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285875" y="4000500"/>
            <a:ext cx="3071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50" y="6072188"/>
            <a:ext cx="1785938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В огороде</a:t>
            </a:r>
          </a:p>
        </p:txBody>
      </p: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4EAF2"/>
              </a:clrFrom>
              <a:clrTo>
                <a:srgbClr val="F4EAF2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4786313" y="4000500"/>
            <a:ext cx="32146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6313" y="4000500"/>
            <a:ext cx="1285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 саду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1071538" y="785794"/>
            <a:ext cx="1714512" cy="192882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3714744" y="571480"/>
            <a:ext cx="4143404" cy="1469904"/>
          </a:xfrm>
          <a:prstGeom prst="wedgeEllipseCallout">
            <a:avLst>
              <a:gd name="adj1" fmla="val -69724"/>
              <a:gd name="adj2" fmla="val 261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фруктов и овощей есть исключения.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785786" y="2714620"/>
            <a:ext cx="2857520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Сладкие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овощи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рапеция 8"/>
          <p:cNvSpPr/>
          <p:nvPr/>
        </p:nvSpPr>
        <p:spPr>
          <a:xfrm>
            <a:off x="5643570" y="2714620"/>
            <a:ext cx="2786082" cy="1216152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Несладкие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фрукты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928794" y="40719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715140" y="414338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E:\Картинки\Анимированные рисунки по темам\Еда\3\lemon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5429264"/>
            <a:ext cx="2080239" cy="100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4" descr="t3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1285852" y="5072074"/>
            <a:ext cx="2143140" cy="14516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0 из 1175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1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357158" y="4143356"/>
            <a:ext cx="2714612" cy="2714644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2571736" y="285728"/>
            <a:ext cx="5643602" cy="4613176"/>
          </a:xfrm>
          <a:prstGeom prst="wedgeEllipseCallout">
            <a:avLst>
              <a:gd name="adj1" fmla="val -46360"/>
              <a:gd name="adj2" fmla="val 75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Овощей и фруктов нужно есть как можно больше, потому что в них много витаминов и других полезных веществ. Без витаминов человек болеет!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Рисунок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350"/>
            <a:ext cx="4824536" cy="21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i?id=52867178&amp;tov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2" y="836798"/>
            <a:ext cx="2951163" cy="2447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КАПУСТА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2" y="3864624"/>
            <a:ext cx="2879725" cy="258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МОРКО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2060575"/>
            <a:ext cx="29114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ПОМИДОРЫ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9" y="4525620"/>
            <a:ext cx="2911474" cy="192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витамин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3312349" y="2564904"/>
            <a:ext cx="2751837" cy="3519736"/>
          </a:xfrm>
          <a:noFill/>
        </p:spPr>
      </p:pic>
    </p:spTree>
    <p:extLst>
      <p:ext uri="{BB962C8B-B14F-4D97-AF65-F5344CB8AC3E}">
        <p14:creationId xmlns="" xmlns:p14="http://schemas.microsoft.com/office/powerpoint/2010/main" val="25968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Проверим себя.</a:t>
            </a:r>
            <a:b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28662" y="2000240"/>
          <a:ext cx="7000924" cy="2952483"/>
        </p:xfrm>
        <a:graphic>
          <a:graphicData uri="http://schemas.openxmlformats.org/drawingml/2006/table">
            <a:tbl>
              <a:tblPr/>
              <a:tblGrid>
                <a:gridCol w="1702639"/>
                <a:gridCol w="1583509"/>
                <a:gridCol w="2012137"/>
                <a:gridCol w="1702639"/>
              </a:tblGrid>
              <a:tr h="817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Номер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Мой ответ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Правильный ответ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Верно или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неверно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1987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47675" y="34925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47675" y="15875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47675" y="12700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447675" y="33338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47675" y="31750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87363" y="34925"/>
            <a:ext cx="188912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487363" y="15875"/>
            <a:ext cx="188912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487363" y="12700"/>
            <a:ext cx="188912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487363" y="31750"/>
            <a:ext cx="188912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87363" y="33338"/>
            <a:ext cx="188912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3286116" y="2928934"/>
            <a:ext cx="285752" cy="28575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3286116" y="3357562"/>
            <a:ext cx="285752" cy="28575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3286116" y="3786190"/>
            <a:ext cx="285752" cy="28575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3286116" y="4143380"/>
            <a:ext cx="285752" cy="28575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3286116" y="4572008"/>
            <a:ext cx="285752" cy="28575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Рисунок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41313"/>
            <a:ext cx="316066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fruit_&amp;_vegetables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2" y="476672"/>
            <a:ext cx="24479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i?id=63133722&amp;tov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2663825" cy="244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Картинка 55 из 369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6700"/>
            <a:ext cx="2809156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Картинка 17 из 524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501008"/>
            <a:ext cx="2249487" cy="280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витамин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9" cstate="email"/>
          <a:srcRect/>
          <a:stretch>
            <a:fillRect/>
          </a:stretch>
        </p:blipFill>
        <p:spPr>
          <a:xfrm>
            <a:off x="3529215" y="341312"/>
            <a:ext cx="2698547" cy="3519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15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Рисунок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37012"/>
            <a:ext cx="3960440" cy="313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витамин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63640" y="260648"/>
            <a:ext cx="2808560" cy="3276364"/>
          </a:xfrm>
          <a:noFill/>
        </p:spPr>
      </p:pic>
      <p:pic>
        <p:nvPicPr>
          <p:cNvPr id="7" name="Picture 27" descr="i?id=70847715&amp;tov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2304256" cy="252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 descr="Картинка 6 из 12192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8" y="332656"/>
            <a:ext cx="309634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Картинка 69 из 715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2" y="2564904"/>
            <a:ext cx="30972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i?id=11097115&amp;tov=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8" y="4725144"/>
            <a:ext cx="3096344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591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руктыFi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643063"/>
            <a:ext cx="3784600" cy="273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6225" y="4992688"/>
            <a:ext cx="1463675" cy="3365500"/>
          </a:xfrm>
          <a:prstGeom prst="rect">
            <a:avLst/>
          </a:prstGeom>
          <a:noFill/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4" cstate="email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flipH="1">
            <a:off x="785786" y="285728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643313" y="142875"/>
            <a:ext cx="4572000" cy="1214438"/>
          </a:xfrm>
          <a:prstGeom prst="wedgeRoundRectCallout">
            <a:avLst>
              <a:gd name="adj1" fmla="val -68333"/>
              <a:gd name="adj2" fmla="val 222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</a:rPr>
              <a:t>Теперь ты понял, почему нужно есть много овощей и фруктов?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500188" y="4572000"/>
            <a:ext cx="4572000" cy="571500"/>
          </a:xfrm>
          <a:prstGeom prst="wedgeRoundRectCallout">
            <a:avLst>
              <a:gd name="adj1" fmla="val 61894"/>
              <a:gd name="adj2" fmla="val 370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</a:rPr>
              <a:t>Да. Потому что в них…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071563" y="5214938"/>
            <a:ext cx="5286375" cy="571500"/>
          </a:xfrm>
          <a:prstGeom prst="wedgeRoundRectCallout">
            <a:avLst>
              <a:gd name="adj1" fmla="val 56022"/>
              <a:gd name="adj2" fmla="val -2659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</a:rPr>
              <a:t>много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ВИТАМИНОВ</a:t>
            </a:r>
            <a:r>
              <a:rPr lang="ru-RU" sz="2400" b="1" dirty="0">
                <a:solidFill>
                  <a:srgbClr val="0000FF"/>
                </a:solidFill>
              </a:rPr>
              <a:t>, а без них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285875" y="5857875"/>
            <a:ext cx="4572000" cy="571500"/>
          </a:xfrm>
          <a:prstGeom prst="wedgeRoundRectCallout">
            <a:avLst>
              <a:gd name="adj1" fmla="val 68939"/>
              <a:gd name="adj2" fmla="val -6477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</a:rPr>
              <a:t>мы можем заболеть.</a:t>
            </a:r>
          </a:p>
        </p:txBody>
      </p:sp>
      <p:pic>
        <p:nvPicPr>
          <p:cNvPr id="36873" name="Рисунок 9" descr="J0095690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6713" y="723900"/>
            <a:ext cx="390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Администратор\Мои документы\КАРТ\g_075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1857375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Администратор\Мои документы\КАРТ\b_079i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2214563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Картинка 55 из 6962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06184">
            <a:off x="4370388" y="2559050"/>
            <a:ext cx="2928937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7143800" cy="1428760"/>
          </a:xfrm>
          <a:prstGeom prst="cloudCallout">
            <a:avLst>
              <a:gd name="adj1" fmla="val -15595"/>
              <a:gd name="adj2" fmla="val 2426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Муравьишка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побежал в огород и принёс морковку.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2928938"/>
            <a:ext cx="2408237" cy="365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4786346" cy="1214446"/>
          </a:xfrm>
          <a:prstGeom prst="cloudCallout">
            <a:avLst>
              <a:gd name="adj1" fmla="val 1339"/>
              <a:gd name="adj2" fmla="val 2917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тут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появилась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Злючка-Грязючка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Чему она так обрадовалась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1500188"/>
            <a:ext cx="3929063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5616624" cy="439248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Ребята!</a:t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 забывайте перед едой 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обязательно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мыть овощи и фрукты!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10" descr="мурав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6096" y="764704"/>
            <a:ext cx="3562548" cy="5040560"/>
          </a:xfrm>
          <a:prstGeom prst="rect">
            <a:avLst/>
          </a:prstGeom>
          <a:noFill/>
        </p:spPr>
      </p:pic>
      <p:pic>
        <p:nvPicPr>
          <p:cNvPr id="4" name="Picture 6" descr="C:\Documents and Settings\Учитель\Мои документы\Мои рисунки\Изображение\Изображение 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1128"/>
            <a:ext cx="2736304" cy="20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65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571480"/>
            <a:ext cx="3643338" cy="4525963"/>
          </a:xfrm>
          <a:ln w="28575">
            <a:solidFill>
              <a:srgbClr val="002060"/>
            </a:solidFill>
          </a:ln>
        </p:spPr>
      </p:pic>
      <p:pic>
        <p:nvPicPr>
          <p:cNvPr id="8" name="Содержимое 7" descr="7287e6187966b20d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438" y="857232"/>
            <a:ext cx="4038600" cy="4286280"/>
          </a:xfrm>
          <a:ln w="28575">
            <a:solidFill>
              <a:srgbClr val="002060"/>
            </a:solidFill>
          </a:ln>
        </p:spPr>
      </p:pic>
      <p:sp>
        <p:nvSpPr>
          <p:cNvPr id="9" name="Блок-схема: узел 8"/>
          <p:cNvSpPr/>
          <p:nvPr/>
        </p:nvSpPr>
        <p:spPr>
          <a:xfrm>
            <a:off x="571472" y="4214818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7786710" y="4357694"/>
            <a:ext cx="785818" cy="785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ETSKIE-ZABAVYI_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4038600" cy="2694323"/>
          </a:xfrm>
          <a:ln w="28575">
            <a:solidFill>
              <a:srgbClr val="002060"/>
            </a:solidFill>
          </a:ln>
        </p:spPr>
      </p:pic>
      <p:pic>
        <p:nvPicPr>
          <p:cNvPr id="6" name="Содержимое 5" descr="read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00628" y="270386"/>
            <a:ext cx="3714776" cy="2729962"/>
          </a:xfrm>
          <a:ln w="28575">
            <a:solidFill>
              <a:srgbClr val="002060"/>
            </a:solidFill>
          </a:ln>
        </p:spPr>
      </p:pic>
      <p:pic>
        <p:nvPicPr>
          <p:cNvPr id="1026" name="Picture 2" descr="C:\Users\user\Desktop\MD00101-IMG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3286124"/>
            <a:ext cx="3657600" cy="27432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  <p:sp>
        <p:nvSpPr>
          <p:cNvPr id="8" name="Блок-схема: узел 7"/>
          <p:cNvSpPr/>
          <p:nvPr/>
        </p:nvSpPr>
        <p:spPr>
          <a:xfrm>
            <a:off x="214282" y="2214554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7929586" y="2214554"/>
            <a:ext cx="785818" cy="785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5357818" y="5214950"/>
            <a:ext cx="785818" cy="7858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ETSKIE-ZABAVYI_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357166"/>
            <a:ext cx="4038600" cy="2694323"/>
          </a:xfrm>
          <a:ln w="38100">
            <a:solidFill>
              <a:srgbClr val="002060"/>
            </a:solidFill>
          </a:ln>
        </p:spPr>
      </p:pic>
      <p:pic>
        <p:nvPicPr>
          <p:cNvPr id="6" name="Содержимое 5" descr="uzn_131698513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571736" y="3500438"/>
            <a:ext cx="3810000" cy="2857500"/>
          </a:xfrm>
          <a:ln w="38100">
            <a:solidFill>
              <a:srgbClr val="002060"/>
            </a:solidFill>
          </a:ln>
        </p:spPr>
      </p:pic>
      <p:pic>
        <p:nvPicPr>
          <p:cNvPr id="2050" name="Picture 2" descr="C:\Users\user\Desktop\MD00101-IMG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57166"/>
            <a:ext cx="3657600" cy="27432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Блок-схема: узел 7"/>
          <p:cNvSpPr/>
          <p:nvPr/>
        </p:nvSpPr>
        <p:spPr>
          <a:xfrm>
            <a:off x="428596" y="2214554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7643834" y="2285992"/>
            <a:ext cx="785818" cy="785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5572132" y="5572140"/>
            <a:ext cx="785818" cy="7858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64F18EA-D699-445F-ACB7-AE1E096E5542_mw1024_n_s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714356"/>
            <a:ext cx="3751164" cy="2357454"/>
          </a:xfrm>
          <a:ln w="38100">
            <a:solidFill>
              <a:srgbClr val="002060"/>
            </a:solidFill>
          </a:ln>
        </p:spPr>
      </p:pic>
      <p:pic>
        <p:nvPicPr>
          <p:cNvPr id="6" name="Содержимое 5" descr="stsh_0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143504" y="1428736"/>
            <a:ext cx="3245074" cy="4326766"/>
          </a:xfrm>
          <a:ln w="38100">
            <a:solidFill>
              <a:srgbClr val="002060"/>
            </a:solidFill>
          </a:ln>
        </p:spPr>
      </p:pic>
      <p:pic>
        <p:nvPicPr>
          <p:cNvPr id="3074" name="Picture 2" descr="C:\Users\user\Desktop\1352736648_1299756172_1299672859_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500438"/>
            <a:ext cx="3893295" cy="28575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Блок-схема: узел 7"/>
          <p:cNvSpPr/>
          <p:nvPr/>
        </p:nvSpPr>
        <p:spPr>
          <a:xfrm>
            <a:off x="642910" y="2214554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7572396" y="4929198"/>
            <a:ext cx="785818" cy="785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3643306" y="5429264"/>
            <a:ext cx="785818" cy="7858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animals-4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58845" y="1600200"/>
            <a:ext cx="3017309" cy="4525963"/>
          </a:xfrm>
          <a:ln w="38100">
            <a:solidFill>
              <a:srgbClr val="002060"/>
            </a:solidFill>
          </a:ln>
        </p:spPr>
      </p:pic>
      <p:pic>
        <p:nvPicPr>
          <p:cNvPr id="4098" name="Picture 2" descr="C:\Users\user\Desktop\photo2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357562"/>
            <a:ext cx="3619525" cy="271464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9" name="Содержимое 8" descr="1266509598_9dc5aaff2a6f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642910" y="214290"/>
            <a:ext cx="3786214" cy="2839661"/>
          </a:xfrm>
          <a:ln w="38100">
            <a:solidFill>
              <a:srgbClr val="002060"/>
            </a:solidFill>
          </a:ln>
        </p:spPr>
      </p:pic>
      <p:sp>
        <p:nvSpPr>
          <p:cNvPr id="10" name="Блок-схема: узел 9"/>
          <p:cNvSpPr/>
          <p:nvPr/>
        </p:nvSpPr>
        <p:spPr>
          <a:xfrm>
            <a:off x="714348" y="2214554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785786" y="5286388"/>
            <a:ext cx="785818" cy="785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7358082" y="5286388"/>
            <a:ext cx="785818" cy="7858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Самопроверка.</a:t>
            </a:r>
            <a:b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28662" y="2000240"/>
          <a:ext cx="7000924" cy="2952483"/>
        </p:xfrm>
        <a:graphic>
          <a:graphicData uri="http://schemas.openxmlformats.org/drawingml/2006/table">
            <a:tbl>
              <a:tblPr/>
              <a:tblGrid>
                <a:gridCol w="1702639"/>
                <a:gridCol w="1583509"/>
                <a:gridCol w="2012137"/>
                <a:gridCol w="1702639"/>
              </a:tblGrid>
              <a:tr h="817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Номер задания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Мой ответ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Правильный ответ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Верно или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неверно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1987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47675" y="34925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47675" y="15875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47675" y="12700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447675" y="33338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47675" y="31750"/>
            <a:ext cx="188913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87363" y="34925"/>
            <a:ext cx="188912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487363" y="15875"/>
            <a:ext cx="188912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487363" y="12700"/>
            <a:ext cx="188912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487363" y="31750"/>
            <a:ext cx="188912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87363" y="33338"/>
            <a:ext cx="188912" cy="18097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3286116" y="2928934"/>
            <a:ext cx="285752" cy="28575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3286116" y="3357562"/>
            <a:ext cx="285752" cy="28575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3286116" y="3786190"/>
            <a:ext cx="285752" cy="28575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3286116" y="4143380"/>
            <a:ext cx="285752" cy="28575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3286116" y="4572008"/>
            <a:ext cx="285752" cy="28575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072066" y="2928934"/>
            <a:ext cx="285752" cy="285752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072066" y="3357562"/>
            <a:ext cx="285752" cy="285752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5072066" y="3786190"/>
            <a:ext cx="285752" cy="285752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5072066" y="4572008"/>
            <a:ext cx="285752" cy="285752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5072066" y="4143380"/>
            <a:ext cx="285752" cy="285752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Содержимое 7" descr="7287e6187966b20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86512" y="3786190"/>
            <a:ext cx="2571768" cy="272949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0" name="Содержимое 4" descr="DETSKIE-ZABAVYI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6446" y="4500570"/>
            <a:ext cx="3105335" cy="207170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1" name="Picture 2" descr="C:\Users\user\Desktop\MD00101-IMG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4500570"/>
            <a:ext cx="2667019" cy="2000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2" name="Picture 2" descr="C:\Users\user\Desktop\1352736648_1299756172_1299672859_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4429132"/>
            <a:ext cx="3017304" cy="221457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3" name="Picture 2" descr="C:\Users\user\Desktop\photo2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286256"/>
            <a:ext cx="3000396" cy="22502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626</TotalTime>
  <Words>348</Words>
  <Application>Microsoft Office PowerPoint</Application>
  <PresentationFormat>Экран (4:3)</PresentationFormat>
  <Paragraphs>171</Paragraphs>
  <Slides>36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 Проверим себя. </vt:lpstr>
      <vt:lpstr> </vt:lpstr>
      <vt:lpstr>Слайд 5</vt:lpstr>
      <vt:lpstr>Слайд 6</vt:lpstr>
      <vt:lpstr>Слайд 7</vt:lpstr>
      <vt:lpstr>Слайд 8</vt:lpstr>
      <vt:lpstr> Самопроверка. </vt:lpstr>
      <vt:lpstr> Самопроверка. </vt:lpstr>
      <vt:lpstr> Овощи </vt:lpstr>
      <vt:lpstr> Фрукты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Ребята! Не забывайте перед едой обязательно мыть овощи и фрукты! 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105</cp:revision>
  <dcterms:created xsi:type="dcterms:W3CDTF">2014-03-27T16:22:02Z</dcterms:created>
  <dcterms:modified xsi:type="dcterms:W3CDTF">2014-04-12T20:41:03Z</dcterms:modified>
</cp:coreProperties>
</file>