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00C5-B3A5-4122-9A15-93BE76398C47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B3BB-4DD1-4F0A-BAAC-69185D98E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00C5-B3A5-4122-9A15-93BE76398C47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B3BB-4DD1-4F0A-BAAC-69185D98E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00C5-B3A5-4122-9A15-93BE76398C47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B3BB-4DD1-4F0A-BAAC-69185D98E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00C5-B3A5-4122-9A15-93BE76398C47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B3BB-4DD1-4F0A-BAAC-69185D98E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00C5-B3A5-4122-9A15-93BE76398C47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B3BB-4DD1-4F0A-BAAC-69185D98E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00C5-B3A5-4122-9A15-93BE76398C47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B3BB-4DD1-4F0A-BAAC-69185D98E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00C5-B3A5-4122-9A15-93BE76398C47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B3BB-4DD1-4F0A-BAAC-69185D98E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00C5-B3A5-4122-9A15-93BE76398C47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B3BB-4DD1-4F0A-BAAC-69185D98E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00C5-B3A5-4122-9A15-93BE76398C47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B3BB-4DD1-4F0A-BAAC-69185D98E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00C5-B3A5-4122-9A15-93BE76398C47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B3BB-4DD1-4F0A-BAAC-69185D98E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00C5-B3A5-4122-9A15-93BE76398C47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B3BB-4DD1-4F0A-BAAC-69185D98E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300C5-B3A5-4122-9A15-93BE76398C47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FB3BB-4DD1-4F0A-BAAC-69185D98E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5242594"/>
          </a:xfrm>
        </p:spPr>
        <p:txBody>
          <a:bodyPr>
            <a:noAutofit/>
          </a:bodyPr>
          <a:lstStyle/>
          <a:p>
            <a:r>
              <a:rPr lang="ru-RU" sz="8800" b="1" dirty="0">
                <a:solidFill>
                  <a:srgbClr val="0070C0"/>
                </a:solidFill>
              </a:rPr>
              <a:t>Уменье везде найдёт </a:t>
            </a:r>
            <a:r>
              <a:rPr lang="ru-RU" sz="8800" b="1" dirty="0" smtClean="0">
                <a:solidFill>
                  <a:srgbClr val="0070C0"/>
                </a:solidFill>
              </a:rPr>
              <a:t>применение.</a:t>
            </a:r>
            <a:endParaRPr lang="ru-RU" sz="8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1143000"/>
          </a:xfrm>
        </p:spPr>
        <p:txBody>
          <a:bodyPr>
            <a:noAutofit/>
          </a:bodyPr>
          <a:lstStyle/>
          <a:p>
            <a:pPr algn="l"/>
            <a:r>
              <a:rPr lang="ru-RU" sz="5400" b="1" dirty="0" smtClean="0">
                <a:solidFill>
                  <a:srgbClr val="0070C0"/>
                </a:solidFill>
              </a:rPr>
              <a:t>1. Вспомнить состав чисел </a:t>
            </a:r>
            <a:br>
              <a:rPr lang="ru-RU" sz="5400" b="1" dirty="0" smtClean="0">
                <a:solidFill>
                  <a:srgbClr val="0070C0"/>
                </a:solidFill>
              </a:rPr>
            </a:br>
            <a:r>
              <a:rPr lang="ru-RU" sz="5400" b="1" dirty="0" smtClean="0">
                <a:solidFill>
                  <a:srgbClr val="0070C0"/>
                </a:solidFill>
              </a:rPr>
              <a:t>от 1 до 10.</a:t>
            </a:r>
            <a:endParaRPr lang="ru-RU" sz="54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348880"/>
            <a:ext cx="903649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2. Вспомнить      + 2, 3, 4, 5, 6, 7, 8, 9.</a:t>
            </a:r>
            <a:br>
              <a:rPr lang="ru-RU" sz="5400" b="1" dirty="0" smtClean="0">
                <a:solidFill>
                  <a:srgbClr val="0070C0"/>
                </a:solidFill>
              </a:rPr>
            </a:br>
            <a:endParaRPr lang="ru-RU" sz="5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2636912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7504" y="4149080"/>
            <a:ext cx="885698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3. Учиться применять умения вычислять при решении задач.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ТАБЛИЦА СЛОЖЕНИЯ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http://www.chaconne.ru/img/2270318.jpg"/>
          <p:cNvPicPr>
            <a:picLocks noChangeAspect="1" noChangeArrowheads="1"/>
          </p:cNvPicPr>
          <p:nvPr/>
        </p:nvPicPr>
        <p:blipFill>
          <a:blip r:embed="rId2" cstate="print"/>
          <a:srcRect t="7560" b="24401"/>
          <a:stretch>
            <a:fillRect/>
          </a:stretch>
        </p:blipFill>
        <p:spPr bwMode="auto">
          <a:xfrm>
            <a:off x="1907704" y="1556792"/>
            <a:ext cx="5328592" cy="51793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6624736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0070C0"/>
                </a:solidFill>
              </a:rPr>
              <a:t>5 + 9 = </a:t>
            </a:r>
            <a:r>
              <a:rPr lang="ru-RU" sz="9600" b="1" dirty="0" smtClean="0">
                <a:solidFill>
                  <a:srgbClr val="FF0000"/>
                </a:solidFill>
              </a:rPr>
              <a:t>?</a:t>
            </a:r>
            <a:r>
              <a:rPr lang="ru-RU" sz="9600" b="1" dirty="0" smtClean="0">
                <a:solidFill>
                  <a:srgbClr val="0070C0"/>
                </a:solidFill>
              </a:rPr>
              <a:t/>
            </a:r>
            <a:br>
              <a:rPr lang="ru-RU" sz="9600" b="1" dirty="0" smtClean="0">
                <a:solidFill>
                  <a:srgbClr val="0070C0"/>
                </a:solidFill>
              </a:rPr>
            </a:br>
            <a:r>
              <a:rPr lang="ru-RU" sz="9600" b="1" dirty="0" smtClean="0">
                <a:solidFill>
                  <a:srgbClr val="0070C0"/>
                </a:solidFill>
              </a:rPr>
              <a:t/>
            </a:r>
            <a:br>
              <a:rPr lang="ru-RU" sz="9600" b="1" dirty="0" smtClean="0">
                <a:solidFill>
                  <a:srgbClr val="0070C0"/>
                </a:solidFill>
              </a:rPr>
            </a:br>
            <a:r>
              <a:rPr lang="ru-RU" sz="9600" b="1" dirty="0" smtClean="0">
                <a:solidFill>
                  <a:srgbClr val="0070C0"/>
                </a:solidFill>
              </a:rPr>
              <a:t>  5 + 5 + 4 = 14</a:t>
            </a:r>
            <a:r>
              <a:rPr lang="ru-RU" sz="9600" b="1" dirty="0">
                <a:solidFill>
                  <a:srgbClr val="0070C0"/>
                </a:solidFill>
              </a:rPr>
              <a:t/>
            </a:r>
            <a:br>
              <a:rPr lang="ru-RU" sz="9600" b="1" dirty="0">
                <a:solidFill>
                  <a:srgbClr val="0070C0"/>
                </a:solidFill>
              </a:rPr>
            </a:br>
            <a:endParaRPr lang="ru-RU" sz="9600" b="1" dirty="0">
              <a:solidFill>
                <a:srgbClr val="0070C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3563888" y="1772816"/>
            <a:ext cx="1008112" cy="1800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572000" y="1772816"/>
            <a:ext cx="792088" cy="1800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8" name="Дуга 7"/>
          <p:cNvSpPr/>
          <p:nvPr/>
        </p:nvSpPr>
        <p:spPr>
          <a:xfrm flipV="1">
            <a:off x="1691680" y="4365104"/>
            <a:ext cx="2088232" cy="576064"/>
          </a:xfrm>
          <a:prstGeom prst="arc">
            <a:avLst>
              <a:gd name="adj1" fmla="val 10663202"/>
              <a:gd name="adj2" fmla="val 0"/>
            </a:avLst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/>
          </a:bodyPr>
          <a:lstStyle/>
          <a:p>
            <a:r>
              <a:rPr lang="ru-RU" sz="9600" b="1" dirty="0" smtClean="0">
                <a:solidFill>
                  <a:srgbClr val="0070C0"/>
                </a:solidFill>
              </a:rPr>
              <a:t>ТАБЛИЦА СЛОЖЕНИЯ</a:t>
            </a:r>
            <a:endParaRPr lang="ru-RU" sz="9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</a:rPr>
              <a:t>Цель урока: </a:t>
            </a:r>
            <a:br>
              <a:rPr lang="ru-RU" sz="6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6000" b="1" dirty="0" smtClean="0">
                <a:solidFill>
                  <a:srgbClr val="0070C0"/>
                </a:solidFill>
              </a:rPr>
              <a:t>закрепить </a:t>
            </a:r>
            <a:r>
              <a:rPr lang="ru-RU" sz="6000" b="1" dirty="0">
                <a:solidFill>
                  <a:srgbClr val="0070C0"/>
                </a:solidFill>
              </a:rPr>
              <a:t>знания таблицы сложения, уметь применять её при решении задач, вычислении </a:t>
            </a:r>
            <a:r>
              <a:rPr lang="ru-RU" sz="6000" b="1" dirty="0" smtClean="0">
                <a:solidFill>
                  <a:srgbClr val="0070C0"/>
                </a:solidFill>
              </a:rPr>
              <a:t>примеров. </a:t>
            </a:r>
            <a:endParaRPr lang="ru-RU" sz="6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250706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Задачи урока: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70C0"/>
                </a:solidFill>
              </a:rPr>
              <a:t>1. Вспомнить состав чисел от 1 до 10.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2. Вспомнить      + 2, 3, 4, 5, 6, 7, 8, 9.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3.</a:t>
            </a:r>
            <a:r>
              <a:rPr lang="ru-RU" b="1" dirty="0">
                <a:solidFill>
                  <a:srgbClr val="0070C0"/>
                </a:solidFill>
              </a:rPr>
              <a:t> </a:t>
            </a:r>
            <a:r>
              <a:rPr lang="ru-RU" b="1" dirty="0" smtClean="0">
                <a:solidFill>
                  <a:srgbClr val="0070C0"/>
                </a:solidFill>
              </a:rPr>
              <a:t>Учиться </a:t>
            </a:r>
            <a:r>
              <a:rPr lang="ru-RU" b="1" dirty="0">
                <a:solidFill>
                  <a:srgbClr val="0070C0"/>
                </a:solidFill>
              </a:rPr>
              <a:t>применять </a:t>
            </a:r>
            <a:r>
              <a:rPr lang="ru-RU" b="1" dirty="0" smtClean="0">
                <a:solidFill>
                  <a:srgbClr val="0070C0"/>
                </a:solidFill>
              </a:rPr>
              <a:t>умения вычислять при </a:t>
            </a:r>
            <a:r>
              <a:rPr lang="ru-RU" b="1" dirty="0">
                <a:solidFill>
                  <a:srgbClr val="0070C0"/>
                </a:solidFill>
              </a:rPr>
              <a:t>решении </a:t>
            </a:r>
            <a:r>
              <a:rPr lang="ru-RU" b="1" dirty="0" smtClean="0">
                <a:solidFill>
                  <a:srgbClr val="0070C0"/>
                </a:solidFill>
              </a:rPr>
              <a:t>задач. </a:t>
            </a:r>
            <a:br>
              <a:rPr lang="ru-RU" b="1" dirty="0" smtClean="0">
                <a:solidFill>
                  <a:srgbClr val="0070C0"/>
                </a:solidFill>
              </a:rPr>
            </a:b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91880" y="3212976"/>
            <a:ext cx="360040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</a:rPr>
              <a:t>Критерии оценивания моей работы на уроке:</a:t>
            </a:r>
            <a:br>
              <a:rPr lang="ru-RU" sz="5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7200" b="1" dirty="0" smtClean="0">
                <a:solidFill>
                  <a:srgbClr val="0070C0"/>
                </a:solidFill>
              </a:rPr>
              <a:t>активность</a:t>
            </a:r>
            <a:r>
              <a:rPr lang="ru-RU" sz="7200" b="1" dirty="0">
                <a:solidFill>
                  <a:srgbClr val="0070C0"/>
                </a:solidFill>
              </a:rPr>
              <a:t>, </a:t>
            </a:r>
            <a:r>
              <a:rPr lang="ru-RU" sz="7200" b="1" dirty="0" smtClean="0">
                <a:solidFill>
                  <a:srgbClr val="0070C0"/>
                </a:solidFill>
              </a:rPr>
              <a:t/>
            </a:r>
            <a:br>
              <a:rPr lang="ru-RU" sz="7200" b="1" dirty="0" smtClean="0">
                <a:solidFill>
                  <a:srgbClr val="0070C0"/>
                </a:solidFill>
              </a:rPr>
            </a:br>
            <a:r>
              <a:rPr lang="ru-RU" sz="7200" b="1" dirty="0" smtClean="0">
                <a:solidFill>
                  <a:srgbClr val="0070C0"/>
                </a:solidFill>
              </a:rPr>
              <a:t>правильность</a:t>
            </a:r>
            <a:r>
              <a:rPr lang="ru-RU" sz="7200" b="1" dirty="0">
                <a:solidFill>
                  <a:srgbClr val="0070C0"/>
                </a:solidFill>
              </a:rPr>
              <a:t>, </a:t>
            </a:r>
            <a:r>
              <a:rPr lang="ru-RU" sz="7200" b="1" dirty="0" smtClean="0">
                <a:solidFill>
                  <a:srgbClr val="0070C0"/>
                </a:solidFill>
              </a:rPr>
              <a:t/>
            </a:r>
            <a:br>
              <a:rPr lang="ru-RU" sz="7200" b="1" dirty="0" smtClean="0">
                <a:solidFill>
                  <a:srgbClr val="0070C0"/>
                </a:solidFill>
              </a:rPr>
            </a:br>
            <a:r>
              <a:rPr lang="ru-RU" sz="7200" b="1" dirty="0" smtClean="0">
                <a:solidFill>
                  <a:srgbClr val="0070C0"/>
                </a:solidFill>
              </a:rPr>
              <a:t>желание работать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>
                <a:solidFill>
                  <a:srgbClr val="0070C0"/>
                </a:solidFill>
              </a:rPr>
              <a:t>5  3  9  6  7  8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1600" y="2276872"/>
            <a:ext cx="72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70C0"/>
                </a:solidFill>
              </a:rPr>
              <a:t>3  5  6  7  8  9</a:t>
            </a:r>
            <a:endParaRPr lang="ru-RU" sz="72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2276872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0070C0"/>
                </a:solidFill>
              </a:rPr>
              <a:t>10</a:t>
            </a:r>
            <a:endParaRPr lang="ru-RU" sz="7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564904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0070C0"/>
                </a:solidFill>
              </a:rPr>
              <a:t>3  5  6  7  8  9  10</a:t>
            </a:r>
            <a:endParaRPr lang="ru-RU" sz="7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77</Words>
  <Application>Microsoft Office PowerPoint</Application>
  <PresentationFormat>Экран (4:3)</PresentationFormat>
  <Paragraphs>14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Уменье везде найдёт применение.</vt:lpstr>
      <vt:lpstr>ТАБЛИЦА СЛОЖЕНИЯ</vt:lpstr>
      <vt:lpstr>5 + 9 = ?    5 + 5 + 4 = 14 </vt:lpstr>
      <vt:lpstr>ТАБЛИЦА СЛОЖЕНИЯ</vt:lpstr>
      <vt:lpstr>Цель урока:  закрепить знания таблицы сложения, уметь применять её при решении задач, вычислении примеров. </vt:lpstr>
      <vt:lpstr>Задачи урока: 1. Вспомнить состав чисел от 1 до 10. 2. Вспомнить      + 2, 3, 4, 5, 6, 7, 8, 9. 3. Учиться применять умения вычислять при решении задач.  </vt:lpstr>
      <vt:lpstr>Критерии оценивания моей работы на уроке: активность,  правильность,  желание работать </vt:lpstr>
      <vt:lpstr>5  3  9  6  7  8</vt:lpstr>
      <vt:lpstr>3  5  6  7  8  9  10</vt:lpstr>
      <vt:lpstr>1. Вспомнить состав чисел  от 1 до 10.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Уменье везде найдёт применение.</dc:title>
  <dc:creator>Comp</dc:creator>
  <cp:lastModifiedBy>Comp</cp:lastModifiedBy>
  <cp:revision>11</cp:revision>
  <dcterms:created xsi:type="dcterms:W3CDTF">2014-04-23T18:09:52Z</dcterms:created>
  <dcterms:modified xsi:type="dcterms:W3CDTF">2014-04-23T19:49:25Z</dcterms:modified>
</cp:coreProperties>
</file>