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1.xml" ContentType="application/vnd.openxmlformats-officedocument.drawingml.diagramLayout+xml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Default Extension="sldx" ContentType="application/vnd.openxmlformats-officedocument.presentationml.slide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2" autoAdjust="0"/>
    <p:restoredTop sz="94639" autoAdjust="0"/>
  </p:normalViewPr>
  <p:slideViewPr>
    <p:cSldViewPr>
      <p:cViewPr varScale="1">
        <p:scale>
          <a:sx n="91" d="100"/>
          <a:sy n="91" d="100"/>
        </p:scale>
        <p:origin x="-102" y="-4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24B1D5-D44B-4113-B210-AD3FE73FC6C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AE908A-CB2C-4B75-B405-0273EED59C6D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Применение </a:t>
          </a:r>
          <a:r>
            <a:rPr lang="ru-RU" dirty="0" err="1" smtClean="0">
              <a:solidFill>
                <a:srgbClr val="C00000"/>
              </a:solidFill>
            </a:rPr>
            <a:t>ИКТ-технологий</a:t>
          </a:r>
          <a:r>
            <a:rPr lang="ru-RU" dirty="0" smtClean="0">
              <a:solidFill>
                <a:srgbClr val="C00000"/>
              </a:solidFill>
            </a:rPr>
            <a:t> на уроках и во внеурочной деятельности.</a:t>
          </a:r>
          <a:endParaRPr lang="ru-RU" dirty="0">
            <a:solidFill>
              <a:srgbClr val="C00000"/>
            </a:solidFill>
          </a:endParaRPr>
        </a:p>
      </dgm:t>
    </dgm:pt>
    <dgm:pt modelId="{0F969CFA-D9F3-4B5F-BB53-2CD96D6976FC}" type="parTrans" cxnId="{002E4671-5142-417C-8B27-C3CD1A7C7035}">
      <dgm:prSet/>
      <dgm:spPr/>
      <dgm:t>
        <a:bodyPr/>
        <a:lstStyle/>
        <a:p>
          <a:endParaRPr lang="ru-RU"/>
        </a:p>
      </dgm:t>
    </dgm:pt>
    <dgm:pt modelId="{6C855E69-2A66-4547-91EB-AEB3FF0E6F88}" type="sibTrans" cxnId="{002E4671-5142-417C-8B27-C3CD1A7C7035}">
      <dgm:prSet/>
      <dgm:spPr/>
      <dgm:t>
        <a:bodyPr/>
        <a:lstStyle/>
        <a:p>
          <a:endParaRPr lang="ru-RU"/>
        </a:p>
      </dgm:t>
    </dgm:pt>
    <dgm:pt modelId="{D89B7C6A-B02A-431D-B027-C8CE2DE67097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Обобщение и распространение  личного опыта.</a:t>
          </a:r>
          <a:endParaRPr lang="ru-RU" dirty="0">
            <a:solidFill>
              <a:srgbClr val="C00000"/>
            </a:solidFill>
          </a:endParaRPr>
        </a:p>
      </dgm:t>
    </dgm:pt>
    <dgm:pt modelId="{118DE53A-10B2-4E23-90B6-2E45ABA27770}" type="parTrans" cxnId="{876CC106-BD25-4540-8A59-E5BEF8644F91}">
      <dgm:prSet/>
      <dgm:spPr/>
      <dgm:t>
        <a:bodyPr/>
        <a:lstStyle/>
        <a:p>
          <a:endParaRPr lang="ru-RU"/>
        </a:p>
      </dgm:t>
    </dgm:pt>
    <dgm:pt modelId="{CFAAB345-0B0E-41B0-8F05-2F820743A067}" type="sibTrans" cxnId="{876CC106-BD25-4540-8A59-E5BEF8644F91}">
      <dgm:prSet/>
      <dgm:spPr/>
      <dgm:t>
        <a:bodyPr/>
        <a:lstStyle/>
        <a:p>
          <a:endParaRPr lang="ru-RU"/>
        </a:p>
      </dgm:t>
    </dgm:pt>
    <dgm:pt modelId="{ACCEF26C-8981-4156-AB77-53C02183760A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Создание электронного </a:t>
          </a:r>
          <a:r>
            <a:rPr lang="ru-RU" dirty="0" err="1" smtClean="0">
              <a:solidFill>
                <a:srgbClr val="C00000"/>
              </a:solidFill>
            </a:rPr>
            <a:t>портфолио</a:t>
          </a:r>
          <a:endParaRPr lang="ru-RU" dirty="0">
            <a:solidFill>
              <a:srgbClr val="C00000"/>
            </a:solidFill>
          </a:endParaRPr>
        </a:p>
      </dgm:t>
    </dgm:pt>
    <dgm:pt modelId="{766F566F-2DAF-4E7E-BBB3-8E0158849F34}" type="parTrans" cxnId="{6BFF019A-A322-4B86-A76A-921626232FA9}">
      <dgm:prSet/>
      <dgm:spPr/>
      <dgm:t>
        <a:bodyPr/>
        <a:lstStyle/>
        <a:p>
          <a:endParaRPr lang="ru-RU"/>
        </a:p>
      </dgm:t>
    </dgm:pt>
    <dgm:pt modelId="{FFA7B6AE-0984-4DA5-9EE4-63F3FE43EB66}" type="sibTrans" cxnId="{6BFF019A-A322-4B86-A76A-921626232FA9}">
      <dgm:prSet/>
      <dgm:spPr/>
      <dgm:t>
        <a:bodyPr/>
        <a:lstStyle/>
        <a:p>
          <a:endParaRPr lang="ru-RU"/>
        </a:p>
      </dgm:t>
    </dgm:pt>
    <dgm:pt modelId="{502C0C17-3FBE-4619-8473-336DA5FE9495}">
      <dgm:prSet phldrT="[Текст]"/>
      <dgm:spPr/>
      <dgm:t>
        <a:bodyPr/>
        <a:lstStyle/>
        <a:p>
          <a:r>
            <a:rPr lang="ru-RU" dirty="0" smtClean="0">
              <a:solidFill>
                <a:srgbClr val="C00000"/>
              </a:solidFill>
            </a:rPr>
            <a:t>Использование в работе электронного журнала и электронного дневника</a:t>
          </a:r>
          <a:endParaRPr lang="ru-RU" dirty="0">
            <a:solidFill>
              <a:srgbClr val="C00000"/>
            </a:solidFill>
          </a:endParaRPr>
        </a:p>
      </dgm:t>
    </dgm:pt>
    <dgm:pt modelId="{6108DEFF-1A1B-43DC-B1A1-241CA162218E}" type="parTrans" cxnId="{ACB22693-F7F0-45D6-A5CE-E279819BA0D1}">
      <dgm:prSet/>
      <dgm:spPr/>
      <dgm:t>
        <a:bodyPr/>
        <a:lstStyle/>
        <a:p>
          <a:endParaRPr lang="ru-RU"/>
        </a:p>
      </dgm:t>
    </dgm:pt>
    <dgm:pt modelId="{1A25FA67-2C2C-4496-A898-542B170631D0}" type="sibTrans" cxnId="{ACB22693-F7F0-45D6-A5CE-E279819BA0D1}">
      <dgm:prSet/>
      <dgm:spPr/>
      <dgm:t>
        <a:bodyPr/>
        <a:lstStyle/>
        <a:p>
          <a:endParaRPr lang="ru-RU"/>
        </a:p>
      </dgm:t>
    </dgm:pt>
    <dgm:pt modelId="{F396215D-EE3D-440C-9447-43F5934D5CF3}" type="pres">
      <dgm:prSet presAssocID="{1624B1D5-D44B-4113-B210-AD3FE73FC6C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AB9B48D-ED88-4722-9075-4157AB2E4F74}" type="pres">
      <dgm:prSet presAssocID="{74AE908A-CB2C-4B75-B405-0273EED59C6D}" presName="node" presStyleLbl="node1" presStyleIdx="0" presStyleCnt="4" custLinFactNeighborX="2356" custLinFactNeighborY="20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D8ACA2-1229-4E60-BDD1-A758FF84CB04}" type="pres">
      <dgm:prSet presAssocID="{6C855E69-2A66-4547-91EB-AEB3FF0E6F88}" presName="sibTrans" presStyleCnt="0"/>
      <dgm:spPr/>
    </dgm:pt>
    <dgm:pt modelId="{A1F1120E-045F-473E-86F5-5A09B9DCCDB4}" type="pres">
      <dgm:prSet presAssocID="{D89B7C6A-B02A-431D-B027-C8CE2DE67097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E945F-6117-41C4-8334-A9433F338B77}" type="pres">
      <dgm:prSet presAssocID="{CFAAB345-0B0E-41B0-8F05-2F820743A067}" presName="sibTrans" presStyleCnt="0"/>
      <dgm:spPr/>
    </dgm:pt>
    <dgm:pt modelId="{A83F468C-DA3B-4225-B1E5-80F4E082A785}" type="pres">
      <dgm:prSet presAssocID="{ACCEF26C-8981-4156-AB77-53C02183760A}" presName="node" presStyleLbl="node1" presStyleIdx="2" presStyleCnt="4" custLinFactNeighborX="303" custLinFactNeighborY="-17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486C93-76B6-4BEC-9EFA-E02C5EDD2900}" type="pres">
      <dgm:prSet presAssocID="{FFA7B6AE-0984-4DA5-9EE4-63F3FE43EB66}" presName="sibTrans" presStyleCnt="0"/>
      <dgm:spPr/>
    </dgm:pt>
    <dgm:pt modelId="{E1C57154-490F-45CC-9117-B15FBF5A1F35}" type="pres">
      <dgm:prSet presAssocID="{502C0C17-3FBE-4619-8473-336DA5FE9495}" presName="node" presStyleLbl="node1" presStyleIdx="3" presStyleCnt="4" custLinFactNeighborX="-894" custLinFactNeighborY="-51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02E4671-5142-417C-8B27-C3CD1A7C7035}" srcId="{1624B1D5-D44B-4113-B210-AD3FE73FC6C4}" destId="{74AE908A-CB2C-4B75-B405-0273EED59C6D}" srcOrd="0" destOrd="0" parTransId="{0F969CFA-D9F3-4B5F-BB53-2CD96D6976FC}" sibTransId="{6C855E69-2A66-4547-91EB-AEB3FF0E6F88}"/>
    <dgm:cxn modelId="{876CC106-BD25-4540-8A59-E5BEF8644F91}" srcId="{1624B1D5-D44B-4113-B210-AD3FE73FC6C4}" destId="{D89B7C6A-B02A-431D-B027-C8CE2DE67097}" srcOrd="1" destOrd="0" parTransId="{118DE53A-10B2-4E23-90B6-2E45ABA27770}" sibTransId="{CFAAB345-0B0E-41B0-8F05-2F820743A067}"/>
    <dgm:cxn modelId="{6BFF019A-A322-4B86-A76A-921626232FA9}" srcId="{1624B1D5-D44B-4113-B210-AD3FE73FC6C4}" destId="{ACCEF26C-8981-4156-AB77-53C02183760A}" srcOrd="2" destOrd="0" parTransId="{766F566F-2DAF-4E7E-BBB3-8E0158849F34}" sibTransId="{FFA7B6AE-0984-4DA5-9EE4-63F3FE43EB66}"/>
    <dgm:cxn modelId="{784A21BC-1B07-4FC7-B1A9-8EA8BD2CA32B}" type="presOf" srcId="{502C0C17-3FBE-4619-8473-336DA5FE9495}" destId="{E1C57154-490F-45CC-9117-B15FBF5A1F35}" srcOrd="0" destOrd="0" presId="urn:microsoft.com/office/officeart/2005/8/layout/default"/>
    <dgm:cxn modelId="{E42016DC-B294-4F5F-8801-6E34C95209F9}" type="presOf" srcId="{ACCEF26C-8981-4156-AB77-53C02183760A}" destId="{A83F468C-DA3B-4225-B1E5-80F4E082A785}" srcOrd="0" destOrd="0" presId="urn:microsoft.com/office/officeart/2005/8/layout/default"/>
    <dgm:cxn modelId="{0EB4BC61-1100-4853-83B6-BEC9DB6BA34A}" type="presOf" srcId="{74AE908A-CB2C-4B75-B405-0273EED59C6D}" destId="{9AB9B48D-ED88-4722-9075-4157AB2E4F74}" srcOrd="0" destOrd="0" presId="urn:microsoft.com/office/officeart/2005/8/layout/default"/>
    <dgm:cxn modelId="{E27A985B-039A-46E3-AB48-884BE2F0E0A6}" type="presOf" srcId="{D89B7C6A-B02A-431D-B027-C8CE2DE67097}" destId="{A1F1120E-045F-473E-86F5-5A09B9DCCDB4}" srcOrd="0" destOrd="0" presId="urn:microsoft.com/office/officeart/2005/8/layout/default"/>
    <dgm:cxn modelId="{ACB22693-F7F0-45D6-A5CE-E279819BA0D1}" srcId="{1624B1D5-D44B-4113-B210-AD3FE73FC6C4}" destId="{502C0C17-3FBE-4619-8473-336DA5FE9495}" srcOrd="3" destOrd="0" parTransId="{6108DEFF-1A1B-43DC-B1A1-241CA162218E}" sibTransId="{1A25FA67-2C2C-4496-A898-542B170631D0}"/>
    <dgm:cxn modelId="{EF0B067A-EFE0-491F-9A6A-5491884DE310}" type="presOf" srcId="{1624B1D5-D44B-4113-B210-AD3FE73FC6C4}" destId="{F396215D-EE3D-440C-9447-43F5934D5CF3}" srcOrd="0" destOrd="0" presId="urn:microsoft.com/office/officeart/2005/8/layout/default"/>
    <dgm:cxn modelId="{86D234A3-3AD2-4D59-9659-AB79E7F56985}" type="presParOf" srcId="{F396215D-EE3D-440C-9447-43F5934D5CF3}" destId="{9AB9B48D-ED88-4722-9075-4157AB2E4F74}" srcOrd="0" destOrd="0" presId="urn:microsoft.com/office/officeart/2005/8/layout/default"/>
    <dgm:cxn modelId="{F855F5A1-DD99-459F-A1E4-9670F706E582}" type="presParOf" srcId="{F396215D-EE3D-440C-9447-43F5934D5CF3}" destId="{54D8ACA2-1229-4E60-BDD1-A758FF84CB04}" srcOrd="1" destOrd="0" presId="urn:microsoft.com/office/officeart/2005/8/layout/default"/>
    <dgm:cxn modelId="{F69D2A3F-9253-475D-B0C2-2388ABE33F4C}" type="presParOf" srcId="{F396215D-EE3D-440C-9447-43F5934D5CF3}" destId="{A1F1120E-045F-473E-86F5-5A09B9DCCDB4}" srcOrd="2" destOrd="0" presId="urn:microsoft.com/office/officeart/2005/8/layout/default"/>
    <dgm:cxn modelId="{5EA24A84-F561-4819-A56A-FAB932DBFEEC}" type="presParOf" srcId="{F396215D-EE3D-440C-9447-43F5934D5CF3}" destId="{224E945F-6117-41C4-8334-A9433F338B77}" srcOrd="3" destOrd="0" presId="urn:microsoft.com/office/officeart/2005/8/layout/default"/>
    <dgm:cxn modelId="{3496FA23-F273-43D8-B7E2-65DBDA88FE10}" type="presParOf" srcId="{F396215D-EE3D-440C-9447-43F5934D5CF3}" destId="{A83F468C-DA3B-4225-B1E5-80F4E082A785}" srcOrd="4" destOrd="0" presId="urn:microsoft.com/office/officeart/2005/8/layout/default"/>
    <dgm:cxn modelId="{0E25D041-BC27-4415-B4B4-7862D7C004DC}" type="presParOf" srcId="{F396215D-EE3D-440C-9447-43F5934D5CF3}" destId="{71486C93-76B6-4BEC-9EFA-E02C5EDD2900}" srcOrd="5" destOrd="0" presId="urn:microsoft.com/office/officeart/2005/8/layout/default"/>
    <dgm:cxn modelId="{22352167-910B-4408-A2FE-CD8A4EB6E38F}" type="presParOf" srcId="{F396215D-EE3D-440C-9447-43F5934D5CF3}" destId="{E1C57154-490F-45CC-9117-B15FBF5A1F35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D8A801-54B8-4A20-8401-944AEEADB0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  <p:transition>
    <p:split orient="vert" dir="in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5CC03-D626-4651-87E7-68F1207D2E27}" type="datetimeFigureOut">
              <a:rPr lang="ru-RU"/>
              <a:pPr>
                <a:defRPr/>
              </a:pPr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239A2-36E7-412C-A10C-16F0ADDAAC6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28.03.2013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Microsoft_Office_PowerPoint1.sld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2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0" name="Rectangle 280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Средний балл по предметам 2011-2012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г.</a:t>
            </a:r>
          </a:p>
        </p:txBody>
      </p:sp>
      <p:graphicFrame>
        <p:nvGraphicFramePr>
          <p:cNvPr id="51479" name="Group 27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33608"/>
        </p:xfrm>
        <a:graphic>
          <a:graphicData uri="http://schemas.openxmlformats.org/drawingml/2006/table">
            <a:tbl>
              <a:tblPr/>
              <a:tblGrid>
                <a:gridCol w="1828784"/>
                <a:gridCol w="1500198"/>
                <a:gridCol w="1303343"/>
                <a:gridCol w="1339863"/>
                <a:gridCol w="1285884"/>
                <a:gridCol w="971528"/>
              </a:tblGrid>
              <a:tr h="5794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4,1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4,3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4,4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Rot="1" noChangeArrowheads="1"/>
          </p:cNvSpPr>
          <p:nvPr>
            <p:ph type="title"/>
          </p:nvPr>
        </p:nvSpPr>
        <p:spPr>
          <a:xfrm>
            <a:off x="457200" y="188913"/>
            <a:ext cx="8229600" cy="668337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Правила для всех.</a:t>
            </a:r>
          </a:p>
        </p:txBody>
      </p:sp>
      <p:sp>
        <p:nvSpPr>
          <p:cNvPr id="45061" name="Rectangle 5"/>
          <p:cNvSpPr>
            <a:spLocks noGrp="1" noChangeArrowheads="1"/>
          </p:cNvSpPr>
          <p:nvPr>
            <p:ph type="body" sz="half" idx="3"/>
          </p:nvPr>
        </p:nvSpPr>
        <p:spPr>
          <a:xfrm>
            <a:off x="755650" y="1071563"/>
            <a:ext cx="7704138" cy="357187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endParaRPr lang="ru-RU" sz="2400" b="1" i="1" dirty="0" smtClean="0"/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Уметь слушать друг друга;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Воспринимать людей такими, какие они есть;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Говорить должен кто-то один;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Необходимо делиться мыслями;</a:t>
            </a:r>
          </a:p>
          <a:p>
            <a:pPr eaLnBrk="1" hangingPunct="1">
              <a:lnSpc>
                <a:spcPct val="90000"/>
              </a:lnSpc>
              <a:buFontTx/>
              <a:buChar char="-"/>
              <a:defRPr/>
            </a:pPr>
            <a:r>
              <a:rPr lang="ru-RU" sz="2800" b="1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Говорить по существу.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Соглашаетесь ли вы с этими правилами? Если да, то можно начинать.</a:t>
            </a:r>
          </a:p>
        </p:txBody>
      </p:sp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>
          <a:xfrm flipH="1">
            <a:off x="714375" y="6072188"/>
            <a:ext cx="7358063" cy="53975"/>
          </a:xfrm>
        </p:spPr>
        <p:txBody>
          <a:bodyPr>
            <a:normAutofit fontScale="25000" lnSpcReduction="20000"/>
          </a:bodyPr>
          <a:lstStyle/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80" name="Rectangle 280"/>
          <p:cNvSpPr>
            <a:spLocks noGrp="1" noChangeArrowheads="1"/>
          </p:cNvSpPr>
          <p:nvPr>
            <p:ph type="title"/>
          </p:nvPr>
        </p:nvSpPr>
        <p:spPr>
          <a:xfrm>
            <a:off x="357188" y="28575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Средний балл по </a:t>
            </a:r>
            <a:r>
              <a:rPr lang="ru-RU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предметам 2012-2013 </a:t>
            </a: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уч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г.</a:t>
            </a:r>
          </a:p>
        </p:txBody>
      </p:sp>
      <p:graphicFrame>
        <p:nvGraphicFramePr>
          <p:cNvPr id="51479" name="Group 279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33608"/>
        </p:xfrm>
        <a:graphic>
          <a:graphicData uri="http://schemas.openxmlformats.org/drawingml/2006/table">
            <a:tbl>
              <a:tblPr/>
              <a:tblGrid>
                <a:gridCol w="1828784"/>
                <a:gridCol w="1500198"/>
                <a:gridCol w="1303343"/>
                <a:gridCol w="1339863"/>
                <a:gridCol w="1285884"/>
                <a:gridCol w="971528"/>
              </a:tblGrid>
              <a:tr h="57943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Предмет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</a:p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четверть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Год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Русский язык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3,7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Литературное чтение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Математика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3,5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Окружающий мир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4,2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8813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Технология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 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4,6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ИЗО </a:t>
                      </a:r>
                      <a:endParaRPr kumimoji="0" lang="ru-RU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92D05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2D05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Инновационная деятельность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428625" y="285750"/>
          <a:ext cx="8429625" cy="6357938"/>
        </p:xfrm>
        <a:graphic>
          <a:graphicData uri="http://schemas.openxmlformats.org/presentationml/2006/ole">
            <p:oleObj spid="_x0000_s1026" name="Слайд" r:id="rId3" imgW="4011108" imgH="3008540" progId="PowerPoint.Slide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Внеклассная деятельность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3253" name="Picture 2" descr="C:\Users\xXx\Desktop\IMG_33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2143125"/>
            <a:ext cx="3787775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3" descr="C:\Users\xXx\Desktop\DSC0074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3125"/>
            <a:ext cx="4071937" cy="394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54277" name="Picture 2" descr="C:\Users\xXx\Desktop\IMG_33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1643063"/>
            <a:ext cx="4429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5" descr="C:\Users\xXx\Desktop\IMG_71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0" y="1714500"/>
            <a:ext cx="4603750" cy="460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Работа с родителями. </a:t>
            </a:r>
            <a:b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Анкета Е. Н. Степанова «Удовлетворённость работой образовательного учреждения.</a:t>
            </a:r>
          </a:p>
        </p:txBody>
      </p:sp>
      <p:graphicFrame>
        <p:nvGraphicFramePr>
          <p:cNvPr id="614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28625" y="1885950"/>
          <a:ext cx="8229600" cy="4972050"/>
        </p:xfrm>
        <a:graphic>
          <a:graphicData uri="http://schemas.openxmlformats.org/presentationml/2006/ole">
            <p:oleObj spid="_x0000_s2050" r:id="rId3" imgW="8230313" imgH="4974767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Кабинет учителя начальных классов.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Компьютер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Принтер «</a:t>
            </a:r>
            <a:r>
              <a:rPr lang="en-US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Canon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», сканер, ксерокс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Интерактивная доска</a:t>
            </a:r>
          </a:p>
          <a:p>
            <a:pPr eaLnBrk="1" hangingPunct="1">
              <a:defRPr/>
            </a:pPr>
            <a:r>
              <a:rPr lang="ru-RU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Мультимедийный</a:t>
            </a: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проектор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Колонки 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Средства наглядности и демонстрации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Паспорт кабинета</a:t>
            </a:r>
          </a:p>
          <a:p>
            <a:pPr eaLnBrk="1" hangingPunct="1">
              <a:defRPr/>
            </a:pPr>
            <a:endParaRPr lang="ru-RU" dirty="0" smtClean="0"/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5162550" y="5429250"/>
          <a:ext cx="981075" cy="1000125"/>
        </p:xfrm>
        <a:graphic>
          <a:graphicData uri="http://schemas.openxmlformats.org/presentationml/2006/ole">
            <p:oleObj spid="_x0000_s3074" name="Document" r:id="rId3" imgW="5925852" imgH="9251973" progId="Word.Documen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err="1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Интернет-сообщества</a:t>
            </a:r>
            <a:r>
              <a:rPr lang="ru-RU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Социальная сеть работников народного образования.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Публикации: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Электронный </a:t>
            </a:r>
            <a:r>
              <a:rPr lang="ru-RU" sz="24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портфолио</a:t>
            </a:r>
            <a:r>
              <a:rPr lang="ru-RU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Проект урока русского языка в 1 классе.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План-конспект урока русского языка «Понятие о словах, обозначающих признаки предметов».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Тесты по воспитательной работе.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Образец </a:t>
            </a:r>
            <a:r>
              <a:rPr lang="ru-RU" sz="2400" dirty="0" err="1" smtClean="0">
                <a:solidFill>
                  <a:srgbClr val="FFC000"/>
                </a:solidFill>
              </a:rPr>
              <a:t>портфолио</a:t>
            </a:r>
            <a:r>
              <a:rPr lang="ru-RU" sz="2400" dirty="0" smtClean="0">
                <a:solidFill>
                  <a:srgbClr val="FFC000"/>
                </a:solidFill>
              </a:rPr>
              <a:t> учащегося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Сценарий праздника «Прощание с 1 классом»</a:t>
            </a:r>
          </a:p>
          <a:p>
            <a:pPr eaLnBrk="1" hangingPunct="1">
              <a:defRPr/>
            </a:pPr>
            <a:r>
              <a:rPr lang="ru-RU" sz="2400" dirty="0" smtClean="0">
                <a:solidFill>
                  <a:srgbClr val="FFC000"/>
                </a:solidFill>
              </a:rPr>
              <a:t> Ученические проекты: «Моя родословная», «Разнообразие растений» с презентацией.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266</Words>
  <PresentationFormat>Экран (4:3)</PresentationFormat>
  <Paragraphs>110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Тема Office</vt:lpstr>
      <vt:lpstr>Слайд</vt:lpstr>
      <vt:lpstr>Лист Microsoft Office Excel 97-2003</vt:lpstr>
      <vt:lpstr>Document</vt:lpstr>
      <vt:lpstr>Средний балл по предметам 2011-2012 уч. г.</vt:lpstr>
      <vt:lpstr>Средний балл по предметам 2012-2013 уч. г.</vt:lpstr>
      <vt:lpstr>Инновационная деятельность</vt:lpstr>
      <vt:lpstr>Слайд 4</vt:lpstr>
      <vt:lpstr>Внеклассная деятельность</vt:lpstr>
      <vt:lpstr>Слайд 6</vt:lpstr>
      <vt:lpstr>Работа с родителями.  Анкета Е. Н. Степанова «Удовлетворённость работой образовательного учреждения.</vt:lpstr>
      <vt:lpstr>Кабинет учителя начальных классов.</vt:lpstr>
      <vt:lpstr>Интернет-сообщества.</vt:lpstr>
      <vt:lpstr>Правила для всех.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</dc:title>
  <dc:creator>xXx</dc:creator>
  <cp:lastModifiedBy>xXx</cp:lastModifiedBy>
  <cp:revision>4</cp:revision>
  <dcterms:created xsi:type="dcterms:W3CDTF">2013-03-28T08:46:19Z</dcterms:created>
  <dcterms:modified xsi:type="dcterms:W3CDTF">2013-03-28T09:02:36Z</dcterms:modified>
</cp:coreProperties>
</file>