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Проектирование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заданий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7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602128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Для оценки достижения планируемых результатов используются задания разного типа. Классификация заданий может осуществляться по разным основаниям</a:t>
            </a:r>
          </a:p>
          <a:p>
            <a:r>
              <a:rPr lang="ru-RU" dirty="0"/>
              <a:t>• </a:t>
            </a:r>
            <a:r>
              <a:rPr lang="ru-RU" i="1" dirty="0"/>
              <a:t>по уровню проверяемых</a:t>
            </a:r>
            <a:r>
              <a:rPr lang="ru-RU" dirty="0"/>
              <a:t> </a:t>
            </a:r>
            <a:r>
              <a:rPr lang="ru-RU" i="1" dirty="0"/>
              <a:t>знаний</a:t>
            </a:r>
            <a:r>
              <a:rPr lang="ru-RU" dirty="0"/>
              <a:t>, умений или способов действий: задания базового или повышенного уровня;</a:t>
            </a:r>
          </a:p>
          <a:p>
            <a:r>
              <a:rPr lang="ru-RU" b="1" dirty="0"/>
              <a:t>- базовый </a:t>
            </a:r>
            <a:r>
              <a:rPr lang="ru-RU" dirty="0"/>
              <a:t>(опорный) уровень достижения планируемых результатов свидетельствует об усвоении опорной системы знаний, необходимой для продолжения образования на следующей ступени, и о правильном выполнении учебных действий в рамках круга задач, построенных на опорном учебном материале; о способности использовать действия для решения простых учебных и учебно-практических задач. Оценка достижения этого уровня осуществляется с помощью стандартных заданий, в которых очевиден способ решения. </a:t>
            </a:r>
          </a:p>
          <a:p>
            <a:r>
              <a:rPr lang="ru-RU" dirty="0"/>
              <a:t>- </a:t>
            </a:r>
            <a:r>
              <a:rPr lang="ru-RU" b="1" dirty="0"/>
              <a:t>повышенный</a:t>
            </a:r>
            <a:r>
              <a:rPr lang="ru-RU" dirty="0"/>
              <a:t> (функциональный) уровень достижения планируемых результатов свидетельствует об усвоении опорной системы знаний, необходимой для продолжения образования на следующей ступени, на уровне осознанного произвольного овладения учебными действиями. Оценка достижения этого уровня осуществляется с помощью заданий, в которых нет явного указания на способ выполнения, и ученику приходится самостоятельно выбирать один из изученных способов, или создавать новый способ, объединяя изученные или трансформируя 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по форме ответа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задания </a:t>
            </a:r>
            <a:r>
              <a:rPr lang="ru-RU" dirty="0"/>
              <a:t>с закрытым ответом (с выбором одного или нескольких правильных ответов) или открытым ответом (с кратким или развернутым ответом);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16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Пример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Планируемый </a:t>
            </a:r>
            <a:r>
              <a:rPr lang="ru-RU" i="1" dirty="0"/>
              <a:t>результат: применять правила правописания (в объеме содержания курса).</a:t>
            </a:r>
            <a:endParaRPr lang="ru-RU" dirty="0"/>
          </a:p>
          <a:p>
            <a:r>
              <a:rPr lang="ru-RU" i="1" dirty="0"/>
              <a:t>Умение: находить орфограммы в словах.</a:t>
            </a:r>
            <a:endParaRPr lang="ru-RU" dirty="0"/>
          </a:p>
          <a:p>
            <a:r>
              <a:rPr lang="ru-RU" b="1" i="1" dirty="0"/>
              <a:t>Задание базового уровня</a:t>
            </a:r>
            <a:endParaRPr lang="ru-RU" dirty="0"/>
          </a:p>
          <a:p>
            <a:r>
              <a:rPr lang="ru-RU" i="1" dirty="0"/>
              <a:t>Подчеркни буквы, обозначающие безударный гласный звук в корне слова.</a:t>
            </a:r>
            <a:endParaRPr lang="ru-RU" dirty="0"/>
          </a:p>
          <a:p>
            <a:r>
              <a:rPr lang="ru-RU" i="1" dirty="0"/>
              <a:t>Слова: </a:t>
            </a:r>
            <a:r>
              <a:rPr lang="ru-RU" b="1" i="1" dirty="0"/>
              <a:t>водичка, цветы, поле, золото, крик, лесной, страна, большой</a:t>
            </a:r>
            <a:r>
              <a:rPr lang="ru-RU" dirty="0"/>
              <a:t>.</a:t>
            </a:r>
          </a:p>
          <a:p>
            <a:r>
              <a:rPr lang="ru-RU" i="1" dirty="0"/>
              <a:t>Критерий достижения планируемого результата: подчеркнуто не менее четырех нужных букв, при этом в словах «поле» и «крик» буквы не подчеркнуты.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3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Задание повышенного уровня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Подчеркни </a:t>
            </a:r>
            <a:r>
              <a:rPr lang="ru-RU" i="1" dirty="0"/>
              <a:t>буквы, обозначающие безударный гласный звук в корне слова.</a:t>
            </a:r>
            <a:endParaRPr lang="ru-RU" dirty="0"/>
          </a:p>
          <a:p>
            <a:r>
              <a:rPr lang="ru-RU" b="1" i="1" dirty="0"/>
              <a:t>Вечером большая чёрная туча закрыла всё небо. Стало темно. Началась сильная гроза. Буря гнула и ломала деревья.</a:t>
            </a:r>
            <a:endParaRPr lang="ru-RU" dirty="0"/>
          </a:p>
          <a:p>
            <a:r>
              <a:rPr lang="ru-RU" i="1" dirty="0"/>
              <a:t>Критерий достижения планируемого результата: подчеркнуты не менее шести букв, ошибочных подчеркиваний нет.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42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676456" cy="67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46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использовании </a:t>
            </a:r>
            <a:r>
              <a:rPr lang="ru-RU" i="1" dirty="0"/>
              <a:t>заданий с выбором ответа или кратким ответом </a:t>
            </a:r>
            <a:r>
              <a:rPr lang="ru-RU" dirty="0"/>
              <a:t>чаще всего </a:t>
            </a:r>
            <a:r>
              <a:rPr lang="ru-RU" i="1" dirty="0"/>
              <a:t>критерием достижения является только правильный ответ </a:t>
            </a:r>
            <a:r>
              <a:rPr lang="ru-RU" dirty="0"/>
              <a:t>(например, выбор или самостоятельная запись ответа по математике).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К </a:t>
            </a:r>
            <a:r>
              <a:rPr lang="ru-RU" i="1" dirty="0"/>
              <a:t>заданиям с развернутым ответом </a:t>
            </a:r>
            <a:r>
              <a:rPr lang="ru-RU" dirty="0"/>
              <a:t>всегда разрабатываются критерии оценивания. Можно выделить </a:t>
            </a:r>
            <a:r>
              <a:rPr lang="ru-RU" i="1" dirty="0"/>
              <a:t>два подхода для</a:t>
            </a:r>
            <a:r>
              <a:rPr lang="ru-RU" dirty="0"/>
              <a:t> </a:t>
            </a:r>
            <a:r>
              <a:rPr lang="ru-RU" i="1" dirty="0"/>
              <a:t>разработки критериев</a:t>
            </a:r>
            <a:r>
              <a:rPr lang="ru-RU" dirty="0"/>
              <a:t>: </a:t>
            </a:r>
            <a:r>
              <a:rPr lang="ru-RU" i="1" dirty="0"/>
              <a:t>аналитический, </a:t>
            </a:r>
            <a:r>
              <a:rPr lang="ru-RU" dirty="0"/>
              <a:t>при котором ответ ученика разбивается на части по содержанию или проверяемым умениям и оценка определяется в соответствии с числом элементов в ответе ученика, и </a:t>
            </a:r>
            <a:r>
              <a:rPr lang="ru-RU" i="1" dirty="0"/>
              <a:t>интегральный, </a:t>
            </a:r>
            <a:r>
              <a:rPr lang="ru-RU" dirty="0"/>
              <a:t>при котором весь ответ оценивается по полноте и правильности.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2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• </a:t>
            </a:r>
            <a:r>
              <a:rPr lang="ru-RU" i="1" dirty="0"/>
              <a:t>по используемым средствам при проведении работы</a:t>
            </a:r>
            <a:r>
              <a:rPr lang="ru-RU" dirty="0"/>
              <a:t>: задания для письменной работы или устной беседы, практические задания;</a:t>
            </a:r>
          </a:p>
          <a:p>
            <a:r>
              <a:rPr lang="ru-RU" dirty="0"/>
              <a:t> </a:t>
            </a:r>
          </a:p>
          <a:p>
            <a:r>
              <a:rPr lang="ru-RU" i="1" dirty="0"/>
              <a:t>• по форме проведения работы</a:t>
            </a:r>
            <a:r>
              <a:rPr lang="ru-RU" dirty="0"/>
              <a:t>: задания для индивидуальной или групповой работы.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2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 </a:t>
            </a:r>
          </a:p>
          <a:p>
            <a:r>
              <a:rPr lang="ru-RU" dirty="0"/>
              <a:t>Выполнение всех заданий базового уровня оценивается одним баллом, независимо от типа и сложности заданий. Оценка осуществляется на основе правила: «достиг – не достиг планируемого результата, достижение которого оценивается данным заданием».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3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Выпускник овладел опорной системой знаний и учебными действиями, необходимыми для продолжения образования на следующей ступени, и способен использовать их для решения простых учебно-познавательных и учебно-практических задач средствами данного предмета.</a:t>
            </a:r>
          </a:p>
          <a:p>
            <a:r>
              <a:rPr lang="ru-RU" dirty="0"/>
              <a:t>Такой вывод делается, если в материалах накопительной системы оценки зафиксировано достижение планируемых результатов по всем основным разделам учебной программы как минимум с оценкой «зачтено» (или «удовлетворительно»), а результаты выполнения итоговых работ свидетельствуют о правильном выполнении не менее 50 % заданий базового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5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Выпускник  овладел опорной системой знаний необходимой для продолжения образования на следующей ступени на уровне осознанного произвольного овладения учебными действиями.</a:t>
            </a:r>
          </a:p>
          <a:p>
            <a:r>
              <a:rPr lang="ru-RU" dirty="0"/>
              <a:t>Такой вывод делается, если в материалах накопительной системы оценки зафиксировано достижение планируемых результатов по всем основным разделам учебной программы, причем не менее, чем по половине разделов выставлена оценка «хорошо» или «отлично», а результаты выполнения итоговых работ свидетельствуют о правильном выполнении не менее 65 % заданий базового уровня и получении не менее 50 % от максимального балла за выполнение заданий повышенного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7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Технология разработки учебных </a:t>
            </a:r>
            <a:r>
              <a:rPr lang="ru-RU" b="1" dirty="0" smtClean="0"/>
              <a:t>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План </a:t>
            </a:r>
            <a:r>
              <a:rPr lang="ru-RU" b="1" dirty="0"/>
              <a:t>работы:</a:t>
            </a:r>
            <a:endParaRPr lang="ru-RU" dirty="0"/>
          </a:p>
          <a:p>
            <a:pPr lvl="0"/>
            <a:r>
              <a:rPr lang="ru-RU" dirty="0"/>
              <a:t>определите, какие результаты будете проверять (комплекс – </a:t>
            </a:r>
            <a:r>
              <a:rPr lang="ru-RU" dirty="0" err="1"/>
              <a:t>метапредметный</a:t>
            </a:r>
            <a:r>
              <a:rPr lang="ru-RU" dirty="0"/>
              <a:t> (</a:t>
            </a:r>
            <a:r>
              <a:rPr lang="ru-RU" dirty="0" err="1"/>
              <a:t>ые</a:t>
            </a:r>
            <a:r>
              <a:rPr lang="ru-RU" dirty="0"/>
              <a:t>) и предметный (</a:t>
            </a:r>
            <a:r>
              <a:rPr lang="ru-RU" dirty="0" err="1"/>
              <a:t>ые</a:t>
            </a:r>
            <a:r>
              <a:rPr lang="ru-RU" dirty="0"/>
              <a:t>));</a:t>
            </a:r>
          </a:p>
          <a:p>
            <a:pPr lvl="0"/>
            <a:r>
              <a:rPr lang="ru-RU" dirty="0"/>
              <a:t>сформулируйте ответ, который хотите получить от учащегося;</a:t>
            </a:r>
          </a:p>
          <a:p>
            <a:pPr lvl="0"/>
            <a:r>
              <a:rPr lang="ru-RU" dirty="0"/>
              <a:t>сформулируйте задание;</a:t>
            </a:r>
          </a:p>
          <a:p>
            <a:pPr lvl="0"/>
            <a:r>
              <a:rPr lang="ru-RU" dirty="0"/>
              <a:t>оцените его по заданным параметрам, если необходимо внесите коррективы.</a:t>
            </a:r>
          </a:p>
          <a:p>
            <a:pPr marL="0" indent="0">
              <a:buNone/>
            </a:pPr>
            <a:r>
              <a:rPr lang="ru-RU" b="1" dirty="0"/>
              <a:t>Например, </a:t>
            </a:r>
            <a:r>
              <a:rPr lang="ru-RU" dirty="0"/>
              <a:t>тема «Парные согласные на конце слова».</a:t>
            </a:r>
          </a:p>
          <a:p>
            <a:r>
              <a:rPr lang="ru-RU" u="sng" dirty="0"/>
              <a:t>Предметный результат:</a:t>
            </a:r>
            <a:r>
              <a:rPr lang="ru-RU" dirty="0"/>
              <a:t> </a:t>
            </a:r>
            <a:r>
              <a:rPr lang="ru-RU" dirty="0" smtClean="0"/>
              <a:t>овладение </a:t>
            </a:r>
            <a:r>
              <a:rPr lang="ru-RU" dirty="0"/>
              <a:t>алгоритмом проверки парных согласных на конце слова.</a:t>
            </a:r>
          </a:p>
          <a:p>
            <a:r>
              <a:rPr lang="ru-RU" u="sng" dirty="0" err="1"/>
              <a:t>Метапредметные</a:t>
            </a:r>
            <a:r>
              <a:rPr lang="ru-RU" u="sng" dirty="0"/>
              <a:t> результаты</a:t>
            </a:r>
            <a:r>
              <a:rPr lang="ru-RU" dirty="0"/>
              <a:t>: учитывать правило в планировании и контроле способа решения; сличать способ действия и его результат с заданным эталоном с целью обнаружения отклонений и отличий от эталона; осуществлять итоговый и пошаговый контроль по результату.</a:t>
            </a:r>
          </a:p>
          <a:p>
            <a:r>
              <a:rPr lang="ru-RU" u="sng" dirty="0"/>
              <a:t>Правильный ответ: </a:t>
            </a:r>
            <a:r>
              <a:rPr lang="ru-RU" dirty="0"/>
              <a:t>алгоритм проверки парных согласных в конце слова, правильная запись слов с использованием алгоритма, самооценка (</a:t>
            </a:r>
            <a:r>
              <a:rPr lang="ru-RU" dirty="0" err="1"/>
              <a:t>взаимооценка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7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. Выпускник не овладел опорной системой знаний и учебными действиями, необходимыми для продолжения образования на следующей ступени.</a:t>
            </a:r>
          </a:p>
          <a:p>
            <a:r>
              <a:rPr lang="ru-RU" dirty="0"/>
              <a:t>Такой вывод делается, если в материалах накопительной системы оценки не зафиксировано достижение планируемых результатов по всем основным разделам учебной программы, а результаты выполнения итоговых работ свидетельствуют о правильном выполнении менее 50 % заданий базового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1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Оценка выполнения заданий и работы в целом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5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Задание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/>
              <a:t>Работа в паре.</a:t>
            </a:r>
            <a:r>
              <a:rPr lang="ru-RU" dirty="0"/>
              <a:t> Восстановите алгоритм проверки парных согласных на конце слова. Используя алгоритм, запишите под рисунками слова, если необходимо записывайте поверочные и выделяйте орфограмму. Сравните с образцом на доске, оцените свой ответ. Сравните полученный балл и максимальный балл, подумайте, при выполнении, каких заданий вам нужна помощь.</a:t>
            </a:r>
          </a:p>
          <a:p>
            <a:r>
              <a:rPr lang="ru-RU" dirty="0"/>
              <a:t>Определи, есть ли на конце слова глухой парный согласный.</a:t>
            </a:r>
          </a:p>
          <a:p>
            <a:r>
              <a:rPr lang="ru-RU" dirty="0"/>
              <a:t>Поставь ударение.</a:t>
            </a:r>
          </a:p>
          <a:p>
            <a:r>
              <a:rPr lang="ru-RU" dirty="0"/>
              <a:t>Вставь нужную букву.</a:t>
            </a:r>
          </a:p>
          <a:p>
            <a:r>
              <a:rPr lang="ru-RU" dirty="0"/>
              <a:t>Если глухой парный на конце слова, то измени слово или подбери однокоренное так, чтобы за этим звуком был гласный или звуки [н, р, л, м, й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в, н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р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л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м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в</a:t>
            </a:r>
            <a:r>
              <a:rPr lang="ru-RU" dirty="0">
                <a:sym typeface="Symbol"/>
              </a:rPr>
              <a:t></a:t>
            </a:r>
            <a:r>
              <a:rPr lang="ru-RU" dirty="0" smtClean="0"/>
              <a:t>].</a:t>
            </a:r>
            <a:r>
              <a:rPr lang="ru-RU" dirty="0"/>
              <a:t>					 					 </a:t>
            </a:r>
          </a:p>
          <a:p>
            <a:r>
              <a:rPr lang="ru-RU" dirty="0" smtClean="0"/>
              <a:t>_______________________________________________________________________________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i="1" dirty="0"/>
              <a:t>Образец</a:t>
            </a:r>
            <a:endParaRPr lang="ru-RU" dirty="0"/>
          </a:p>
          <a:p>
            <a:r>
              <a:rPr lang="ru-RU" dirty="0"/>
              <a:t>1. Определи, есть ли на конце слова глухой парный согласный.</a:t>
            </a:r>
          </a:p>
          <a:p>
            <a:r>
              <a:rPr lang="ru-RU" dirty="0"/>
              <a:t>2. Если глухой парный на конце слова, то измени слово или подбери однокоренное так, чтобы за этим звуком был гласный или звуки [н, р, л, м, й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в, н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р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л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м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, в</a:t>
            </a:r>
            <a:r>
              <a:rPr lang="ru-RU" dirty="0">
                <a:sym typeface="Symbol"/>
              </a:rPr>
              <a:t></a:t>
            </a:r>
            <a:r>
              <a:rPr lang="ru-RU" dirty="0"/>
              <a:t>].</a:t>
            </a:r>
          </a:p>
          <a:p>
            <a:r>
              <a:rPr lang="ru-RU" dirty="0"/>
              <a:t>3. Вставь нужную букву.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Достижение  </a:t>
            </a:r>
            <a:r>
              <a:rPr lang="ru-RU" dirty="0"/>
              <a:t>дидактической цели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необходимо </a:t>
            </a:r>
            <a:r>
              <a:rPr lang="ru-RU" dirty="0"/>
              <a:t>решить не одну задачу, а несколько. Следовательно, требуется составить комплекс учебных задач, где каждая занимает отведенное ей место и вносит вклад в достижение цели. Предлагаем методику конструирования комплекса учебных задач</a:t>
            </a:r>
          </a:p>
        </p:txBody>
      </p:sp>
    </p:spTree>
    <p:extLst>
      <p:ext uri="{BB962C8B-B14F-4D97-AF65-F5344CB8AC3E}">
        <p14:creationId xmlns:p14="http://schemas.microsoft.com/office/powerpoint/2010/main" val="35830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Конструирование </a:t>
            </a:r>
            <a:r>
              <a:rPr lang="ru-RU" dirty="0"/>
              <a:t>комплекса учебных задач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При конструировании комплекса учебных задач первичными являются действия, составляющие учебную деятельность. Поэтому учителю необходимо выделить соответствующие действия, создать операционную среду учебной ситуации для освоения этого действия учащимися и определить средства деятельности. </a:t>
            </a:r>
            <a:r>
              <a:rPr lang="ru-RU" b="1" dirty="0"/>
              <a:t>Учебные действия представлены в Примерной программе по предмету</a:t>
            </a:r>
            <a:r>
              <a:rPr lang="ru-RU" b="1" dirty="0" smtClean="0"/>
              <a:t>. Или в вашей рабочей программе в графе предметные умения.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8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При разработке учебной задачи необходимо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b="1" dirty="0"/>
              <a:t>определить цель, </a:t>
            </a:r>
            <a:endParaRPr lang="ru-RU" dirty="0"/>
          </a:p>
          <a:p>
            <a:pPr lvl="0"/>
            <a:r>
              <a:rPr lang="ru-RU" b="1" dirty="0"/>
              <a:t>затем выделить универсальные учебные действия (УУД), которые позволят достичь поставленные </a:t>
            </a:r>
            <a:r>
              <a:rPr lang="ru-RU" b="1" dirty="0" smtClean="0"/>
              <a:t>цели, </a:t>
            </a:r>
            <a:endParaRPr lang="ru-RU" dirty="0"/>
          </a:p>
          <a:p>
            <a:r>
              <a:rPr lang="ru-RU" b="1" dirty="0"/>
              <a:t>и определить средства деятельности, в том числе электронные образовательные </a:t>
            </a:r>
            <a:r>
              <a:rPr lang="ru-RU" b="1" dirty="0" smtClean="0"/>
              <a:t>ресурсы.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4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Каждое учебное действие можно соотнести с определенным уровнем когнитивного (познавательного) процесса и уровнем цели. Предлагаем следующие уровни целей – навыков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Помнить</a:t>
            </a:r>
            <a:r>
              <a:rPr lang="ru-RU" dirty="0"/>
              <a:t> – означает извлечение соответствующей информации из долгосрочной памяти (узнавание и припоминание). </a:t>
            </a:r>
          </a:p>
          <a:p>
            <a:pPr lvl="0"/>
            <a:r>
              <a:rPr lang="ru-RU" b="1" dirty="0"/>
              <a:t>Понимать</a:t>
            </a:r>
            <a:r>
              <a:rPr lang="ru-RU" dirty="0"/>
              <a:t> – создание значения на базе учебных материалов или опыта (интерпретация, приведение примеров, классификация на основе внешних признаков, обобщение, умозаключение, сравнение, объяснение) способность формировать свои собственные значения на основе источников информации.</a:t>
            </a:r>
          </a:p>
          <a:p>
            <a:pPr lvl="0"/>
            <a:r>
              <a:rPr lang="ru-RU" b="1" dirty="0"/>
              <a:t>Применять</a:t>
            </a:r>
            <a:r>
              <a:rPr lang="ru-RU" dirty="0"/>
              <a:t> – использование знаний, умений и освоенных навыков в знакомой или новой ситуации (исполнение, применение).</a:t>
            </a:r>
          </a:p>
          <a:p>
            <a:pPr lvl="0"/>
            <a:r>
              <a:rPr lang="ru-RU" b="1" dirty="0"/>
              <a:t>Анализировать</a:t>
            </a:r>
            <a:r>
              <a:rPr lang="ru-RU" dirty="0"/>
              <a:t> – вычленение из понятия несколько частей и описание того, как части соотносятся с целым (дифференциация, организация, соотнесение). </a:t>
            </a:r>
          </a:p>
          <a:p>
            <a:pPr lvl="0"/>
            <a:r>
              <a:rPr lang="ru-RU" b="1" dirty="0"/>
              <a:t>Оценивать </a:t>
            </a:r>
            <a:r>
              <a:rPr lang="ru-RU" dirty="0"/>
              <a:t>– собственная выработка критериев, на основании которых делаются суждения (проверка, критика). </a:t>
            </a:r>
          </a:p>
          <a:p>
            <a:pPr lvl="0"/>
            <a:r>
              <a:rPr lang="ru-RU" b="1" dirty="0"/>
              <a:t>Создавать</a:t>
            </a:r>
            <a:r>
              <a:rPr lang="ru-RU" dirty="0"/>
              <a:t> – подразумевает соединение частей для создания нового в целостном продукте и определение компонентов новой структуры (генерация, планирование, производство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6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Используя </a:t>
            </a:r>
            <a:r>
              <a:rPr lang="ru-RU" b="1" dirty="0"/>
              <a:t>шаблон, составьте учебные ситуации.</a:t>
            </a:r>
            <a:endParaRPr lang="ru-RU" dirty="0"/>
          </a:p>
          <a:p>
            <a:r>
              <a:rPr lang="ru-RU" b="1" dirty="0"/>
              <a:t>Поскольку </a:t>
            </a:r>
            <a:r>
              <a:rPr lang="ru-RU" b="1" dirty="0" smtClean="0"/>
              <a:t>"</a:t>
            </a:r>
            <a:r>
              <a:rPr lang="ru-RU" b="1" dirty="0" err="1" smtClean="0"/>
              <a:t>ранжировкой</a:t>
            </a:r>
            <a:r>
              <a:rPr lang="ru-RU" b="1" dirty="0"/>
              <a:t>" учебной задачи является учебная ситуация, мы будем разрабатывать комплекс учебных ситуаций.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b="1" dirty="0"/>
              <a:t>Алгоритм ваших действий: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7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1188</Words>
  <Application>Microsoft Office PowerPoint</Application>
  <PresentationFormat>Экран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Проектирование разноуровневых заданий</vt:lpstr>
      <vt:lpstr>Технология разработки учебных заданий</vt:lpstr>
      <vt:lpstr>Задание </vt:lpstr>
      <vt:lpstr>Презентация PowerPoint</vt:lpstr>
      <vt:lpstr>Достижение  дидактической цели</vt:lpstr>
      <vt:lpstr>Конструирование комплекса учебных задач </vt:lpstr>
      <vt:lpstr>При разработке учебной задачи необходимо: </vt:lpstr>
      <vt:lpstr>Каждое учебное действие можно соотнести с определенным уровнем когнитивного (познавательного) процесса и уровнем цели. Предлагаем следующие уровни целей – навыков</vt:lpstr>
      <vt:lpstr>Задание.</vt:lpstr>
      <vt:lpstr>Презентация PowerPoint</vt:lpstr>
      <vt:lpstr>по форме ответа: </vt:lpstr>
      <vt:lpstr>Пример </vt:lpstr>
      <vt:lpstr>Задание повышенного уровня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выполнения заданий и работы в целом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разноуровневых заданий</dc:title>
  <dc:creator>admin</dc:creator>
  <cp:lastModifiedBy>admin</cp:lastModifiedBy>
  <cp:revision>6</cp:revision>
  <dcterms:created xsi:type="dcterms:W3CDTF">2013-03-22T16:45:46Z</dcterms:created>
  <dcterms:modified xsi:type="dcterms:W3CDTF">2013-03-22T17:48:48Z</dcterms:modified>
</cp:coreProperties>
</file>