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sldIdLst>
    <p:sldId id="270" r:id="rId2"/>
    <p:sldId id="264" r:id="rId3"/>
    <p:sldId id="261" r:id="rId4"/>
    <p:sldId id="267" r:id="rId5"/>
    <p:sldId id="265" r:id="rId6"/>
    <p:sldId id="257" r:id="rId7"/>
    <p:sldId id="259" r:id="rId8"/>
    <p:sldId id="266" r:id="rId9"/>
    <p:sldId id="268" r:id="rId10"/>
    <p:sldId id="262" r:id="rId11"/>
    <p:sldId id="269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E1E8FF"/>
    <a:srgbClr val="E9EFF7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461" autoAdjust="0"/>
    <p:restoredTop sz="94581" autoAdjust="0"/>
  </p:normalViewPr>
  <p:slideViewPr>
    <p:cSldViewPr snapToGrid="0">
      <p:cViewPr>
        <p:scale>
          <a:sx n="60" d="100"/>
          <a:sy n="60" d="100"/>
        </p:scale>
        <p:origin x="-612" y="-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pic>
        <p:nvPicPr>
          <p:cNvPr id="7" name="Рисунок 6" descr="a67d8b5adb0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5661248"/>
            <a:ext cx="1109568" cy="102421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9C761-D2CB-4924-8C2F-B91BA01E54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180D-DB73-4E0F-AE8C-55C547EC06FB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5926E-90AD-4BF0-82FA-28D062BCC1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alphaModFix amt="8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62171187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51520" y="245116"/>
            <a:ext cx="8640960" cy="6352236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9" name="Рисунок 8" descr="11.jpg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00392" y="5661248"/>
            <a:ext cx="827584" cy="102216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F9AF3-3C8A-41E5-8960-543F78A6FC5F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9F5C4-9B31-4BB9-98FB-CE9DA2A1E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Рисунок 9" descr="a67d8b5adb06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79512" y="5661248"/>
            <a:ext cx="1109568" cy="102421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image" Target="../media/image7.gif"/><Relationship Id="rId7" Type="http://schemas.openxmlformats.org/officeDocument/2006/relationships/image" Target="../media/image11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10" Type="http://schemas.openxmlformats.org/officeDocument/2006/relationships/image" Target="../media/image14.png"/><Relationship Id="rId4" Type="http://schemas.openxmlformats.org/officeDocument/2006/relationships/image" Target="../media/image8.gif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image" Target="../media/image7.gif"/><Relationship Id="rId7" Type="http://schemas.openxmlformats.org/officeDocument/2006/relationships/image" Target="../media/image11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10" Type="http://schemas.openxmlformats.org/officeDocument/2006/relationships/image" Target="../media/image13.png"/><Relationship Id="rId4" Type="http://schemas.openxmlformats.org/officeDocument/2006/relationships/image" Target="../media/image8.gif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499722" y="4764835"/>
            <a:ext cx="406400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</a:pPr>
            <a:r>
              <a:rPr lang="ru-RU" sz="1600" b="1" dirty="0">
                <a:latin typeface="Calibri" pitchFamily="34" charset="0"/>
              </a:rPr>
              <a:t>Автор: Корчагина Ольга Даниловна,</a:t>
            </a:r>
          </a:p>
          <a:p>
            <a:pPr marL="342900" indent="-342900" algn="r">
              <a:spcBef>
                <a:spcPct val="20000"/>
              </a:spcBef>
            </a:pPr>
            <a:r>
              <a:rPr lang="ru-RU" sz="1600" b="1" dirty="0">
                <a:latin typeface="Calibri" pitchFamily="34" charset="0"/>
              </a:rPr>
              <a:t>учитель начальных классов</a:t>
            </a:r>
          </a:p>
          <a:p>
            <a:pPr marL="342900" indent="-342900" algn="r">
              <a:spcBef>
                <a:spcPct val="20000"/>
              </a:spcBef>
            </a:pPr>
            <a:r>
              <a:rPr lang="ru-RU" sz="1600" b="1" dirty="0">
                <a:latin typeface="Calibri" pitchFamily="34" charset="0"/>
              </a:rPr>
              <a:t>МОУ УСОШ № 2 им. Сергея </a:t>
            </a:r>
            <a:r>
              <a:rPr lang="ru-RU" sz="1600" b="1" dirty="0" err="1">
                <a:latin typeface="Calibri" pitchFamily="34" charset="0"/>
              </a:rPr>
              <a:t>Ступакова</a:t>
            </a:r>
            <a:endParaRPr lang="ru-RU" sz="1600" b="1" dirty="0">
              <a:latin typeface="Calibri" pitchFamily="34" charset="0"/>
            </a:endParaRPr>
          </a:p>
          <a:p>
            <a:pPr marL="342900" indent="-342900" algn="r">
              <a:spcBef>
                <a:spcPct val="20000"/>
              </a:spcBef>
            </a:pPr>
            <a:r>
              <a:rPr lang="ru-RU" sz="1600" b="1" dirty="0">
                <a:latin typeface="Calibri" pitchFamily="34" charset="0"/>
              </a:rPr>
              <a:t>г.Удомля Тверской обл.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02132" y="4045224"/>
            <a:ext cx="5929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Урок </a:t>
            </a:r>
            <a:r>
              <a:rPr lang="ru-RU" sz="2800" b="1" dirty="0" smtClean="0"/>
              <a:t>математики в </a:t>
            </a:r>
            <a:r>
              <a:rPr lang="ru-RU" sz="2800" b="1" dirty="0" smtClean="0"/>
              <a:t>3 классе.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606584" y="1028794"/>
            <a:ext cx="59293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Arial Black" pitchFamily="34" charset="0"/>
              </a:rPr>
              <a:t>«</a:t>
            </a:r>
            <a:r>
              <a:rPr lang="ru-RU" sz="3600" b="1" dirty="0" smtClean="0">
                <a:latin typeface="Arial Black" pitchFamily="34" charset="0"/>
              </a:rPr>
              <a:t>Е</a:t>
            </a:r>
            <a:r>
              <a:rPr lang="ru-RU" sz="3600" b="1" dirty="0" smtClean="0">
                <a:latin typeface="Arial Black" pitchFamily="34" charset="0"/>
              </a:rPr>
              <a:t>диницы измерения длины»</a:t>
            </a:r>
            <a:endParaRPr lang="ru-RU" sz="3600" b="1" dirty="0"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86152" y="2956567"/>
            <a:ext cx="6399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 Narrow" pitchFamily="34" charset="0"/>
              </a:rPr>
              <a:t>Урок </a:t>
            </a:r>
            <a:r>
              <a:rPr lang="ru-RU" sz="2400" b="1" dirty="0" smtClean="0">
                <a:latin typeface="Arial Narrow" pitchFamily="34" charset="0"/>
              </a:rPr>
              <a:t>развития    знаний </a:t>
            </a:r>
            <a:r>
              <a:rPr lang="ru-RU" sz="2400" b="1" dirty="0" smtClean="0">
                <a:latin typeface="Arial Narrow" pitchFamily="34" charset="0"/>
              </a:rPr>
              <a:t>и умений. 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39008" y="2352223"/>
            <a:ext cx="6399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 Narrow" pitchFamily="34" charset="0"/>
              </a:rPr>
              <a:t>Урок-путешествие. </a:t>
            </a:r>
            <a:endParaRPr lang="ru-RU" sz="2400" b="1" dirty="0">
              <a:latin typeface="Arial Narrow" pitchFamily="34" charset="0"/>
            </a:endParaRPr>
          </a:p>
        </p:txBody>
      </p:sp>
      <p:pic>
        <p:nvPicPr>
          <p:cNvPr id="1026" name="Picture 2" descr="Математика л г - Сетевая библиоте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0072" y="3797280"/>
            <a:ext cx="1720521" cy="2255364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838544" y="554569"/>
            <a:ext cx="7558087" cy="8485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>
            <a:solidFill>
              <a:srgbClr val="0070C0"/>
            </a:solidFill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 u="sng" dirty="0" smtClean="0">
                <a:solidFill>
                  <a:srgbClr val="0033CC"/>
                </a:solidFill>
              </a:rPr>
              <a:t>Работа по учебнику</a:t>
            </a:r>
            <a:endParaRPr lang="ru-RU" sz="4000" b="1" dirty="0">
              <a:solidFill>
                <a:srgbClr val="000000"/>
              </a:solidFill>
              <a:latin typeface="Calibri" pitchFamily="32" charset="0"/>
              <a:ea typeface="Microsoft YaHei" charset="0"/>
              <a:cs typeface="Microsoft YaHei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292771" y="1920912"/>
            <a:ext cx="6231501" cy="1242700"/>
          </a:xfrm>
          <a:prstGeom prst="rect">
            <a:avLst/>
          </a:prstGeom>
          <a:noFill/>
          <a:ln w="38100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6000" b="1" dirty="0" smtClean="0">
                <a:solidFill>
                  <a:srgbClr val="000000"/>
                </a:solidFill>
                <a:latin typeface="Calibri" pitchFamily="32" charset="0"/>
                <a:ea typeface="Microsoft YaHei" charset="0"/>
                <a:cs typeface="Microsoft YaHei" charset="0"/>
              </a:rPr>
              <a:t>Урок </a:t>
            </a:r>
            <a:r>
              <a:rPr lang="ru-RU" sz="6000" b="1" dirty="0" smtClean="0">
                <a:solidFill>
                  <a:srgbClr val="000000"/>
                </a:solidFill>
                <a:latin typeface="Calibri" pitchFamily="32" charset="0"/>
                <a:ea typeface="Microsoft YaHei" charset="0"/>
                <a:cs typeface="Microsoft YaHei" charset="0"/>
              </a:rPr>
              <a:t>40</a:t>
            </a:r>
            <a:endParaRPr lang="ru-RU" sz="6000" b="1" dirty="0">
              <a:solidFill>
                <a:srgbClr val="000000"/>
              </a:solidFill>
              <a:latin typeface="Calibri" pitchFamily="32" charset="0"/>
              <a:ea typeface="Microsoft YaHei" charset="0"/>
              <a:cs typeface="Microsoft YaHei" charset="0"/>
            </a:endParaRPr>
          </a:p>
        </p:txBody>
      </p:sp>
      <p:pic>
        <p:nvPicPr>
          <p:cNvPr id="4" name="Рисунок 3" descr="Рисунок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7009" y="3531475"/>
            <a:ext cx="1097504" cy="16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Рисунок3я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30350" y="3452649"/>
            <a:ext cx="1589348" cy="1897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Математика л г - Сетевая библиотек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08224" y="3797280"/>
            <a:ext cx="1720521" cy="2255364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" name="AutoShape 1"/>
          <p:cNvSpPr>
            <a:spLocks noChangeArrowheads="1"/>
          </p:cNvSpPr>
          <p:nvPr/>
        </p:nvSpPr>
        <p:spPr bwMode="auto">
          <a:xfrm rot="10800000">
            <a:off x="579162" y="3594538"/>
            <a:ext cx="2069445" cy="493985"/>
          </a:xfrm>
          <a:prstGeom prst="curvedDownArrow">
            <a:avLst>
              <a:gd name="adj1" fmla="val 17554"/>
              <a:gd name="adj2" fmla="val 76381"/>
              <a:gd name="adj3" fmla="val 22454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52247" y="2695902"/>
            <a:ext cx="889175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км      м       дм      </a:t>
            </a:r>
            <a:r>
              <a:rPr lang="ru-RU" sz="6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см    мм</a:t>
            </a:r>
            <a:endParaRPr kumimoji="0" lang="ru-RU" sz="6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AutoShape 1"/>
          <p:cNvSpPr>
            <a:spLocks noChangeArrowheads="1"/>
          </p:cNvSpPr>
          <p:nvPr/>
        </p:nvSpPr>
        <p:spPr bwMode="auto">
          <a:xfrm rot="10800000">
            <a:off x="2654957" y="3594535"/>
            <a:ext cx="1980106" cy="472967"/>
          </a:xfrm>
          <a:prstGeom prst="curvedDownArrow">
            <a:avLst>
              <a:gd name="adj1" fmla="val 22513"/>
              <a:gd name="adj2" fmla="val 70095"/>
              <a:gd name="adj3" fmla="val 22454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1"/>
          <p:cNvSpPr>
            <a:spLocks noChangeArrowheads="1"/>
          </p:cNvSpPr>
          <p:nvPr/>
        </p:nvSpPr>
        <p:spPr bwMode="auto">
          <a:xfrm rot="10800000">
            <a:off x="4688707" y="3594537"/>
            <a:ext cx="1995872" cy="425669"/>
          </a:xfrm>
          <a:prstGeom prst="curvedDownArrow">
            <a:avLst>
              <a:gd name="adj1" fmla="val 17554"/>
              <a:gd name="adj2" fmla="val 69671"/>
              <a:gd name="adj3" fmla="val 22454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1"/>
          <p:cNvSpPr>
            <a:spLocks noChangeArrowheads="1"/>
          </p:cNvSpPr>
          <p:nvPr/>
        </p:nvSpPr>
        <p:spPr bwMode="auto">
          <a:xfrm>
            <a:off x="673756" y="2427889"/>
            <a:ext cx="2148272" cy="472965"/>
          </a:xfrm>
          <a:prstGeom prst="curvedDownArrow">
            <a:avLst>
              <a:gd name="adj1" fmla="val 17554"/>
              <a:gd name="adj2" fmla="val 89800"/>
              <a:gd name="adj3" fmla="val 22454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8" name="AutoShape 1"/>
          <p:cNvSpPr>
            <a:spLocks noChangeArrowheads="1"/>
          </p:cNvSpPr>
          <p:nvPr/>
        </p:nvSpPr>
        <p:spPr bwMode="auto">
          <a:xfrm>
            <a:off x="2812610" y="2422634"/>
            <a:ext cx="1964342" cy="462455"/>
          </a:xfrm>
          <a:prstGeom prst="curvedDownArrow">
            <a:avLst>
              <a:gd name="adj1" fmla="val 17554"/>
              <a:gd name="adj2" fmla="val 89800"/>
              <a:gd name="adj3" fmla="val 22454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1"/>
          <p:cNvSpPr>
            <a:spLocks noChangeArrowheads="1"/>
          </p:cNvSpPr>
          <p:nvPr/>
        </p:nvSpPr>
        <p:spPr bwMode="auto">
          <a:xfrm>
            <a:off x="4841108" y="2401614"/>
            <a:ext cx="1985361" cy="483476"/>
          </a:xfrm>
          <a:prstGeom prst="curvedDownArrow">
            <a:avLst>
              <a:gd name="adj1" fmla="val 17554"/>
              <a:gd name="adj2" fmla="val 89800"/>
              <a:gd name="adj3" fmla="val 22454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41433" y="1813035"/>
            <a:ext cx="813500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1000         </a:t>
            </a:r>
            <a:r>
              <a:rPr lang="ru-RU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</a:t>
            </a:r>
            <a:r>
              <a:rPr lang="ru-RU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         </a:t>
            </a:r>
            <a:r>
              <a:rPr lang="ru-RU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•10 </a:t>
            </a:r>
            <a:r>
              <a:rPr lang="ru-RU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•</a:t>
            </a:r>
            <a:r>
              <a:rPr lang="ru-RU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  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99239" y="4014952"/>
            <a:ext cx="813500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1000        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ru-RU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          </a:t>
            </a:r>
            <a:r>
              <a:rPr lang="ru-RU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ru-RU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         :10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AutoShape 1"/>
          <p:cNvSpPr>
            <a:spLocks noChangeArrowheads="1"/>
          </p:cNvSpPr>
          <p:nvPr/>
        </p:nvSpPr>
        <p:spPr bwMode="auto">
          <a:xfrm>
            <a:off x="6838073" y="2349063"/>
            <a:ext cx="1801430" cy="488730"/>
          </a:xfrm>
          <a:prstGeom prst="curvedDownArrow">
            <a:avLst>
              <a:gd name="adj1" fmla="val 17554"/>
              <a:gd name="adj2" fmla="val 89800"/>
              <a:gd name="adj3" fmla="val 22454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1"/>
          <p:cNvSpPr>
            <a:spLocks noChangeArrowheads="1"/>
          </p:cNvSpPr>
          <p:nvPr/>
        </p:nvSpPr>
        <p:spPr bwMode="auto">
          <a:xfrm rot="10800000">
            <a:off x="6717204" y="3578772"/>
            <a:ext cx="1875003" cy="436178"/>
          </a:xfrm>
          <a:prstGeom prst="curvedDownArrow">
            <a:avLst>
              <a:gd name="adj1" fmla="val 17554"/>
              <a:gd name="adj2" fmla="val 69671"/>
              <a:gd name="adj3" fmla="val 22454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838544" y="554569"/>
            <a:ext cx="7558087" cy="8485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>
            <a:solidFill>
              <a:srgbClr val="0070C0"/>
            </a:solidFill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 u="sng" dirty="0" smtClean="0">
                <a:solidFill>
                  <a:srgbClr val="0033CC"/>
                </a:solidFill>
              </a:rPr>
              <a:t>Применяем таблицу</a:t>
            </a:r>
            <a:endParaRPr lang="ru-RU" sz="4000" b="1" dirty="0">
              <a:solidFill>
                <a:srgbClr val="000000"/>
              </a:solidFill>
              <a:latin typeface="Calibri" pitchFamily="32" charset="0"/>
              <a:ea typeface="Microsoft YaHei" charset="0"/>
              <a:cs typeface="Microsoft YaHei" charset="0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880585" y="5105547"/>
            <a:ext cx="7558087" cy="932646"/>
          </a:xfrm>
          <a:prstGeom prst="rect">
            <a:avLst/>
          </a:prstGeom>
          <a:noFill/>
          <a:ln w="38100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400" b="1" dirty="0" smtClean="0">
                <a:solidFill>
                  <a:srgbClr val="0033CC"/>
                </a:solidFill>
                <a:latin typeface="Calibri" pitchFamily="32" charset="0"/>
                <a:ea typeface="Microsoft YaHei" charset="0"/>
                <a:cs typeface="Microsoft YaHei" charset="0"/>
              </a:rPr>
              <a:t>Урок </a:t>
            </a:r>
            <a:r>
              <a:rPr lang="ru-RU" sz="4400" b="1" dirty="0" smtClean="0">
                <a:solidFill>
                  <a:srgbClr val="0033CC"/>
                </a:solidFill>
                <a:latin typeface="Calibri" pitchFamily="32" charset="0"/>
                <a:ea typeface="Microsoft YaHei" charset="0"/>
                <a:cs typeface="Microsoft YaHei" charset="0"/>
              </a:rPr>
              <a:t>40  № 2-3</a:t>
            </a:r>
            <a:endParaRPr lang="ru-RU" sz="4400" b="1" dirty="0">
              <a:solidFill>
                <a:srgbClr val="0033CC"/>
              </a:solidFill>
              <a:latin typeface="Calibri" pitchFamily="32" charset="0"/>
              <a:ea typeface="Microsoft YaHei" charset="0"/>
              <a:cs typeface="Microsoft YaHe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3"/>
          <p:cNvSpPr>
            <a:spLocks noChangeArrowheads="1" noChangeShapeType="1" noTextEdit="1"/>
          </p:cNvSpPr>
          <p:nvPr/>
        </p:nvSpPr>
        <p:spPr bwMode="auto">
          <a:xfrm rot="20701973">
            <a:off x="431288" y="2595862"/>
            <a:ext cx="8784661" cy="2281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7844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kern="10" dirty="0" smtClean="0">
                <a:ln w="11430"/>
                <a:solidFill>
                  <a:srgbClr val="0000D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Спасибо </a:t>
            </a:r>
            <a:r>
              <a:rPr lang="ru-RU" sz="3600" b="1" i="1" kern="10" dirty="0">
                <a:ln w="11430"/>
                <a:solidFill>
                  <a:srgbClr val="0000D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за работу!</a:t>
            </a:r>
          </a:p>
        </p:txBody>
      </p:sp>
      <p:pic>
        <p:nvPicPr>
          <p:cNvPr id="4" name="Рисунок 3" descr="Рисунок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2" y="709448"/>
            <a:ext cx="1387364" cy="184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Рисунок3я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45661" y="4130566"/>
            <a:ext cx="1589348" cy="1897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93668" y="559558"/>
            <a:ext cx="8352430" cy="4954138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076" name="Picture 4" descr="Отдельно стоящее хвойное дерево"/>
          <p:cNvPicPr>
            <a:picLocks noChangeAspect="1" noChangeArrowheads="1"/>
          </p:cNvPicPr>
          <p:nvPr/>
        </p:nvPicPr>
        <p:blipFill>
          <a:blip r:embed="rId2"/>
          <a:srcRect l="29813" t="17332" r="24437" b="21668"/>
          <a:stretch>
            <a:fillRect/>
          </a:stretch>
        </p:blipFill>
        <p:spPr bwMode="auto">
          <a:xfrm>
            <a:off x="2317532" y="1040524"/>
            <a:ext cx="472965" cy="630621"/>
          </a:xfrm>
          <a:prstGeom prst="rect">
            <a:avLst/>
          </a:prstGeom>
          <a:noFill/>
        </p:spPr>
      </p:pic>
      <p:pic>
        <p:nvPicPr>
          <p:cNvPr id="3078" name="Picture 6" descr="Лиственный лес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87642" y="3287109"/>
            <a:ext cx="1176730" cy="1176730"/>
          </a:xfrm>
          <a:prstGeom prst="rect">
            <a:avLst/>
          </a:prstGeom>
          <a:noFill/>
        </p:spPr>
      </p:pic>
      <p:pic>
        <p:nvPicPr>
          <p:cNvPr id="3080" name="Picture 8" descr="Смешанный лес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59444" y="793805"/>
            <a:ext cx="1019229" cy="1019229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95084" y="4572708"/>
            <a:ext cx="113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г.Удомля </a:t>
            </a:r>
            <a:endParaRPr lang="ru-RU" b="1" dirty="0"/>
          </a:p>
        </p:txBody>
      </p:sp>
      <p:sp>
        <p:nvSpPr>
          <p:cNvPr id="9" name="Овал 8"/>
          <p:cNvSpPr/>
          <p:nvPr/>
        </p:nvSpPr>
        <p:spPr>
          <a:xfrm>
            <a:off x="1384307" y="5017434"/>
            <a:ext cx="109182" cy="109182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240507" y="2199565"/>
            <a:ext cx="109182" cy="109182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 flipH="1" flipV="1">
            <a:off x="3279228" y="4335515"/>
            <a:ext cx="110358" cy="126125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7151976" y="1987477"/>
            <a:ext cx="1500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 smtClean="0"/>
              <a:t>ст.Задачкино</a:t>
            </a:r>
            <a:endParaRPr lang="ru-RU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84433" y="1687067"/>
            <a:ext cx="1905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 smtClean="0"/>
              <a:t>ст.Вычислялкино</a:t>
            </a:r>
            <a:endParaRPr lang="ru-RU" b="1" dirty="0"/>
          </a:p>
        </p:txBody>
      </p:sp>
      <p:sp>
        <p:nvSpPr>
          <p:cNvPr id="18" name="Полилиния 17"/>
          <p:cNvSpPr/>
          <p:nvPr/>
        </p:nvSpPr>
        <p:spPr>
          <a:xfrm rot="20671707">
            <a:off x="4209393" y="2201916"/>
            <a:ext cx="1954924" cy="2464675"/>
          </a:xfrm>
          <a:custGeom>
            <a:avLst/>
            <a:gdLst>
              <a:gd name="connsiteX0" fmla="*/ 740979 w 2601310"/>
              <a:gd name="connsiteY0" fmla="*/ 5255 h 1928648"/>
              <a:gd name="connsiteX1" fmla="*/ 457200 w 2601310"/>
              <a:gd name="connsiteY1" fmla="*/ 21020 h 1928648"/>
              <a:gd name="connsiteX2" fmla="*/ 299545 w 2601310"/>
              <a:gd name="connsiteY2" fmla="*/ 52551 h 1928648"/>
              <a:gd name="connsiteX3" fmla="*/ 204952 w 2601310"/>
              <a:gd name="connsiteY3" fmla="*/ 115613 h 1928648"/>
              <a:gd name="connsiteX4" fmla="*/ 157655 w 2601310"/>
              <a:gd name="connsiteY4" fmla="*/ 147144 h 1928648"/>
              <a:gd name="connsiteX5" fmla="*/ 126124 w 2601310"/>
              <a:gd name="connsiteY5" fmla="*/ 194441 h 1928648"/>
              <a:gd name="connsiteX6" fmla="*/ 15766 w 2601310"/>
              <a:gd name="connsiteY6" fmla="*/ 320565 h 1928648"/>
              <a:gd name="connsiteX7" fmla="*/ 0 w 2601310"/>
              <a:gd name="connsiteY7" fmla="*/ 367862 h 1928648"/>
              <a:gd name="connsiteX8" fmla="*/ 15766 w 2601310"/>
              <a:gd name="connsiteY8" fmla="*/ 478220 h 1928648"/>
              <a:gd name="connsiteX9" fmla="*/ 63062 w 2601310"/>
              <a:gd name="connsiteY9" fmla="*/ 525517 h 1928648"/>
              <a:gd name="connsiteX10" fmla="*/ 94593 w 2601310"/>
              <a:gd name="connsiteY10" fmla="*/ 572813 h 1928648"/>
              <a:gd name="connsiteX11" fmla="*/ 110359 w 2601310"/>
              <a:gd name="connsiteY11" fmla="*/ 1077310 h 1928648"/>
              <a:gd name="connsiteX12" fmla="*/ 173421 w 2601310"/>
              <a:gd name="connsiteY12" fmla="*/ 1156137 h 1928648"/>
              <a:gd name="connsiteX13" fmla="*/ 252248 w 2601310"/>
              <a:gd name="connsiteY13" fmla="*/ 1234965 h 1928648"/>
              <a:gd name="connsiteX14" fmla="*/ 378372 w 2601310"/>
              <a:gd name="connsiteY14" fmla="*/ 1424151 h 1928648"/>
              <a:gd name="connsiteX15" fmla="*/ 378372 w 2601310"/>
              <a:gd name="connsiteY15" fmla="*/ 1424151 h 1928648"/>
              <a:gd name="connsiteX16" fmla="*/ 409904 w 2601310"/>
              <a:gd name="connsiteY16" fmla="*/ 1487213 h 1928648"/>
              <a:gd name="connsiteX17" fmla="*/ 425669 w 2601310"/>
              <a:gd name="connsiteY17" fmla="*/ 1534510 h 1928648"/>
              <a:gd name="connsiteX18" fmla="*/ 504497 w 2601310"/>
              <a:gd name="connsiteY18" fmla="*/ 1613337 h 1928648"/>
              <a:gd name="connsiteX19" fmla="*/ 819807 w 2601310"/>
              <a:gd name="connsiteY19" fmla="*/ 1644869 h 1928648"/>
              <a:gd name="connsiteX20" fmla="*/ 961697 w 2601310"/>
              <a:gd name="connsiteY20" fmla="*/ 1676400 h 1928648"/>
              <a:gd name="connsiteX21" fmla="*/ 1056290 w 2601310"/>
              <a:gd name="connsiteY21" fmla="*/ 1723696 h 1928648"/>
              <a:gd name="connsiteX22" fmla="*/ 1087821 w 2601310"/>
              <a:gd name="connsiteY22" fmla="*/ 1770993 h 1928648"/>
              <a:gd name="connsiteX23" fmla="*/ 1198179 w 2601310"/>
              <a:gd name="connsiteY23" fmla="*/ 1802524 h 1928648"/>
              <a:gd name="connsiteX24" fmla="*/ 1639614 w 2601310"/>
              <a:gd name="connsiteY24" fmla="*/ 1818289 h 1928648"/>
              <a:gd name="connsiteX25" fmla="*/ 1781504 w 2601310"/>
              <a:gd name="connsiteY25" fmla="*/ 1834055 h 1928648"/>
              <a:gd name="connsiteX26" fmla="*/ 1828800 w 2601310"/>
              <a:gd name="connsiteY26" fmla="*/ 1865586 h 1928648"/>
              <a:gd name="connsiteX27" fmla="*/ 1954924 w 2601310"/>
              <a:gd name="connsiteY27" fmla="*/ 1897117 h 1928648"/>
              <a:gd name="connsiteX28" fmla="*/ 2112579 w 2601310"/>
              <a:gd name="connsiteY28" fmla="*/ 1928648 h 1928648"/>
              <a:gd name="connsiteX29" fmla="*/ 2286000 w 2601310"/>
              <a:gd name="connsiteY29" fmla="*/ 1912882 h 1928648"/>
              <a:gd name="connsiteX30" fmla="*/ 2333297 w 2601310"/>
              <a:gd name="connsiteY30" fmla="*/ 1881351 h 1928648"/>
              <a:gd name="connsiteX31" fmla="*/ 2427890 w 2601310"/>
              <a:gd name="connsiteY31" fmla="*/ 1849820 h 1928648"/>
              <a:gd name="connsiteX32" fmla="*/ 2475186 w 2601310"/>
              <a:gd name="connsiteY32" fmla="*/ 1802524 h 1928648"/>
              <a:gd name="connsiteX33" fmla="*/ 2522483 w 2601310"/>
              <a:gd name="connsiteY33" fmla="*/ 1770993 h 1928648"/>
              <a:gd name="connsiteX34" fmla="*/ 2538248 w 2601310"/>
              <a:gd name="connsiteY34" fmla="*/ 1723696 h 1928648"/>
              <a:gd name="connsiteX35" fmla="*/ 2569779 w 2601310"/>
              <a:gd name="connsiteY35" fmla="*/ 1676400 h 1928648"/>
              <a:gd name="connsiteX36" fmla="*/ 2601310 w 2601310"/>
              <a:gd name="connsiteY36" fmla="*/ 1581806 h 1928648"/>
              <a:gd name="connsiteX37" fmla="*/ 2554014 w 2601310"/>
              <a:gd name="connsiteY37" fmla="*/ 1361089 h 1928648"/>
              <a:gd name="connsiteX38" fmla="*/ 2538248 w 2601310"/>
              <a:gd name="connsiteY38" fmla="*/ 1313793 h 1928648"/>
              <a:gd name="connsiteX39" fmla="*/ 2475186 w 2601310"/>
              <a:gd name="connsiteY39" fmla="*/ 1219200 h 1928648"/>
              <a:gd name="connsiteX40" fmla="*/ 2490952 w 2601310"/>
              <a:gd name="connsiteY40" fmla="*/ 1093075 h 1928648"/>
              <a:gd name="connsiteX41" fmla="*/ 2506717 w 2601310"/>
              <a:gd name="connsiteY41" fmla="*/ 998482 h 1928648"/>
              <a:gd name="connsiteX42" fmla="*/ 2522483 w 2601310"/>
              <a:gd name="connsiteY42" fmla="*/ 856593 h 1928648"/>
              <a:gd name="connsiteX43" fmla="*/ 2554014 w 2601310"/>
              <a:gd name="connsiteY43" fmla="*/ 762000 h 1928648"/>
              <a:gd name="connsiteX44" fmla="*/ 2538248 w 2601310"/>
              <a:gd name="connsiteY44" fmla="*/ 572813 h 1928648"/>
              <a:gd name="connsiteX45" fmla="*/ 2412124 w 2601310"/>
              <a:gd name="connsiteY45" fmla="*/ 462455 h 1928648"/>
              <a:gd name="connsiteX46" fmla="*/ 2364828 w 2601310"/>
              <a:gd name="connsiteY46" fmla="*/ 430924 h 1928648"/>
              <a:gd name="connsiteX47" fmla="*/ 2254469 w 2601310"/>
              <a:gd name="connsiteY47" fmla="*/ 383627 h 1928648"/>
              <a:gd name="connsiteX48" fmla="*/ 2159876 w 2601310"/>
              <a:gd name="connsiteY48" fmla="*/ 336331 h 1928648"/>
              <a:gd name="connsiteX49" fmla="*/ 2065283 w 2601310"/>
              <a:gd name="connsiteY49" fmla="*/ 273269 h 1928648"/>
              <a:gd name="connsiteX50" fmla="*/ 1986455 w 2601310"/>
              <a:gd name="connsiteY50" fmla="*/ 210206 h 1928648"/>
              <a:gd name="connsiteX51" fmla="*/ 1560786 w 2601310"/>
              <a:gd name="connsiteY51" fmla="*/ 194441 h 1928648"/>
              <a:gd name="connsiteX52" fmla="*/ 1497724 w 2601310"/>
              <a:gd name="connsiteY52" fmla="*/ 178675 h 1928648"/>
              <a:gd name="connsiteX53" fmla="*/ 1387366 w 2601310"/>
              <a:gd name="connsiteY53" fmla="*/ 147144 h 1928648"/>
              <a:gd name="connsiteX54" fmla="*/ 1198179 w 2601310"/>
              <a:gd name="connsiteY54" fmla="*/ 115613 h 1928648"/>
              <a:gd name="connsiteX55" fmla="*/ 1087821 w 2601310"/>
              <a:gd name="connsiteY55" fmla="*/ 84082 h 1928648"/>
              <a:gd name="connsiteX56" fmla="*/ 1040524 w 2601310"/>
              <a:gd name="connsiteY56" fmla="*/ 68317 h 1928648"/>
              <a:gd name="connsiteX57" fmla="*/ 788276 w 2601310"/>
              <a:gd name="connsiteY57" fmla="*/ 52551 h 1928648"/>
              <a:gd name="connsiteX58" fmla="*/ 740979 w 2601310"/>
              <a:gd name="connsiteY58" fmla="*/ 5255 h 1928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2601310" h="1928648">
                <a:moveTo>
                  <a:pt x="740979" y="5255"/>
                </a:moveTo>
                <a:cubicBezTo>
                  <a:pt x="685800" y="0"/>
                  <a:pt x="551612" y="13152"/>
                  <a:pt x="457200" y="21020"/>
                </a:cubicBezTo>
                <a:cubicBezTo>
                  <a:pt x="399224" y="25851"/>
                  <a:pt x="354312" y="38860"/>
                  <a:pt x="299545" y="52551"/>
                </a:cubicBezTo>
                <a:lnTo>
                  <a:pt x="204952" y="115613"/>
                </a:lnTo>
                <a:lnTo>
                  <a:pt x="157655" y="147144"/>
                </a:lnTo>
                <a:cubicBezTo>
                  <a:pt x="147145" y="162910"/>
                  <a:pt x="138601" y="180181"/>
                  <a:pt x="126124" y="194441"/>
                </a:cubicBezTo>
                <a:cubicBezTo>
                  <a:pt x="78183" y="249232"/>
                  <a:pt x="45330" y="261439"/>
                  <a:pt x="15766" y="320565"/>
                </a:cubicBezTo>
                <a:cubicBezTo>
                  <a:pt x="8334" y="335429"/>
                  <a:pt x="5255" y="352096"/>
                  <a:pt x="0" y="367862"/>
                </a:cubicBezTo>
                <a:cubicBezTo>
                  <a:pt x="5255" y="404648"/>
                  <a:pt x="1965" y="443718"/>
                  <a:pt x="15766" y="478220"/>
                </a:cubicBezTo>
                <a:cubicBezTo>
                  <a:pt x="24046" y="498921"/>
                  <a:pt x="48789" y="508389"/>
                  <a:pt x="63062" y="525517"/>
                </a:cubicBezTo>
                <a:cubicBezTo>
                  <a:pt x="75192" y="540073"/>
                  <a:pt x="84083" y="557048"/>
                  <a:pt x="94593" y="572813"/>
                </a:cubicBezTo>
                <a:cubicBezTo>
                  <a:pt x="99848" y="740979"/>
                  <a:pt x="100761" y="909336"/>
                  <a:pt x="110359" y="1077310"/>
                </a:cubicBezTo>
                <a:cubicBezTo>
                  <a:pt x="113812" y="1137735"/>
                  <a:pt x="133167" y="1120915"/>
                  <a:pt x="173421" y="1156137"/>
                </a:cubicBezTo>
                <a:cubicBezTo>
                  <a:pt x="201386" y="1180607"/>
                  <a:pt x="252248" y="1234965"/>
                  <a:pt x="252248" y="1234965"/>
                </a:cubicBezTo>
                <a:cubicBezTo>
                  <a:pt x="297880" y="1371861"/>
                  <a:pt x="260277" y="1306056"/>
                  <a:pt x="378372" y="1424151"/>
                </a:cubicBezTo>
                <a:lnTo>
                  <a:pt x="378372" y="1424151"/>
                </a:lnTo>
                <a:cubicBezTo>
                  <a:pt x="388883" y="1445172"/>
                  <a:pt x="400646" y="1465611"/>
                  <a:pt x="409904" y="1487213"/>
                </a:cubicBezTo>
                <a:cubicBezTo>
                  <a:pt x="416450" y="1502488"/>
                  <a:pt x="418237" y="1519646"/>
                  <a:pt x="425669" y="1534510"/>
                </a:cubicBezTo>
                <a:cubicBezTo>
                  <a:pt x="446690" y="1576551"/>
                  <a:pt x="462456" y="1592316"/>
                  <a:pt x="504497" y="1613337"/>
                </a:cubicBezTo>
                <a:cubicBezTo>
                  <a:pt x="586755" y="1654466"/>
                  <a:pt x="804128" y="1643947"/>
                  <a:pt x="819807" y="1644869"/>
                </a:cubicBezTo>
                <a:cubicBezTo>
                  <a:pt x="856142" y="1650925"/>
                  <a:pt x="922884" y="1656993"/>
                  <a:pt x="961697" y="1676400"/>
                </a:cubicBezTo>
                <a:cubicBezTo>
                  <a:pt x="1083937" y="1737521"/>
                  <a:pt x="937414" y="1684072"/>
                  <a:pt x="1056290" y="1723696"/>
                </a:cubicBezTo>
                <a:cubicBezTo>
                  <a:pt x="1066800" y="1739462"/>
                  <a:pt x="1073025" y="1759156"/>
                  <a:pt x="1087821" y="1770993"/>
                </a:cubicBezTo>
                <a:cubicBezTo>
                  <a:pt x="1097297" y="1778574"/>
                  <a:pt x="1195109" y="1802332"/>
                  <a:pt x="1198179" y="1802524"/>
                </a:cubicBezTo>
                <a:cubicBezTo>
                  <a:pt x="1345131" y="1811708"/>
                  <a:pt x="1492469" y="1813034"/>
                  <a:pt x="1639614" y="1818289"/>
                </a:cubicBezTo>
                <a:cubicBezTo>
                  <a:pt x="1686911" y="1823544"/>
                  <a:pt x="1735337" y="1822513"/>
                  <a:pt x="1781504" y="1834055"/>
                </a:cubicBezTo>
                <a:cubicBezTo>
                  <a:pt x="1799886" y="1838651"/>
                  <a:pt x="1810993" y="1859111"/>
                  <a:pt x="1828800" y="1865586"/>
                </a:cubicBezTo>
                <a:cubicBezTo>
                  <a:pt x="1869526" y="1880396"/>
                  <a:pt x="1912883" y="1886607"/>
                  <a:pt x="1954924" y="1897117"/>
                </a:cubicBezTo>
                <a:cubicBezTo>
                  <a:pt x="2048992" y="1920634"/>
                  <a:pt x="1996622" y="1909321"/>
                  <a:pt x="2112579" y="1928648"/>
                </a:cubicBezTo>
                <a:cubicBezTo>
                  <a:pt x="2170386" y="1923393"/>
                  <a:pt x="2229243" y="1925044"/>
                  <a:pt x="2286000" y="1912882"/>
                </a:cubicBezTo>
                <a:cubicBezTo>
                  <a:pt x="2304527" y="1908912"/>
                  <a:pt x="2315982" y="1889046"/>
                  <a:pt x="2333297" y="1881351"/>
                </a:cubicBezTo>
                <a:cubicBezTo>
                  <a:pt x="2363669" y="1867852"/>
                  <a:pt x="2427890" y="1849820"/>
                  <a:pt x="2427890" y="1849820"/>
                </a:cubicBezTo>
                <a:cubicBezTo>
                  <a:pt x="2443655" y="1834055"/>
                  <a:pt x="2458058" y="1816797"/>
                  <a:pt x="2475186" y="1802524"/>
                </a:cubicBezTo>
                <a:cubicBezTo>
                  <a:pt x="2489742" y="1790394"/>
                  <a:pt x="2510646" y="1785789"/>
                  <a:pt x="2522483" y="1770993"/>
                </a:cubicBezTo>
                <a:cubicBezTo>
                  <a:pt x="2532864" y="1758016"/>
                  <a:pt x="2530816" y="1738560"/>
                  <a:pt x="2538248" y="1723696"/>
                </a:cubicBezTo>
                <a:cubicBezTo>
                  <a:pt x="2546722" y="1706749"/>
                  <a:pt x="2562084" y="1693715"/>
                  <a:pt x="2569779" y="1676400"/>
                </a:cubicBezTo>
                <a:cubicBezTo>
                  <a:pt x="2583278" y="1646028"/>
                  <a:pt x="2601310" y="1581806"/>
                  <a:pt x="2601310" y="1581806"/>
                </a:cubicBezTo>
                <a:cubicBezTo>
                  <a:pt x="2581423" y="1422706"/>
                  <a:pt x="2598943" y="1495873"/>
                  <a:pt x="2554014" y="1361089"/>
                </a:cubicBezTo>
                <a:cubicBezTo>
                  <a:pt x="2548759" y="1345324"/>
                  <a:pt x="2547466" y="1327620"/>
                  <a:pt x="2538248" y="1313793"/>
                </a:cubicBezTo>
                <a:lnTo>
                  <a:pt x="2475186" y="1219200"/>
                </a:lnTo>
                <a:cubicBezTo>
                  <a:pt x="2480441" y="1177158"/>
                  <a:pt x="2484960" y="1135018"/>
                  <a:pt x="2490952" y="1093075"/>
                </a:cubicBezTo>
                <a:cubicBezTo>
                  <a:pt x="2495473" y="1061430"/>
                  <a:pt x="2502492" y="1030167"/>
                  <a:pt x="2506717" y="998482"/>
                </a:cubicBezTo>
                <a:cubicBezTo>
                  <a:pt x="2513006" y="951312"/>
                  <a:pt x="2513150" y="903256"/>
                  <a:pt x="2522483" y="856593"/>
                </a:cubicBezTo>
                <a:cubicBezTo>
                  <a:pt x="2529001" y="824002"/>
                  <a:pt x="2554014" y="762000"/>
                  <a:pt x="2554014" y="762000"/>
                </a:cubicBezTo>
                <a:cubicBezTo>
                  <a:pt x="2548759" y="698938"/>
                  <a:pt x="2550659" y="634865"/>
                  <a:pt x="2538248" y="572813"/>
                </a:cubicBezTo>
                <a:cubicBezTo>
                  <a:pt x="2528142" y="522283"/>
                  <a:pt x="2437590" y="479433"/>
                  <a:pt x="2412124" y="462455"/>
                </a:cubicBezTo>
                <a:cubicBezTo>
                  <a:pt x="2396359" y="451945"/>
                  <a:pt x="2382803" y="436916"/>
                  <a:pt x="2364828" y="430924"/>
                </a:cubicBezTo>
                <a:cubicBezTo>
                  <a:pt x="2311766" y="413236"/>
                  <a:pt x="2309017" y="414797"/>
                  <a:pt x="2254469" y="383627"/>
                </a:cubicBezTo>
                <a:cubicBezTo>
                  <a:pt x="2168897" y="334729"/>
                  <a:pt x="2246590" y="365235"/>
                  <a:pt x="2159876" y="336331"/>
                </a:cubicBezTo>
                <a:cubicBezTo>
                  <a:pt x="2039600" y="216055"/>
                  <a:pt x="2179367" y="341721"/>
                  <a:pt x="2065283" y="273269"/>
                </a:cubicBezTo>
                <a:cubicBezTo>
                  <a:pt x="2037454" y="256571"/>
                  <a:pt x="2024322" y="213993"/>
                  <a:pt x="1986455" y="210206"/>
                </a:cubicBezTo>
                <a:cubicBezTo>
                  <a:pt x="1845173" y="196078"/>
                  <a:pt x="1702676" y="199696"/>
                  <a:pt x="1560786" y="194441"/>
                </a:cubicBezTo>
                <a:cubicBezTo>
                  <a:pt x="1539765" y="189186"/>
                  <a:pt x="1518558" y="184628"/>
                  <a:pt x="1497724" y="178675"/>
                </a:cubicBezTo>
                <a:cubicBezTo>
                  <a:pt x="1435631" y="160934"/>
                  <a:pt x="1459041" y="160583"/>
                  <a:pt x="1387366" y="147144"/>
                </a:cubicBezTo>
                <a:cubicBezTo>
                  <a:pt x="1324529" y="135362"/>
                  <a:pt x="1258831" y="135830"/>
                  <a:pt x="1198179" y="115613"/>
                </a:cubicBezTo>
                <a:cubicBezTo>
                  <a:pt x="1084786" y="77816"/>
                  <a:pt x="1226385" y="123671"/>
                  <a:pt x="1087821" y="84082"/>
                </a:cubicBezTo>
                <a:cubicBezTo>
                  <a:pt x="1071842" y="79517"/>
                  <a:pt x="1057051" y="70057"/>
                  <a:pt x="1040524" y="68317"/>
                </a:cubicBezTo>
                <a:cubicBezTo>
                  <a:pt x="956740" y="59498"/>
                  <a:pt x="872359" y="57806"/>
                  <a:pt x="788276" y="52551"/>
                </a:cubicBezTo>
                <a:cubicBezTo>
                  <a:pt x="731202" y="14502"/>
                  <a:pt x="796158" y="10510"/>
                  <a:pt x="740979" y="5255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7390969" y="4686359"/>
            <a:ext cx="109182" cy="109182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6975811" y="1906373"/>
            <a:ext cx="109182" cy="109182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6416566" y="4824248"/>
            <a:ext cx="218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Страна Математики</a:t>
            </a:r>
            <a:endParaRPr lang="ru-RU" b="1" dirty="0"/>
          </a:p>
        </p:txBody>
      </p:sp>
      <p:pic>
        <p:nvPicPr>
          <p:cNvPr id="3082" name="Picture 10" descr="Кустарник"/>
          <p:cNvPicPr>
            <a:picLocks noChangeAspect="1" noChangeArrowheads="1"/>
          </p:cNvPicPr>
          <p:nvPr/>
        </p:nvPicPr>
        <p:blipFill>
          <a:blip r:embed="rId5"/>
          <a:srcRect l="3731" t="20129" b="20360"/>
          <a:stretch>
            <a:fillRect/>
          </a:stretch>
        </p:blipFill>
        <p:spPr bwMode="auto">
          <a:xfrm rot="3079755">
            <a:off x="3011216" y="3153106"/>
            <a:ext cx="867104" cy="536028"/>
          </a:xfrm>
          <a:prstGeom prst="rect">
            <a:avLst/>
          </a:prstGeom>
          <a:noFill/>
        </p:spPr>
      </p:pic>
      <p:cxnSp>
        <p:nvCxnSpPr>
          <p:cNvPr id="24" name="Прямая соединительная линия 23"/>
          <p:cNvCxnSpPr>
            <a:stCxn id="9" idx="6"/>
            <a:endCxn id="12" idx="0"/>
          </p:cNvCxnSpPr>
          <p:nvPr/>
        </p:nvCxnSpPr>
        <p:spPr>
          <a:xfrm flipV="1">
            <a:off x="1493489" y="4461640"/>
            <a:ext cx="1840918" cy="61038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16200000" flipV="1">
            <a:off x="1778825" y="2756287"/>
            <a:ext cx="2088432" cy="10700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20" idx="4"/>
            <a:endCxn id="19" idx="1"/>
          </p:cNvCxnSpPr>
          <p:nvPr/>
        </p:nvCxnSpPr>
        <p:spPr>
          <a:xfrm rot="16200000" flipH="1">
            <a:off x="5875284" y="3170673"/>
            <a:ext cx="2686793" cy="3765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4" descr="Отдельно стоящее хвойное дерево"/>
          <p:cNvPicPr>
            <a:picLocks noChangeAspect="1" noChangeArrowheads="1"/>
          </p:cNvPicPr>
          <p:nvPr/>
        </p:nvPicPr>
        <p:blipFill>
          <a:blip r:embed="rId2"/>
          <a:srcRect l="29813" t="17332" r="24437" b="21668"/>
          <a:stretch>
            <a:fillRect/>
          </a:stretch>
        </p:blipFill>
        <p:spPr bwMode="auto">
          <a:xfrm>
            <a:off x="2690649" y="656896"/>
            <a:ext cx="472965" cy="630621"/>
          </a:xfrm>
          <a:prstGeom prst="rect">
            <a:avLst/>
          </a:prstGeom>
          <a:noFill/>
        </p:spPr>
      </p:pic>
      <p:pic>
        <p:nvPicPr>
          <p:cNvPr id="36" name="Picture 4" descr="Отдельно стоящее хвойное дерево"/>
          <p:cNvPicPr>
            <a:picLocks noChangeAspect="1" noChangeArrowheads="1"/>
          </p:cNvPicPr>
          <p:nvPr/>
        </p:nvPicPr>
        <p:blipFill>
          <a:blip r:embed="rId2"/>
          <a:srcRect l="29813" t="17332" r="24437" b="21668"/>
          <a:stretch>
            <a:fillRect/>
          </a:stretch>
        </p:blipFill>
        <p:spPr bwMode="auto">
          <a:xfrm>
            <a:off x="1907628" y="867103"/>
            <a:ext cx="472965" cy="630621"/>
          </a:xfrm>
          <a:prstGeom prst="rect">
            <a:avLst/>
          </a:prstGeom>
          <a:noFill/>
        </p:spPr>
      </p:pic>
      <p:sp>
        <p:nvSpPr>
          <p:cNvPr id="38" name="Полилиния 37"/>
          <p:cNvSpPr/>
          <p:nvPr/>
        </p:nvSpPr>
        <p:spPr>
          <a:xfrm>
            <a:off x="5533696" y="4445876"/>
            <a:ext cx="753341" cy="893169"/>
          </a:xfrm>
          <a:custGeom>
            <a:avLst/>
            <a:gdLst>
              <a:gd name="connsiteX0" fmla="*/ 0 w 753341"/>
              <a:gd name="connsiteY0" fmla="*/ 0 h 893169"/>
              <a:gd name="connsiteX1" fmla="*/ 141890 w 753341"/>
              <a:gd name="connsiteY1" fmla="*/ 78827 h 893169"/>
              <a:gd name="connsiteX2" fmla="*/ 189187 w 753341"/>
              <a:gd name="connsiteY2" fmla="*/ 110359 h 893169"/>
              <a:gd name="connsiteX3" fmla="*/ 236483 w 753341"/>
              <a:gd name="connsiteY3" fmla="*/ 126124 h 893169"/>
              <a:gd name="connsiteX4" fmla="*/ 283780 w 753341"/>
              <a:gd name="connsiteY4" fmla="*/ 220717 h 893169"/>
              <a:gd name="connsiteX5" fmla="*/ 315311 w 753341"/>
              <a:gd name="connsiteY5" fmla="*/ 268014 h 893169"/>
              <a:gd name="connsiteX6" fmla="*/ 362607 w 753341"/>
              <a:gd name="connsiteY6" fmla="*/ 362607 h 893169"/>
              <a:gd name="connsiteX7" fmla="*/ 409904 w 753341"/>
              <a:gd name="connsiteY7" fmla="*/ 378372 h 893169"/>
              <a:gd name="connsiteX8" fmla="*/ 504497 w 753341"/>
              <a:gd name="connsiteY8" fmla="*/ 472965 h 893169"/>
              <a:gd name="connsiteX9" fmla="*/ 536028 w 753341"/>
              <a:gd name="connsiteY9" fmla="*/ 662152 h 893169"/>
              <a:gd name="connsiteX10" fmla="*/ 646387 w 753341"/>
              <a:gd name="connsiteY10" fmla="*/ 804041 h 893169"/>
              <a:gd name="connsiteX11" fmla="*/ 709449 w 753341"/>
              <a:gd name="connsiteY11" fmla="*/ 851338 h 893169"/>
              <a:gd name="connsiteX12" fmla="*/ 725214 w 753341"/>
              <a:gd name="connsiteY12" fmla="*/ 851338 h 893169"/>
              <a:gd name="connsiteX13" fmla="*/ 725214 w 753341"/>
              <a:gd name="connsiteY13" fmla="*/ 851338 h 893169"/>
              <a:gd name="connsiteX14" fmla="*/ 725214 w 753341"/>
              <a:gd name="connsiteY14" fmla="*/ 851338 h 893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53341" h="893169">
                <a:moveTo>
                  <a:pt x="0" y="0"/>
                </a:moveTo>
                <a:cubicBezTo>
                  <a:pt x="108421" y="72280"/>
                  <a:pt x="58643" y="51079"/>
                  <a:pt x="141890" y="78827"/>
                </a:cubicBezTo>
                <a:cubicBezTo>
                  <a:pt x="157656" y="89338"/>
                  <a:pt x="172239" y="101885"/>
                  <a:pt x="189187" y="110359"/>
                </a:cubicBezTo>
                <a:cubicBezTo>
                  <a:pt x="204051" y="117791"/>
                  <a:pt x="223506" y="115743"/>
                  <a:pt x="236483" y="126124"/>
                </a:cubicBezTo>
                <a:cubicBezTo>
                  <a:pt x="274133" y="156244"/>
                  <a:pt x="264740" y="182638"/>
                  <a:pt x="283780" y="220717"/>
                </a:cubicBezTo>
                <a:cubicBezTo>
                  <a:pt x="292254" y="237664"/>
                  <a:pt x="304801" y="252248"/>
                  <a:pt x="315311" y="268014"/>
                </a:cubicBezTo>
                <a:cubicBezTo>
                  <a:pt x="325696" y="299171"/>
                  <a:pt x="334824" y="340380"/>
                  <a:pt x="362607" y="362607"/>
                </a:cubicBezTo>
                <a:cubicBezTo>
                  <a:pt x="375584" y="372988"/>
                  <a:pt x="394138" y="373117"/>
                  <a:pt x="409904" y="378372"/>
                </a:cubicBezTo>
                <a:cubicBezTo>
                  <a:pt x="441435" y="409903"/>
                  <a:pt x="498966" y="428718"/>
                  <a:pt x="504497" y="472965"/>
                </a:cubicBezTo>
                <a:cubicBezTo>
                  <a:pt x="505977" y="484806"/>
                  <a:pt x="518666" y="627427"/>
                  <a:pt x="536028" y="662152"/>
                </a:cubicBezTo>
                <a:cubicBezTo>
                  <a:pt x="561142" y="712380"/>
                  <a:pt x="601896" y="766966"/>
                  <a:pt x="646387" y="804041"/>
                </a:cubicBezTo>
                <a:cubicBezTo>
                  <a:pt x="753341" y="893169"/>
                  <a:pt x="659310" y="801199"/>
                  <a:pt x="709449" y="851338"/>
                </a:cubicBezTo>
                <a:lnTo>
                  <a:pt x="725214" y="851338"/>
                </a:lnTo>
                <a:lnTo>
                  <a:pt x="725214" y="851338"/>
                </a:lnTo>
                <a:lnTo>
                  <a:pt x="725214" y="851338"/>
                </a:lnTo>
              </a:path>
            </a:pathLst>
          </a:cu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олилиния 38"/>
          <p:cNvSpPr/>
          <p:nvPr/>
        </p:nvSpPr>
        <p:spPr>
          <a:xfrm>
            <a:off x="5418082" y="4472151"/>
            <a:ext cx="753341" cy="893169"/>
          </a:xfrm>
          <a:custGeom>
            <a:avLst/>
            <a:gdLst>
              <a:gd name="connsiteX0" fmla="*/ 0 w 753341"/>
              <a:gd name="connsiteY0" fmla="*/ 0 h 893169"/>
              <a:gd name="connsiteX1" fmla="*/ 141890 w 753341"/>
              <a:gd name="connsiteY1" fmla="*/ 78827 h 893169"/>
              <a:gd name="connsiteX2" fmla="*/ 189187 w 753341"/>
              <a:gd name="connsiteY2" fmla="*/ 110359 h 893169"/>
              <a:gd name="connsiteX3" fmla="*/ 236483 w 753341"/>
              <a:gd name="connsiteY3" fmla="*/ 126124 h 893169"/>
              <a:gd name="connsiteX4" fmla="*/ 283780 w 753341"/>
              <a:gd name="connsiteY4" fmla="*/ 220717 h 893169"/>
              <a:gd name="connsiteX5" fmla="*/ 315311 w 753341"/>
              <a:gd name="connsiteY5" fmla="*/ 268014 h 893169"/>
              <a:gd name="connsiteX6" fmla="*/ 362607 w 753341"/>
              <a:gd name="connsiteY6" fmla="*/ 362607 h 893169"/>
              <a:gd name="connsiteX7" fmla="*/ 409904 w 753341"/>
              <a:gd name="connsiteY7" fmla="*/ 378372 h 893169"/>
              <a:gd name="connsiteX8" fmla="*/ 504497 w 753341"/>
              <a:gd name="connsiteY8" fmla="*/ 472965 h 893169"/>
              <a:gd name="connsiteX9" fmla="*/ 536028 w 753341"/>
              <a:gd name="connsiteY9" fmla="*/ 662152 h 893169"/>
              <a:gd name="connsiteX10" fmla="*/ 646387 w 753341"/>
              <a:gd name="connsiteY10" fmla="*/ 804041 h 893169"/>
              <a:gd name="connsiteX11" fmla="*/ 709449 w 753341"/>
              <a:gd name="connsiteY11" fmla="*/ 851338 h 893169"/>
              <a:gd name="connsiteX12" fmla="*/ 725214 w 753341"/>
              <a:gd name="connsiteY12" fmla="*/ 851338 h 893169"/>
              <a:gd name="connsiteX13" fmla="*/ 725214 w 753341"/>
              <a:gd name="connsiteY13" fmla="*/ 851338 h 893169"/>
              <a:gd name="connsiteX14" fmla="*/ 725214 w 753341"/>
              <a:gd name="connsiteY14" fmla="*/ 851338 h 893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53341" h="893169">
                <a:moveTo>
                  <a:pt x="0" y="0"/>
                </a:moveTo>
                <a:cubicBezTo>
                  <a:pt x="108421" y="72280"/>
                  <a:pt x="58643" y="51079"/>
                  <a:pt x="141890" y="78827"/>
                </a:cubicBezTo>
                <a:cubicBezTo>
                  <a:pt x="157656" y="89338"/>
                  <a:pt x="172239" y="101885"/>
                  <a:pt x="189187" y="110359"/>
                </a:cubicBezTo>
                <a:cubicBezTo>
                  <a:pt x="204051" y="117791"/>
                  <a:pt x="223506" y="115743"/>
                  <a:pt x="236483" y="126124"/>
                </a:cubicBezTo>
                <a:cubicBezTo>
                  <a:pt x="274133" y="156244"/>
                  <a:pt x="264740" y="182638"/>
                  <a:pt x="283780" y="220717"/>
                </a:cubicBezTo>
                <a:cubicBezTo>
                  <a:pt x="292254" y="237664"/>
                  <a:pt x="304801" y="252248"/>
                  <a:pt x="315311" y="268014"/>
                </a:cubicBezTo>
                <a:cubicBezTo>
                  <a:pt x="325696" y="299171"/>
                  <a:pt x="334824" y="340380"/>
                  <a:pt x="362607" y="362607"/>
                </a:cubicBezTo>
                <a:cubicBezTo>
                  <a:pt x="375584" y="372988"/>
                  <a:pt x="394138" y="373117"/>
                  <a:pt x="409904" y="378372"/>
                </a:cubicBezTo>
                <a:cubicBezTo>
                  <a:pt x="441435" y="409903"/>
                  <a:pt x="498966" y="428718"/>
                  <a:pt x="504497" y="472965"/>
                </a:cubicBezTo>
                <a:cubicBezTo>
                  <a:pt x="505977" y="484806"/>
                  <a:pt x="518666" y="627427"/>
                  <a:pt x="536028" y="662152"/>
                </a:cubicBezTo>
                <a:cubicBezTo>
                  <a:pt x="561142" y="712380"/>
                  <a:pt x="601896" y="766966"/>
                  <a:pt x="646387" y="804041"/>
                </a:cubicBezTo>
                <a:cubicBezTo>
                  <a:pt x="753341" y="893169"/>
                  <a:pt x="659310" y="801199"/>
                  <a:pt x="709449" y="851338"/>
                </a:cubicBezTo>
                <a:lnTo>
                  <a:pt x="725214" y="851338"/>
                </a:lnTo>
                <a:lnTo>
                  <a:pt x="725214" y="851338"/>
                </a:lnTo>
                <a:lnTo>
                  <a:pt x="725214" y="851338"/>
                </a:lnTo>
              </a:path>
            </a:pathLst>
          </a:cu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86" name="Picture 14" descr="Луг с растительностью ниже 1 м"/>
          <p:cNvPicPr>
            <a:picLocks noChangeAspect="1" noChangeArrowheads="1"/>
          </p:cNvPicPr>
          <p:nvPr/>
        </p:nvPicPr>
        <p:blipFill>
          <a:blip r:embed="rId6"/>
          <a:srcRect l="14611" t="24800" r="13389" b="32000"/>
          <a:stretch>
            <a:fillRect/>
          </a:stretch>
        </p:blipFill>
        <p:spPr bwMode="auto">
          <a:xfrm>
            <a:off x="3168869" y="2396359"/>
            <a:ext cx="709448" cy="425669"/>
          </a:xfrm>
          <a:prstGeom prst="rect">
            <a:avLst/>
          </a:prstGeom>
          <a:noFill/>
        </p:spPr>
      </p:pic>
      <p:pic>
        <p:nvPicPr>
          <p:cNvPr id="41" name="Picture 14" descr="Луг с растительностью ниже 1 м"/>
          <p:cNvPicPr>
            <a:picLocks noChangeAspect="1" noChangeArrowheads="1"/>
          </p:cNvPicPr>
          <p:nvPr/>
        </p:nvPicPr>
        <p:blipFill>
          <a:blip r:embed="rId6"/>
          <a:srcRect l="14611" t="24800" r="13389" b="32000"/>
          <a:stretch>
            <a:fillRect/>
          </a:stretch>
        </p:blipFill>
        <p:spPr bwMode="auto">
          <a:xfrm>
            <a:off x="3526220" y="1949669"/>
            <a:ext cx="709448" cy="425669"/>
          </a:xfrm>
          <a:prstGeom prst="rect">
            <a:avLst/>
          </a:prstGeom>
          <a:noFill/>
        </p:spPr>
      </p:pic>
      <p:pic>
        <p:nvPicPr>
          <p:cNvPr id="42" name="Picture 14" descr="Луг с растительностью ниже 1 м"/>
          <p:cNvPicPr>
            <a:picLocks noChangeAspect="1" noChangeArrowheads="1"/>
          </p:cNvPicPr>
          <p:nvPr/>
        </p:nvPicPr>
        <p:blipFill>
          <a:blip r:embed="rId6"/>
          <a:srcRect l="14611" t="24800" r="13389" b="32000"/>
          <a:stretch>
            <a:fillRect/>
          </a:stretch>
        </p:blipFill>
        <p:spPr bwMode="auto">
          <a:xfrm>
            <a:off x="3589282" y="3904594"/>
            <a:ext cx="709448" cy="425669"/>
          </a:xfrm>
          <a:prstGeom prst="rect">
            <a:avLst/>
          </a:prstGeom>
          <a:noFill/>
        </p:spPr>
      </p:pic>
      <p:pic>
        <p:nvPicPr>
          <p:cNvPr id="43" name="Picture 14" descr="Луг с растительностью ниже 1 м"/>
          <p:cNvPicPr>
            <a:picLocks noChangeAspect="1" noChangeArrowheads="1"/>
          </p:cNvPicPr>
          <p:nvPr/>
        </p:nvPicPr>
        <p:blipFill>
          <a:blip r:embed="rId6"/>
          <a:srcRect l="14611" t="24800" r="13389" b="32000"/>
          <a:stretch>
            <a:fillRect/>
          </a:stretch>
        </p:blipFill>
        <p:spPr bwMode="auto">
          <a:xfrm>
            <a:off x="4251434" y="1728952"/>
            <a:ext cx="709448" cy="425669"/>
          </a:xfrm>
          <a:prstGeom prst="rect">
            <a:avLst/>
          </a:prstGeom>
          <a:noFill/>
        </p:spPr>
      </p:pic>
      <p:pic>
        <p:nvPicPr>
          <p:cNvPr id="3090" name="Picture 18" descr="Болота проходимые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86140" y="4516820"/>
            <a:ext cx="932246" cy="932246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956076" y="4535451"/>
            <a:ext cx="171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 smtClean="0"/>
              <a:t>ст.Смекалкино</a:t>
            </a:r>
            <a:r>
              <a:rPr lang="ru-RU" b="1" dirty="0" smtClean="0"/>
              <a:t> </a:t>
            </a:r>
            <a:endParaRPr lang="ru-RU" b="1" dirty="0"/>
          </a:p>
        </p:txBody>
      </p:sp>
      <p:pic>
        <p:nvPicPr>
          <p:cNvPr id="3092" name="Picture 20" descr="Фруктовый  сад"/>
          <p:cNvPicPr>
            <a:picLocks noChangeAspect="1" noChangeArrowheads="1"/>
          </p:cNvPicPr>
          <p:nvPr/>
        </p:nvPicPr>
        <p:blipFill>
          <a:blip r:embed="rId8"/>
          <a:srcRect l="16262" t="36314" r="10184" b="28828"/>
          <a:stretch>
            <a:fillRect/>
          </a:stretch>
        </p:blipFill>
        <p:spPr bwMode="auto">
          <a:xfrm rot="15731713">
            <a:off x="7240747" y="3143729"/>
            <a:ext cx="1311471" cy="621524"/>
          </a:xfrm>
          <a:prstGeom prst="rect">
            <a:avLst/>
          </a:prstGeom>
          <a:noFill/>
        </p:spPr>
      </p:pic>
      <p:pic>
        <p:nvPicPr>
          <p:cNvPr id="58" name="Picture 8" descr="Смешанный лес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5637" y="2065557"/>
            <a:ext cx="1233673" cy="1233673"/>
          </a:xfrm>
          <a:prstGeom prst="rect">
            <a:avLst/>
          </a:prstGeom>
          <a:noFill/>
        </p:spPr>
      </p:pic>
      <p:pic>
        <p:nvPicPr>
          <p:cNvPr id="59" name="Picture 14" descr="Луг с растительностью ниже 1 м"/>
          <p:cNvPicPr>
            <a:picLocks noChangeAspect="1" noChangeArrowheads="1"/>
          </p:cNvPicPr>
          <p:nvPr/>
        </p:nvPicPr>
        <p:blipFill>
          <a:blip r:embed="rId6"/>
          <a:srcRect l="14611" t="24800" r="13389" b="32000"/>
          <a:stretch>
            <a:fillRect/>
          </a:stretch>
        </p:blipFill>
        <p:spPr bwMode="auto">
          <a:xfrm>
            <a:off x="6074979" y="2370083"/>
            <a:ext cx="709448" cy="425669"/>
          </a:xfrm>
          <a:prstGeom prst="rect">
            <a:avLst/>
          </a:prstGeom>
          <a:noFill/>
        </p:spPr>
      </p:pic>
      <p:pic>
        <p:nvPicPr>
          <p:cNvPr id="60" name="Picture 14" descr="Луг с растительностью ниже 1 м"/>
          <p:cNvPicPr>
            <a:picLocks noChangeAspect="1" noChangeArrowheads="1"/>
          </p:cNvPicPr>
          <p:nvPr/>
        </p:nvPicPr>
        <p:blipFill>
          <a:blip r:embed="rId6"/>
          <a:srcRect l="14611" t="24800" r="13389" b="32000"/>
          <a:stretch>
            <a:fillRect/>
          </a:stretch>
        </p:blipFill>
        <p:spPr bwMode="auto">
          <a:xfrm>
            <a:off x="5349765" y="1928648"/>
            <a:ext cx="709448" cy="425669"/>
          </a:xfrm>
          <a:prstGeom prst="rect">
            <a:avLst/>
          </a:prstGeom>
          <a:noFill/>
        </p:spPr>
      </p:pic>
      <p:pic>
        <p:nvPicPr>
          <p:cNvPr id="61" name="Picture 14" descr="Луг с растительностью ниже 1 м"/>
          <p:cNvPicPr>
            <a:picLocks noChangeAspect="1" noChangeArrowheads="1"/>
          </p:cNvPicPr>
          <p:nvPr/>
        </p:nvPicPr>
        <p:blipFill>
          <a:blip r:embed="rId6"/>
          <a:srcRect l="14611" t="24800" r="13389" b="32000"/>
          <a:stretch>
            <a:fillRect/>
          </a:stretch>
        </p:blipFill>
        <p:spPr bwMode="auto">
          <a:xfrm>
            <a:off x="6311461" y="2969172"/>
            <a:ext cx="709448" cy="425669"/>
          </a:xfrm>
          <a:prstGeom prst="rect">
            <a:avLst/>
          </a:prstGeom>
          <a:noFill/>
        </p:spPr>
      </p:pic>
      <p:pic>
        <p:nvPicPr>
          <p:cNvPr id="62" name="Picture 4" descr="Отдельно стоящее хвойное дерево"/>
          <p:cNvPicPr>
            <a:picLocks noChangeAspect="1" noChangeArrowheads="1"/>
          </p:cNvPicPr>
          <p:nvPr/>
        </p:nvPicPr>
        <p:blipFill>
          <a:blip r:embed="rId2"/>
          <a:srcRect l="29813" t="17332" r="24437" b="21668"/>
          <a:stretch>
            <a:fillRect/>
          </a:stretch>
        </p:blipFill>
        <p:spPr bwMode="auto">
          <a:xfrm>
            <a:off x="8161284" y="2832537"/>
            <a:ext cx="472965" cy="630621"/>
          </a:xfrm>
          <a:prstGeom prst="rect">
            <a:avLst/>
          </a:prstGeom>
          <a:noFill/>
        </p:spPr>
      </p:pic>
      <p:pic>
        <p:nvPicPr>
          <p:cNvPr id="44" name="Picture 4" descr="Отдельно стоящее хвойное дерево"/>
          <p:cNvPicPr>
            <a:picLocks noChangeAspect="1" noChangeArrowheads="1"/>
          </p:cNvPicPr>
          <p:nvPr/>
        </p:nvPicPr>
        <p:blipFill>
          <a:blip r:embed="rId2"/>
          <a:srcRect l="29813" t="17332" r="24437" b="21668"/>
          <a:stretch>
            <a:fillRect/>
          </a:stretch>
        </p:blipFill>
        <p:spPr bwMode="auto">
          <a:xfrm>
            <a:off x="1445173" y="1098331"/>
            <a:ext cx="472965" cy="630621"/>
          </a:xfrm>
          <a:prstGeom prst="rect">
            <a:avLst/>
          </a:prstGeom>
          <a:noFill/>
        </p:spPr>
      </p:pic>
      <p:pic>
        <p:nvPicPr>
          <p:cNvPr id="45" name="Picture 10" descr="Кустарник"/>
          <p:cNvPicPr>
            <a:picLocks noChangeAspect="1" noChangeArrowheads="1"/>
          </p:cNvPicPr>
          <p:nvPr/>
        </p:nvPicPr>
        <p:blipFill>
          <a:blip r:embed="rId5"/>
          <a:srcRect l="3731" t="20129" b="20360"/>
          <a:stretch>
            <a:fillRect/>
          </a:stretch>
        </p:blipFill>
        <p:spPr bwMode="auto">
          <a:xfrm rot="9690888">
            <a:off x="3731174" y="688430"/>
            <a:ext cx="867104" cy="536028"/>
          </a:xfrm>
          <a:prstGeom prst="rect">
            <a:avLst/>
          </a:prstGeom>
          <a:noFill/>
        </p:spPr>
      </p:pic>
      <p:cxnSp>
        <p:nvCxnSpPr>
          <p:cNvPr id="31" name="Прямая соединительная линия 30"/>
          <p:cNvCxnSpPr>
            <a:stCxn id="11" idx="5"/>
          </p:cNvCxnSpPr>
          <p:nvPr/>
        </p:nvCxnSpPr>
        <p:spPr>
          <a:xfrm rot="16200000" flipH="1">
            <a:off x="5476845" y="368813"/>
            <a:ext cx="665591" cy="24435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10" idx="1"/>
            <a:endCxn id="11" idx="2"/>
          </p:cNvCxnSpPr>
          <p:nvPr/>
        </p:nvCxnSpPr>
        <p:spPr>
          <a:xfrm rot="5400000" flipH="1" flipV="1">
            <a:off x="2877402" y="598294"/>
            <a:ext cx="996354" cy="22381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551214" y="711959"/>
            <a:ext cx="1804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 smtClean="0"/>
              <a:t>ст.Измерялкино</a:t>
            </a:r>
            <a:endParaRPr lang="ru-RU" b="1" dirty="0"/>
          </a:p>
        </p:txBody>
      </p:sp>
      <p:sp>
        <p:nvSpPr>
          <p:cNvPr id="11" name="Овал 10"/>
          <p:cNvSpPr/>
          <p:nvPr/>
        </p:nvSpPr>
        <p:spPr>
          <a:xfrm>
            <a:off x="4494663" y="1164609"/>
            <a:ext cx="109182" cy="109182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7" name="Рисунок 46" descr="Рисунок3я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144110" y="5044966"/>
            <a:ext cx="851337" cy="1109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Рисунок 45" descr="Рисунок2"/>
          <p:cNvPicPr/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781503" y="5139559"/>
            <a:ext cx="630621" cy="1040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 animBg="1"/>
      <p:bldP spid="12" grpId="0" animBg="1"/>
      <p:bldP spid="15" grpId="0"/>
      <p:bldP spid="16" grpId="0"/>
      <p:bldP spid="18" grpId="0" animBg="1"/>
      <p:bldP spid="19" grpId="0" animBg="1"/>
      <p:bldP spid="20" grpId="0" animBg="1"/>
      <p:bldP spid="21" grpId="0"/>
      <p:bldP spid="38" grpId="0" animBg="1"/>
      <p:bldP spid="39" grpId="0" animBg="1"/>
      <p:bldP spid="13" grpId="0"/>
      <p:bldP spid="14" grpId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1150882" y="2081048"/>
            <a:ext cx="630390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b="1" dirty="0" smtClean="0">
                <a:solidFill>
                  <a:srgbClr val="0033CC"/>
                </a:solidFill>
              </a:rPr>
              <a:t>ВЕЛИЧИНЫ</a:t>
            </a:r>
            <a:endParaRPr lang="ru-RU" sz="9600" b="1" dirty="0">
              <a:solidFill>
                <a:srgbClr val="0033CC"/>
              </a:solidFill>
            </a:endParaRPr>
          </a:p>
        </p:txBody>
      </p:sp>
      <p:pic>
        <p:nvPicPr>
          <p:cNvPr id="2" name="Рисунок 1" descr="G:\Математика\38-100.jpg"/>
          <p:cNvPicPr/>
          <p:nvPr/>
        </p:nvPicPr>
        <p:blipFill>
          <a:blip r:embed="rId2"/>
          <a:srcRect l="16647" t="65516" r="18780" b="9782"/>
          <a:stretch>
            <a:fillRect/>
          </a:stretch>
        </p:blipFill>
        <p:spPr bwMode="auto">
          <a:xfrm>
            <a:off x="378373" y="1080525"/>
            <a:ext cx="7819696" cy="3806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Рисунок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2125" y="4761186"/>
            <a:ext cx="1097504" cy="16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Рисунок3я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76281" y="4493172"/>
            <a:ext cx="1589348" cy="1897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570266" y="384117"/>
            <a:ext cx="7958879" cy="11609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>
            <a:solidFill>
              <a:srgbClr val="0070C0"/>
            </a:solidFill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 u="sng" dirty="0" err="1" smtClean="0">
                <a:solidFill>
                  <a:srgbClr val="0033CC"/>
                </a:solidFill>
              </a:rPr>
              <a:t>ст.Смекалкино</a:t>
            </a:r>
            <a:r>
              <a:rPr lang="ru-RU" sz="4000" b="1" u="sng" dirty="0" smtClean="0">
                <a:solidFill>
                  <a:srgbClr val="0033CC"/>
                </a:solidFill>
              </a:rPr>
              <a:t>.</a:t>
            </a:r>
            <a:r>
              <a:rPr lang="ru-RU" sz="4000" b="1" dirty="0" smtClean="0">
                <a:solidFill>
                  <a:srgbClr val="0033CC"/>
                </a:solidFill>
              </a:rPr>
              <a:t>      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600" b="1" dirty="0" smtClean="0">
                <a:solidFill>
                  <a:srgbClr val="000000"/>
                </a:solidFill>
                <a:latin typeface="Calibri" pitchFamily="32" charset="0"/>
                <a:ea typeface="Microsoft YaHei" charset="0"/>
                <a:cs typeface="Microsoft YaHei" charset="0"/>
              </a:rPr>
              <a:t>Определяем </a:t>
            </a:r>
            <a:r>
              <a:rPr lang="ru-RU" sz="3600" b="1" dirty="0">
                <a:solidFill>
                  <a:srgbClr val="000000"/>
                </a:solidFill>
                <a:latin typeface="Calibri" pitchFamily="32" charset="0"/>
                <a:ea typeface="Microsoft YaHei" charset="0"/>
                <a:cs typeface="Microsoft YaHei" charset="0"/>
              </a:rPr>
              <a:t>основной вопрос урока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69442" y="3446529"/>
            <a:ext cx="438165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      3. </a:t>
            </a:r>
            <a:r>
              <a:rPr lang="ru-RU" sz="2000" b="1" i="1" u="sng" dirty="0" smtClean="0">
                <a:latin typeface="Arial" pitchFamily="34" charset="0"/>
                <a:cs typeface="Arial" pitchFamily="34" charset="0"/>
              </a:rPr>
              <a:t>Записать числа:</a:t>
            </a:r>
          </a:p>
          <a:p>
            <a:pPr algn="ctr"/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15 </a:t>
            </a:r>
            <a:r>
              <a:rPr lang="ru-RU" sz="2400" b="1" i="1" dirty="0" err="1" smtClean="0">
                <a:latin typeface="Arial" pitchFamily="34" charset="0"/>
                <a:cs typeface="Arial" pitchFamily="34" charset="0"/>
              </a:rPr>
              <a:t>млн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ru-RU" sz="2400" b="1" i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47млн 85ед </a:t>
            </a:r>
          </a:p>
          <a:p>
            <a:pPr algn="ctr"/>
            <a:endParaRPr lang="ru-RU" sz="2400" b="1" i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7млрд 150млн 7тыс 30ед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4977" y="2263409"/>
            <a:ext cx="7895175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     2. Сколько в данном числе десятков? Полных десятков?</a:t>
            </a: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Сколько тысяч? Полных тысяч?</a:t>
            </a:r>
          </a:p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       4 150 000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9844" y="1148686"/>
            <a:ext cx="54431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  1.  </a:t>
            </a:r>
            <a:r>
              <a:rPr lang="ru-RU" sz="2000" b="1" i="1" u="sng" dirty="0" smtClean="0">
                <a:latin typeface="Arial" pitchFamily="34" charset="0"/>
                <a:cs typeface="Arial" pitchFamily="34" charset="0"/>
              </a:rPr>
              <a:t>Продолжить ряд чисел:</a:t>
            </a:r>
          </a:p>
          <a:p>
            <a:pPr algn="ctr"/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5789  5794  5799  </a:t>
            </a: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28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83634" y="425434"/>
            <a:ext cx="5404515" cy="599325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Устный счёт</a:t>
            </a:r>
            <a:endParaRPr lang="ru-RU" sz="4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76966" y="1464858"/>
            <a:ext cx="35097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5804  5809  5814  </a:t>
            </a:r>
            <a:endParaRPr lang="ru-RU" sz="2800" b="1" i="1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2321" y="3711170"/>
            <a:ext cx="22632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15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000 000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82325" y="4384148"/>
            <a:ext cx="2195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47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000 085</a:t>
            </a:r>
            <a:endParaRPr lang="ru-RU" sz="36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40679" y="5121124"/>
            <a:ext cx="2467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7 150 007 030</a:t>
            </a:r>
            <a:endParaRPr lang="ru-RU" sz="3600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E0283A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618CCB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E0283A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93668" y="559558"/>
            <a:ext cx="8352430" cy="4954138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076" name="Picture 4" descr="Отдельно стоящее хвойное дерево"/>
          <p:cNvPicPr>
            <a:picLocks noChangeAspect="1" noChangeArrowheads="1"/>
          </p:cNvPicPr>
          <p:nvPr/>
        </p:nvPicPr>
        <p:blipFill>
          <a:blip r:embed="rId2"/>
          <a:srcRect l="29813" t="17332" r="24437" b="21668"/>
          <a:stretch>
            <a:fillRect/>
          </a:stretch>
        </p:blipFill>
        <p:spPr bwMode="auto">
          <a:xfrm>
            <a:off x="2317532" y="1040524"/>
            <a:ext cx="472965" cy="630621"/>
          </a:xfrm>
          <a:prstGeom prst="rect">
            <a:avLst/>
          </a:prstGeom>
          <a:noFill/>
        </p:spPr>
      </p:pic>
      <p:pic>
        <p:nvPicPr>
          <p:cNvPr id="3078" name="Picture 6" descr="Лиственный лес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87642" y="3287109"/>
            <a:ext cx="1176730" cy="1176730"/>
          </a:xfrm>
          <a:prstGeom prst="rect">
            <a:avLst/>
          </a:prstGeom>
          <a:noFill/>
        </p:spPr>
      </p:pic>
      <p:pic>
        <p:nvPicPr>
          <p:cNvPr id="3080" name="Picture 8" descr="Смешанный лес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59444" y="793805"/>
            <a:ext cx="1019229" cy="1019229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95084" y="4572708"/>
            <a:ext cx="113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г.Удомля </a:t>
            </a:r>
            <a:endParaRPr lang="ru-RU" b="1" dirty="0"/>
          </a:p>
        </p:txBody>
      </p:sp>
      <p:sp>
        <p:nvSpPr>
          <p:cNvPr id="9" name="Овал 8"/>
          <p:cNvSpPr/>
          <p:nvPr/>
        </p:nvSpPr>
        <p:spPr>
          <a:xfrm>
            <a:off x="1384307" y="5017434"/>
            <a:ext cx="109182" cy="109182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240507" y="2199565"/>
            <a:ext cx="109182" cy="109182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 flipH="1" flipV="1">
            <a:off x="3279228" y="4335515"/>
            <a:ext cx="110358" cy="126125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7151976" y="1987477"/>
            <a:ext cx="1500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 smtClean="0"/>
              <a:t>ст.Задачкино</a:t>
            </a:r>
            <a:endParaRPr lang="ru-RU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84433" y="1687067"/>
            <a:ext cx="1905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 smtClean="0"/>
              <a:t>ст.Вычислялкино</a:t>
            </a:r>
            <a:endParaRPr lang="ru-RU" b="1" dirty="0"/>
          </a:p>
        </p:txBody>
      </p:sp>
      <p:sp>
        <p:nvSpPr>
          <p:cNvPr id="18" name="Полилиния 17"/>
          <p:cNvSpPr/>
          <p:nvPr/>
        </p:nvSpPr>
        <p:spPr>
          <a:xfrm rot="20671707">
            <a:off x="4209393" y="2201916"/>
            <a:ext cx="1954924" cy="2464675"/>
          </a:xfrm>
          <a:custGeom>
            <a:avLst/>
            <a:gdLst>
              <a:gd name="connsiteX0" fmla="*/ 740979 w 2601310"/>
              <a:gd name="connsiteY0" fmla="*/ 5255 h 1928648"/>
              <a:gd name="connsiteX1" fmla="*/ 457200 w 2601310"/>
              <a:gd name="connsiteY1" fmla="*/ 21020 h 1928648"/>
              <a:gd name="connsiteX2" fmla="*/ 299545 w 2601310"/>
              <a:gd name="connsiteY2" fmla="*/ 52551 h 1928648"/>
              <a:gd name="connsiteX3" fmla="*/ 204952 w 2601310"/>
              <a:gd name="connsiteY3" fmla="*/ 115613 h 1928648"/>
              <a:gd name="connsiteX4" fmla="*/ 157655 w 2601310"/>
              <a:gd name="connsiteY4" fmla="*/ 147144 h 1928648"/>
              <a:gd name="connsiteX5" fmla="*/ 126124 w 2601310"/>
              <a:gd name="connsiteY5" fmla="*/ 194441 h 1928648"/>
              <a:gd name="connsiteX6" fmla="*/ 15766 w 2601310"/>
              <a:gd name="connsiteY6" fmla="*/ 320565 h 1928648"/>
              <a:gd name="connsiteX7" fmla="*/ 0 w 2601310"/>
              <a:gd name="connsiteY7" fmla="*/ 367862 h 1928648"/>
              <a:gd name="connsiteX8" fmla="*/ 15766 w 2601310"/>
              <a:gd name="connsiteY8" fmla="*/ 478220 h 1928648"/>
              <a:gd name="connsiteX9" fmla="*/ 63062 w 2601310"/>
              <a:gd name="connsiteY9" fmla="*/ 525517 h 1928648"/>
              <a:gd name="connsiteX10" fmla="*/ 94593 w 2601310"/>
              <a:gd name="connsiteY10" fmla="*/ 572813 h 1928648"/>
              <a:gd name="connsiteX11" fmla="*/ 110359 w 2601310"/>
              <a:gd name="connsiteY11" fmla="*/ 1077310 h 1928648"/>
              <a:gd name="connsiteX12" fmla="*/ 173421 w 2601310"/>
              <a:gd name="connsiteY12" fmla="*/ 1156137 h 1928648"/>
              <a:gd name="connsiteX13" fmla="*/ 252248 w 2601310"/>
              <a:gd name="connsiteY13" fmla="*/ 1234965 h 1928648"/>
              <a:gd name="connsiteX14" fmla="*/ 378372 w 2601310"/>
              <a:gd name="connsiteY14" fmla="*/ 1424151 h 1928648"/>
              <a:gd name="connsiteX15" fmla="*/ 378372 w 2601310"/>
              <a:gd name="connsiteY15" fmla="*/ 1424151 h 1928648"/>
              <a:gd name="connsiteX16" fmla="*/ 409904 w 2601310"/>
              <a:gd name="connsiteY16" fmla="*/ 1487213 h 1928648"/>
              <a:gd name="connsiteX17" fmla="*/ 425669 w 2601310"/>
              <a:gd name="connsiteY17" fmla="*/ 1534510 h 1928648"/>
              <a:gd name="connsiteX18" fmla="*/ 504497 w 2601310"/>
              <a:gd name="connsiteY18" fmla="*/ 1613337 h 1928648"/>
              <a:gd name="connsiteX19" fmla="*/ 819807 w 2601310"/>
              <a:gd name="connsiteY19" fmla="*/ 1644869 h 1928648"/>
              <a:gd name="connsiteX20" fmla="*/ 961697 w 2601310"/>
              <a:gd name="connsiteY20" fmla="*/ 1676400 h 1928648"/>
              <a:gd name="connsiteX21" fmla="*/ 1056290 w 2601310"/>
              <a:gd name="connsiteY21" fmla="*/ 1723696 h 1928648"/>
              <a:gd name="connsiteX22" fmla="*/ 1087821 w 2601310"/>
              <a:gd name="connsiteY22" fmla="*/ 1770993 h 1928648"/>
              <a:gd name="connsiteX23" fmla="*/ 1198179 w 2601310"/>
              <a:gd name="connsiteY23" fmla="*/ 1802524 h 1928648"/>
              <a:gd name="connsiteX24" fmla="*/ 1639614 w 2601310"/>
              <a:gd name="connsiteY24" fmla="*/ 1818289 h 1928648"/>
              <a:gd name="connsiteX25" fmla="*/ 1781504 w 2601310"/>
              <a:gd name="connsiteY25" fmla="*/ 1834055 h 1928648"/>
              <a:gd name="connsiteX26" fmla="*/ 1828800 w 2601310"/>
              <a:gd name="connsiteY26" fmla="*/ 1865586 h 1928648"/>
              <a:gd name="connsiteX27" fmla="*/ 1954924 w 2601310"/>
              <a:gd name="connsiteY27" fmla="*/ 1897117 h 1928648"/>
              <a:gd name="connsiteX28" fmla="*/ 2112579 w 2601310"/>
              <a:gd name="connsiteY28" fmla="*/ 1928648 h 1928648"/>
              <a:gd name="connsiteX29" fmla="*/ 2286000 w 2601310"/>
              <a:gd name="connsiteY29" fmla="*/ 1912882 h 1928648"/>
              <a:gd name="connsiteX30" fmla="*/ 2333297 w 2601310"/>
              <a:gd name="connsiteY30" fmla="*/ 1881351 h 1928648"/>
              <a:gd name="connsiteX31" fmla="*/ 2427890 w 2601310"/>
              <a:gd name="connsiteY31" fmla="*/ 1849820 h 1928648"/>
              <a:gd name="connsiteX32" fmla="*/ 2475186 w 2601310"/>
              <a:gd name="connsiteY32" fmla="*/ 1802524 h 1928648"/>
              <a:gd name="connsiteX33" fmla="*/ 2522483 w 2601310"/>
              <a:gd name="connsiteY33" fmla="*/ 1770993 h 1928648"/>
              <a:gd name="connsiteX34" fmla="*/ 2538248 w 2601310"/>
              <a:gd name="connsiteY34" fmla="*/ 1723696 h 1928648"/>
              <a:gd name="connsiteX35" fmla="*/ 2569779 w 2601310"/>
              <a:gd name="connsiteY35" fmla="*/ 1676400 h 1928648"/>
              <a:gd name="connsiteX36" fmla="*/ 2601310 w 2601310"/>
              <a:gd name="connsiteY36" fmla="*/ 1581806 h 1928648"/>
              <a:gd name="connsiteX37" fmla="*/ 2554014 w 2601310"/>
              <a:gd name="connsiteY37" fmla="*/ 1361089 h 1928648"/>
              <a:gd name="connsiteX38" fmla="*/ 2538248 w 2601310"/>
              <a:gd name="connsiteY38" fmla="*/ 1313793 h 1928648"/>
              <a:gd name="connsiteX39" fmla="*/ 2475186 w 2601310"/>
              <a:gd name="connsiteY39" fmla="*/ 1219200 h 1928648"/>
              <a:gd name="connsiteX40" fmla="*/ 2490952 w 2601310"/>
              <a:gd name="connsiteY40" fmla="*/ 1093075 h 1928648"/>
              <a:gd name="connsiteX41" fmla="*/ 2506717 w 2601310"/>
              <a:gd name="connsiteY41" fmla="*/ 998482 h 1928648"/>
              <a:gd name="connsiteX42" fmla="*/ 2522483 w 2601310"/>
              <a:gd name="connsiteY42" fmla="*/ 856593 h 1928648"/>
              <a:gd name="connsiteX43" fmla="*/ 2554014 w 2601310"/>
              <a:gd name="connsiteY43" fmla="*/ 762000 h 1928648"/>
              <a:gd name="connsiteX44" fmla="*/ 2538248 w 2601310"/>
              <a:gd name="connsiteY44" fmla="*/ 572813 h 1928648"/>
              <a:gd name="connsiteX45" fmla="*/ 2412124 w 2601310"/>
              <a:gd name="connsiteY45" fmla="*/ 462455 h 1928648"/>
              <a:gd name="connsiteX46" fmla="*/ 2364828 w 2601310"/>
              <a:gd name="connsiteY46" fmla="*/ 430924 h 1928648"/>
              <a:gd name="connsiteX47" fmla="*/ 2254469 w 2601310"/>
              <a:gd name="connsiteY47" fmla="*/ 383627 h 1928648"/>
              <a:gd name="connsiteX48" fmla="*/ 2159876 w 2601310"/>
              <a:gd name="connsiteY48" fmla="*/ 336331 h 1928648"/>
              <a:gd name="connsiteX49" fmla="*/ 2065283 w 2601310"/>
              <a:gd name="connsiteY49" fmla="*/ 273269 h 1928648"/>
              <a:gd name="connsiteX50" fmla="*/ 1986455 w 2601310"/>
              <a:gd name="connsiteY50" fmla="*/ 210206 h 1928648"/>
              <a:gd name="connsiteX51" fmla="*/ 1560786 w 2601310"/>
              <a:gd name="connsiteY51" fmla="*/ 194441 h 1928648"/>
              <a:gd name="connsiteX52" fmla="*/ 1497724 w 2601310"/>
              <a:gd name="connsiteY52" fmla="*/ 178675 h 1928648"/>
              <a:gd name="connsiteX53" fmla="*/ 1387366 w 2601310"/>
              <a:gd name="connsiteY53" fmla="*/ 147144 h 1928648"/>
              <a:gd name="connsiteX54" fmla="*/ 1198179 w 2601310"/>
              <a:gd name="connsiteY54" fmla="*/ 115613 h 1928648"/>
              <a:gd name="connsiteX55" fmla="*/ 1087821 w 2601310"/>
              <a:gd name="connsiteY55" fmla="*/ 84082 h 1928648"/>
              <a:gd name="connsiteX56" fmla="*/ 1040524 w 2601310"/>
              <a:gd name="connsiteY56" fmla="*/ 68317 h 1928648"/>
              <a:gd name="connsiteX57" fmla="*/ 788276 w 2601310"/>
              <a:gd name="connsiteY57" fmla="*/ 52551 h 1928648"/>
              <a:gd name="connsiteX58" fmla="*/ 740979 w 2601310"/>
              <a:gd name="connsiteY58" fmla="*/ 5255 h 1928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2601310" h="1928648">
                <a:moveTo>
                  <a:pt x="740979" y="5255"/>
                </a:moveTo>
                <a:cubicBezTo>
                  <a:pt x="685800" y="0"/>
                  <a:pt x="551612" y="13152"/>
                  <a:pt x="457200" y="21020"/>
                </a:cubicBezTo>
                <a:cubicBezTo>
                  <a:pt x="399224" y="25851"/>
                  <a:pt x="354312" y="38860"/>
                  <a:pt x="299545" y="52551"/>
                </a:cubicBezTo>
                <a:lnTo>
                  <a:pt x="204952" y="115613"/>
                </a:lnTo>
                <a:lnTo>
                  <a:pt x="157655" y="147144"/>
                </a:lnTo>
                <a:cubicBezTo>
                  <a:pt x="147145" y="162910"/>
                  <a:pt x="138601" y="180181"/>
                  <a:pt x="126124" y="194441"/>
                </a:cubicBezTo>
                <a:cubicBezTo>
                  <a:pt x="78183" y="249232"/>
                  <a:pt x="45330" y="261439"/>
                  <a:pt x="15766" y="320565"/>
                </a:cubicBezTo>
                <a:cubicBezTo>
                  <a:pt x="8334" y="335429"/>
                  <a:pt x="5255" y="352096"/>
                  <a:pt x="0" y="367862"/>
                </a:cubicBezTo>
                <a:cubicBezTo>
                  <a:pt x="5255" y="404648"/>
                  <a:pt x="1965" y="443718"/>
                  <a:pt x="15766" y="478220"/>
                </a:cubicBezTo>
                <a:cubicBezTo>
                  <a:pt x="24046" y="498921"/>
                  <a:pt x="48789" y="508389"/>
                  <a:pt x="63062" y="525517"/>
                </a:cubicBezTo>
                <a:cubicBezTo>
                  <a:pt x="75192" y="540073"/>
                  <a:pt x="84083" y="557048"/>
                  <a:pt x="94593" y="572813"/>
                </a:cubicBezTo>
                <a:cubicBezTo>
                  <a:pt x="99848" y="740979"/>
                  <a:pt x="100761" y="909336"/>
                  <a:pt x="110359" y="1077310"/>
                </a:cubicBezTo>
                <a:cubicBezTo>
                  <a:pt x="113812" y="1137735"/>
                  <a:pt x="133167" y="1120915"/>
                  <a:pt x="173421" y="1156137"/>
                </a:cubicBezTo>
                <a:cubicBezTo>
                  <a:pt x="201386" y="1180607"/>
                  <a:pt x="252248" y="1234965"/>
                  <a:pt x="252248" y="1234965"/>
                </a:cubicBezTo>
                <a:cubicBezTo>
                  <a:pt x="297880" y="1371861"/>
                  <a:pt x="260277" y="1306056"/>
                  <a:pt x="378372" y="1424151"/>
                </a:cubicBezTo>
                <a:lnTo>
                  <a:pt x="378372" y="1424151"/>
                </a:lnTo>
                <a:cubicBezTo>
                  <a:pt x="388883" y="1445172"/>
                  <a:pt x="400646" y="1465611"/>
                  <a:pt x="409904" y="1487213"/>
                </a:cubicBezTo>
                <a:cubicBezTo>
                  <a:pt x="416450" y="1502488"/>
                  <a:pt x="418237" y="1519646"/>
                  <a:pt x="425669" y="1534510"/>
                </a:cubicBezTo>
                <a:cubicBezTo>
                  <a:pt x="446690" y="1576551"/>
                  <a:pt x="462456" y="1592316"/>
                  <a:pt x="504497" y="1613337"/>
                </a:cubicBezTo>
                <a:cubicBezTo>
                  <a:pt x="586755" y="1654466"/>
                  <a:pt x="804128" y="1643947"/>
                  <a:pt x="819807" y="1644869"/>
                </a:cubicBezTo>
                <a:cubicBezTo>
                  <a:pt x="856142" y="1650925"/>
                  <a:pt x="922884" y="1656993"/>
                  <a:pt x="961697" y="1676400"/>
                </a:cubicBezTo>
                <a:cubicBezTo>
                  <a:pt x="1083937" y="1737521"/>
                  <a:pt x="937414" y="1684072"/>
                  <a:pt x="1056290" y="1723696"/>
                </a:cubicBezTo>
                <a:cubicBezTo>
                  <a:pt x="1066800" y="1739462"/>
                  <a:pt x="1073025" y="1759156"/>
                  <a:pt x="1087821" y="1770993"/>
                </a:cubicBezTo>
                <a:cubicBezTo>
                  <a:pt x="1097297" y="1778574"/>
                  <a:pt x="1195109" y="1802332"/>
                  <a:pt x="1198179" y="1802524"/>
                </a:cubicBezTo>
                <a:cubicBezTo>
                  <a:pt x="1345131" y="1811708"/>
                  <a:pt x="1492469" y="1813034"/>
                  <a:pt x="1639614" y="1818289"/>
                </a:cubicBezTo>
                <a:cubicBezTo>
                  <a:pt x="1686911" y="1823544"/>
                  <a:pt x="1735337" y="1822513"/>
                  <a:pt x="1781504" y="1834055"/>
                </a:cubicBezTo>
                <a:cubicBezTo>
                  <a:pt x="1799886" y="1838651"/>
                  <a:pt x="1810993" y="1859111"/>
                  <a:pt x="1828800" y="1865586"/>
                </a:cubicBezTo>
                <a:cubicBezTo>
                  <a:pt x="1869526" y="1880396"/>
                  <a:pt x="1912883" y="1886607"/>
                  <a:pt x="1954924" y="1897117"/>
                </a:cubicBezTo>
                <a:cubicBezTo>
                  <a:pt x="2048992" y="1920634"/>
                  <a:pt x="1996622" y="1909321"/>
                  <a:pt x="2112579" y="1928648"/>
                </a:cubicBezTo>
                <a:cubicBezTo>
                  <a:pt x="2170386" y="1923393"/>
                  <a:pt x="2229243" y="1925044"/>
                  <a:pt x="2286000" y="1912882"/>
                </a:cubicBezTo>
                <a:cubicBezTo>
                  <a:pt x="2304527" y="1908912"/>
                  <a:pt x="2315982" y="1889046"/>
                  <a:pt x="2333297" y="1881351"/>
                </a:cubicBezTo>
                <a:cubicBezTo>
                  <a:pt x="2363669" y="1867852"/>
                  <a:pt x="2427890" y="1849820"/>
                  <a:pt x="2427890" y="1849820"/>
                </a:cubicBezTo>
                <a:cubicBezTo>
                  <a:pt x="2443655" y="1834055"/>
                  <a:pt x="2458058" y="1816797"/>
                  <a:pt x="2475186" y="1802524"/>
                </a:cubicBezTo>
                <a:cubicBezTo>
                  <a:pt x="2489742" y="1790394"/>
                  <a:pt x="2510646" y="1785789"/>
                  <a:pt x="2522483" y="1770993"/>
                </a:cubicBezTo>
                <a:cubicBezTo>
                  <a:pt x="2532864" y="1758016"/>
                  <a:pt x="2530816" y="1738560"/>
                  <a:pt x="2538248" y="1723696"/>
                </a:cubicBezTo>
                <a:cubicBezTo>
                  <a:pt x="2546722" y="1706749"/>
                  <a:pt x="2562084" y="1693715"/>
                  <a:pt x="2569779" y="1676400"/>
                </a:cubicBezTo>
                <a:cubicBezTo>
                  <a:pt x="2583278" y="1646028"/>
                  <a:pt x="2601310" y="1581806"/>
                  <a:pt x="2601310" y="1581806"/>
                </a:cubicBezTo>
                <a:cubicBezTo>
                  <a:pt x="2581423" y="1422706"/>
                  <a:pt x="2598943" y="1495873"/>
                  <a:pt x="2554014" y="1361089"/>
                </a:cubicBezTo>
                <a:cubicBezTo>
                  <a:pt x="2548759" y="1345324"/>
                  <a:pt x="2547466" y="1327620"/>
                  <a:pt x="2538248" y="1313793"/>
                </a:cubicBezTo>
                <a:lnTo>
                  <a:pt x="2475186" y="1219200"/>
                </a:lnTo>
                <a:cubicBezTo>
                  <a:pt x="2480441" y="1177158"/>
                  <a:pt x="2484960" y="1135018"/>
                  <a:pt x="2490952" y="1093075"/>
                </a:cubicBezTo>
                <a:cubicBezTo>
                  <a:pt x="2495473" y="1061430"/>
                  <a:pt x="2502492" y="1030167"/>
                  <a:pt x="2506717" y="998482"/>
                </a:cubicBezTo>
                <a:cubicBezTo>
                  <a:pt x="2513006" y="951312"/>
                  <a:pt x="2513150" y="903256"/>
                  <a:pt x="2522483" y="856593"/>
                </a:cubicBezTo>
                <a:cubicBezTo>
                  <a:pt x="2529001" y="824002"/>
                  <a:pt x="2554014" y="762000"/>
                  <a:pt x="2554014" y="762000"/>
                </a:cubicBezTo>
                <a:cubicBezTo>
                  <a:pt x="2548759" y="698938"/>
                  <a:pt x="2550659" y="634865"/>
                  <a:pt x="2538248" y="572813"/>
                </a:cubicBezTo>
                <a:cubicBezTo>
                  <a:pt x="2528142" y="522283"/>
                  <a:pt x="2437590" y="479433"/>
                  <a:pt x="2412124" y="462455"/>
                </a:cubicBezTo>
                <a:cubicBezTo>
                  <a:pt x="2396359" y="451945"/>
                  <a:pt x="2382803" y="436916"/>
                  <a:pt x="2364828" y="430924"/>
                </a:cubicBezTo>
                <a:cubicBezTo>
                  <a:pt x="2311766" y="413236"/>
                  <a:pt x="2309017" y="414797"/>
                  <a:pt x="2254469" y="383627"/>
                </a:cubicBezTo>
                <a:cubicBezTo>
                  <a:pt x="2168897" y="334729"/>
                  <a:pt x="2246590" y="365235"/>
                  <a:pt x="2159876" y="336331"/>
                </a:cubicBezTo>
                <a:cubicBezTo>
                  <a:pt x="2039600" y="216055"/>
                  <a:pt x="2179367" y="341721"/>
                  <a:pt x="2065283" y="273269"/>
                </a:cubicBezTo>
                <a:cubicBezTo>
                  <a:pt x="2037454" y="256571"/>
                  <a:pt x="2024322" y="213993"/>
                  <a:pt x="1986455" y="210206"/>
                </a:cubicBezTo>
                <a:cubicBezTo>
                  <a:pt x="1845173" y="196078"/>
                  <a:pt x="1702676" y="199696"/>
                  <a:pt x="1560786" y="194441"/>
                </a:cubicBezTo>
                <a:cubicBezTo>
                  <a:pt x="1539765" y="189186"/>
                  <a:pt x="1518558" y="184628"/>
                  <a:pt x="1497724" y="178675"/>
                </a:cubicBezTo>
                <a:cubicBezTo>
                  <a:pt x="1435631" y="160934"/>
                  <a:pt x="1459041" y="160583"/>
                  <a:pt x="1387366" y="147144"/>
                </a:cubicBezTo>
                <a:cubicBezTo>
                  <a:pt x="1324529" y="135362"/>
                  <a:pt x="1258831" y="135830"/>
                  <a:pt x="1198179" y="115613"/>
                </a:cubicBezTo>
                <a:cubicBezTo>
                  <a:pt x="1084786" y="77816"/>
                  <a:pt x="1226385" y="123671"/>
                  <a:pt x="1087821" y="84082"/>
                </a:cubicBezTo>
                <a:cubicBezTo>
                  <a:pt x="1071842" y="79517"/>
                  <a:pt x="1057051" y="70057"/>
                  <a:pt x="1040524" y="68317"/>
                </a:cubicBezTo>
                <a:cubicBezTo>
                  <a:pt x="956740" y="59498"/>
                  <a:pt x="872359" y="57806"/>
                  <a:pt x="788276" y="52551"/>
                </a:cubicBezTo>
                <a:cubicBezTo>
                  <a:pt x="731202" y="14502"/>
                  <a:pt x="796158" y="10510"/>
                  <a:pt x="740979" y="5255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7390969" y="4686359"/>
            <a:ext cx="109182" cy="109182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6975811" y="1906373"/>
            <a:ext cx="109182" cy="109182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6416566" y="4824248"/>
            <a:ext cx="218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Страна Математики</a:t>
            </a:r>
            <a:endParaRPr lang="ru-RU" b="1" dirty="0"/>
          </a:p>
        </p:txBody>
      </p:sp>
      <p:pic>
        <p:nvPicPr>
          <p:cNvPr id="3082" name="Picture 10" descr="Кустарник"/>
          <p:cNvPicPr>
            <a:picLocks noChangeAspect="1" noChangeArrowheads="1"/>
          </p:cNvPicPr>
          <p:nvPr/>
        </p:nvPicPr>
        <p:blipFill>
          <a:blip r:embed="rId5"/>
          <a:srcRect l="3731" t="20129" b="20360"/>
          <a:stretch>
            <a:fillRect/>
          </a:stretch>
        </p:blipFill>
        <p:spPr bwMode="auto">
          <a:xfrm rot="3079755">
            <a:off x="3042743" y="3153105"/>
            <a:ext cx="867104" cy="536028"/>
          </a:xfrm>
          <a:prstGeom prst="rect">
            <a:avLst/>
          </a:prstGeom>
          <a:noFill/>
        </p:spPr>
      </p:pic>
      <p:cxnSp>
        <p:nvCxnSpPr>
          <p:cNvPr id="24" name="Прямая соединительная линия 23"/>
          <p:cNvCxnSpPr>
            <a:stCxn id="9" idx="6"/>
            <a:endCxn id="12" idx="0"/>
          </p:cNvCxnSpPr>
          <p:nvPr/>
        </p:nvCxnSpPr>
        <p:spPr>
          <a:xfrm flipV="1">
            <a:off x="1493489" y="4461640"/>
            <a:ext cx="1840918" cy="61038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16200000" flipV="1">
            <a:off x="1778825" y="2756287"/>
            <a:ext cx="2088432" cy="10700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20" idx="4"/>
            <a:endCxn id="19" idx="1"/>
          </p:cNvCxnSpPr>
          <p:nvPr/>
        </p:nvCxnSpPr>
        <p:spPr>
          <a:xfrm rot="16200000" flipH="1">
            <a:off x="5875284" y="3170673"/>
            <a:ext cx="2686793" cy="3765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4" descr="Отдельно стоящее хвойное дерево"/>
          <p:cNvPicPr>
            <a:picLocks noChangeAspect="1" noChangeArrowheads="1"/>
          </p:cNvPicPr>
          <p:nvPr/>
        </p:nvPicPr>
        <p:blipFill>
          <a:blip r:embed="rId2"/>
          <a:srcRect l="29813" t="17332" r="24437" b="21668"/>
          <a:stretch>
            <a:fillRect/>
          </a:stretch>
        </p:blipFill>
        <p:spPr bwMode="auto">
          <a:xfrm>
            <a:off x="2690649" y="656896"/>
            <a:ext cx="472965" cy="630621"/>
          </a:xfrm>
          <a:prstGeom prst="rect">
            <a:avLst/>
          </a:prstGeom>
          <a:noFill/>
        </p:spPr>
      </p:pic>
      <p:pic>
        <p:nvPicPr>
          <p:cNvPr id="36" name="Picture 4" descr="Отдельно стоящее хвойное дерево"/>
          <p:cNvPicPr>
            <a:picLocks noChangeAspect="1" noChangeArrowheads="1"/>
          </p:cNvPicPr>
          <p:nvPr/>
        </p:nvPicPr>
        <p:blipFill>
          <a:blip r:embed="rId2"/>
          <a:srcRect l="29813" t="17332" r="24437" b="21668"/>
          <a:stretch>
            <a:fillRect/>
          </a:stretch>
        </p:blipFill>
        <p:spPr bwMode="auto">
          <a:xfrm>
            <a:off x="1907628" y="867103"/>
            <a:ext cx="472965" cy="630621"/>
          </a:xfrm>
          <a:prstGeom prst="rect">
            <a:avLst/>
          </a:prstGeom>
          <a:noFill/>
        </p:spPr>
      </p:pic>
      <p:sp>
        <p:nvSpPr>
          <p:cNvPr id="38" name="Полилиния 37"/>
          <p:cNvSpPr/>
          <p:nvPr/>
        </p:nvSpPr>
        <p:spPr>
          <a:xfrm>
            <a:off x="5533696" y="4445876"/>
            <a:ext cx="851338" cy="1008993"/>
          </a:xfrm>
          <a:custGeom>
            <a:avLst/>
            <a:gdLst>
              <a:gd name="connsiteX0" fmla="*/ 0 w 753341"/>
              <a:gd name="connsiteY0" fmla="*/ 0 h 893169"/>
              <a:gd name="connsiteX1" fmla="*/ 141890 w 753341"/>
              <a:gd name="connsiteY1" fmla="*/ 78827 h 893169"/>
              <a:gd name="connsiteX2" fmla="*/ 189187 w 753341"/>
              <a:gd name="connsiteY2" fmla="*/ 110359 h 893169"/>
              <a:gd name="connsiteX3" fmla="*/ 236483 w 753341"/>
              <a:gd name="connsiteY3" fmla="*/ 126124 h 893169"/>
              <a:gd name="connsiteX4" fmla="*/ 283780 w 753341"/>
              <a:gd name="connsiteY4" fmla="*/ 220717 h 893169"/>
              <a:gd name="connsiteX5" fmla="*/ 315311 w 753341"/>
              <a:gd name="connsiteY5" fmla="*/ 268014 h 893169"/>
              <a:gd name="connsiteX6" fmla="*/ 362607 w 753341"/>
              <a:gd name="connsiteY6" fmla="*/ 362607 h 893169"/>
              <a:gd name="connsiteX7" fmla="*/ 409904 w 753341"/>
              <a:gd name="connsiteY7" fmla="*/ 378372 h 893169"/>
              <a:gd name="connsiteX8" fmla="*/ 504497 w 753341"/>
              <a:gd name="connsiteY8" fmla="*/ 472965 h 893169"/>
              <a:gd name="connsiteX9" fmla="*/ 536028 w 753341"/>
              <a:gd name="connsiteY9" fmla="*/ 662152 h 893169"/>
              <a:gd name="connsiteX10" fmla="*/ 646387 w 753341"/>
              <a:gd name="connsiteY10" fmla="*/ 804041 h 893169"/>
              <a:gd name="connsiteX11" fmla="*/ 709449 w 753341"/>
              <a:gd name="connsiteY11" fmla="*/ 851338 h 893169"/>
              <a:gd name="connsiteX12" fmla="*/ 725214 w 753341"/>
              <a:gd name="connsiteY12" fmla="*/ 851338 h 893169"/>
              <a:gd name="connsiteX13" fmla="*/ 725214 w 753341"/>
              <a:gd name="connsiteY13" fmla="*/ 851338 h 893169"/>
              <a:gd name="connsiteX14" fmla="*/ 725214 w 753341"/>
              <a:gd name="connsiteY14" fmla="*/ 851338 h 893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53341" h="893169">
                <a:moveTo>
                  <a:pt x="0" y="0"/>
                </a:moveTo>
                <a:cubicBezTo>
                  <a:pt x="108421" y="72280"/>
                  <a:pt x="58643" y="51079"/>
                  <a:pt x="141890" y="78827"/>
                </a:cubicBezTo>
                <a:cubicBezTo>
                  <a:pt x="157656" y="89338"/>
                  <a:pt x="172239" y="101885"/>
                  <a:pt x="189187" y="110359"/>
                </a:cubicBezTo>
                <a:cubicBezTo>
                  <a:pt x="204051" y="117791"/>
                  <a:pt x="223506" y="115743"/>
                  <a:pt x="236483" y="126124"/>
                </a:cubicBezTo>
                <a:cubicBezTo>
                  <a:pt x="274133" y="156244"/>
                  <a:pt x="264740" y="182638"/>
                  <a:pt x="283780" y="220717"/>
                </a:cubicBezTo>
                <a:cubicBezTo>
                  <a:pt x="292254" y="237664"/>
                  <a:pt x="304801" y="252248"/>
                  <a:pt x="315311" y="268014"/>
                </a:cubicBezTo>
                <a:cubicBezTo>
                  <a:pt x="325696" y="299171"/>
                  <a:pt x="334824" y="340380"/>
                  <a:pt x="362607" y="362607"/>
                </a:cubicBezTo>
                <a:cubicBezTo>
                  <a:pt x="375584" y="372988"/>
                  <a:pt x="394138" y="373117"/>
                  <a:pt x="409904" y="378372"/>
                </a:cubicBezTo>
                <a:cubicBezTo>
                  <a:pt x="441435" y="409903"/>
                  <a:pt x="498966" y="428718"/>
                  <a:pt x="504497" y="472965"/>
                </a:cubicBezTo>
                <a:cubicBezTo>
                  <a:pt x="505977" y="484806"/>
                  <a:pt x="518666" y="627427"/>
                  <a:pt x="536028" y="662152"/>
                </a:cubicBezTo>
                <a:cubicBezTo>
                  <a:pt x="561142" y="712380"/>
                  <a:pt x="601896" y="766966"/>
                  <a:pt x="646387" y="804041"/>
                </a:cubicBezTo>
                <a:cubicBezTo>
                  <a:pt x="753341" y="893169"/>
                  <a:pt x="659310" y="801199"/>
                  <a:pt x="709449" y="851338"/>
                </a:cubicBezTo>
                <a:lnTo>
                  <a:pt x="725214" y="851338"/>
                </a:lnTo>
                <a:lnTo>
                  <a:pt x="725214" y="851338"/>
                </a:lnTo>
                <a:lnTo>
                  <a:pt x="725214" y="851338"/>
                </a:lnTo>
              </a:path>
            </a:pathLst>
          </a:cu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олилиния 38"/>
          <p:cNvSpPr/>
          <p:nvPr/>
        </p:nvSpPr>
        <p:spPr>
          <a:xfrm>
            <a:off x="5418082" y="4472151"/>
            <a:ext cx="809297" cy="998483"/>
          </a:xfrm>
          <a:custGeom>
            <a:avLst/>
            <a:gdLst>
              <a:gd name="connsiteX0" fmla="*/ 0 w 753341"/>
              <a:gd name="connsiteY0" fmla="*/ 0 h 893169"/>
              <a:gd name="connsiteX1" fmla="*/ 141890 w 753341"/>
              <a:gd name="connsiteY1" fmla="*/ 78827 h 893169"/>
              <a:gd name="connsiteX2" fmla="*/ 189187 w 753341"/>
              <a:gd name="connsiteY2" fmla="*/ 110359 h 893169"/>
              <a:gd name="connsiteX3" fmla="*/ 236483 w 753341"/>
              <a:gd name="connsiteY3" fmla="*/ 126124 h 893169"/>
              <a:gd name="connsiteX4" fmla="*/ 283780 w 753341"/>
              <a:gd name="connsiteY4" fmla="*/ 220717 h 893169"/>
              <a:gd name="connsiteX5" fmla="*/ 315311 w 753341"/>
              <a:gd name="connsiteY5" fmla="*/ 268014 h 893169"/>
              <a:gd name="connsiteX6" fmla="*/ 362607 w 753341"/>
              <a:gd name="connsiteY6" fmla="*/ 362607 h 893169"/>
              <a:gd name="connsiteX7" fmla="*/ 409904 w 753341"/>
              <a:gd name="connsiteY7" fmla="*/ 378372 h 893169"/>
              <a:gd name="connsiteX8" fmla="*/ 504497 w 753341"/>
              <a:gd name="connsiteY8" fmla="*/ 472965 h 893169"/>
              <a:gd name="connsiteX9" fmla="*/ 536028 w 753341"/>
              <a:gd name="connsiteY9" fmla="*/ 662152 h 893169"/>
              <a:gd name="connsiteX10" fmla="*/ 646387 w 753341"/>
              <a:gd name="connsiteY10" fmla="*/ 804041 h 893169"/>
              <a:gd name="connsiteX11" fmla="*/ 709449 w 753341"/>
              <a:gd name="connsiteY11" fmla="*/ 851338 h 893169"/>
              <a:gd name="connsiteX12" fmla="*/ 725214 w 753341"/>
              <a:gd name="connsiteY12" fmla="*/ 851338 h 893169"/>
              <a:gd name="connsiteX13" fmla="*/ 725214 w 753341"/>
              <a:gd name="connsiteY13" fmla="*/ 851338 h 893169"/>
              <a:gd name="connsiteX14" fmla="*/ 725214 w 753341"/>
              <a:gd name="connsiteY14" fmla="*/ 851338 h 893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53341" h="893169">
                <a:moveTo>
                  <a:pt x="0" y="0"/>
                </a:moveTo>
                <a:cubicBezTo>
                  <a:pt x="108421" y="72280"/>
                  <a:pt x="58643" y="51079"/>
                  <a:pt x="141890" y="78827"/>
                </a:cubicBezTo>
                <a:cubicBezTo>
                  <a:pt x="157656" y="89338"/>
                  <a:pt x="172239" y="101885"/>
                  <a:pt x="189187" y="110359"/>
                </a:cubicBezTo>
                <a:cubicBezTo>
                  <a:pt x="204051" y="117791"/>
                  <a:pt x="223506" y="115743"/>
                  <a:pt x="236483" y="126124"/>
                </a:cubicBezTo>
                <a:cubicBezTo>
                  <a:pt x="274133" y="156244"/>
                  <a:pt x="264740" y="182638"/>
                  <a:pt x="283780" y="220717"/>
                </a:cubicBezTo>
                <a:cubicBezTo>
                  <a:pt x="292254" y="237664"/>
                  <a:pt x="304801" y="252248"/>
                  <a:pt x="315311" y="268014"/>
                </a:cubicBezTo>
                <a:cubicBezTo>
                  <a:pt x="325696" y="299171"/>
                  <a:pt x="334824" y="340380"/>
                  <a:pt x="362607" y="362607"/>
                </a:cubicBezTo>
                <a:cubicBezTo>
                  <a:pt x="375584" y="372988"/>
                  <a:pt x="394138" y="373117"/>
                  <a:pt x="409904" y="378372"/>
                </a:cubicBezTo>
                <a:cubicBezTo>
                  <a:pt x="441435" y="409903"/>
                  <a:pt x="498966" y="428718"/>
                  <a:pt x="504497" y="472965"/>
                </a:cubicBezTo>
                <a:cubicBezTo>
                  <a:pt x="505977" y="484806"/>
                  <a:pt x="518666" y="627427"/>
                  <a:pt x="536028" y="662152"/>
                </a:cubicBezTo>
                <a:cubicBezTo>
                  <a:pt x="561142" y="712380"/>
                  <a:pt x="601896" y="766966"/>
                  <a:pt x="646387" y="804041"/>
                </a:cubicBezTo>
                <a:cubicBezTo>
                  <a:pt x="753341" y="893169"/>
                  <a:pt x="659310" y="801199"/>
                  <a:pt x="709449" y="851338"/>
                </a:cubicBezTo>
                <a:lnTo>
                  <a:pt x="725214" y="851338"/>
                </a:lnTo>
                <a:lnTo>
                  <a:pt x="725214" y="851338"/>
                </a:lnTo>
                <a:lnTo>
                  <a:pt x="725214" y="851338"/>
                </a:lnTo>
              </a:path>
            </a:pathLst>
          </a:cu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86" name="Picture 14" descr="Луг с растительностью ниже 1 м"/>
          <p:cNvPicPr>
            <a:picLocks noChangeAspect="1" noChangeArrowheads="1"/>
          </p:cNvPicPr>
          <p:nvPr/>
        </p:nvPicPr>
        <p:blipFill>
          <a:blip r:embed="rId6"/>
          <a:srcRect l="14611" t="24800" r="13389" b="32000"/>
          <a:stretch>
            <a:fillRect/>
          </a:stretch>
        </p:blipFill>
        <p:spPr bwMode="auto">
          <a:xfrm>
            <a:off x="3168869" y="2396359"/>
            <a:ext cx="709448" cy="425669"/>
          </a:xfrm>
          <a:prstGeom prst="rect">
            <a:avLst/>
          </a:prstGeom>
          <a:noFill/>
        </p:spPr>
      </p:pic>
      <p:pic>
        <p:nvPicPr>
          <p:cNvPr id="41" name="Picture 14" descr="Луг с растительностью ниже 1 м"/>
          <p:cNvPicPr>
            <a:picLocks noChangeAspect="1" noChangeArrowheads="1"/>
          </p:cNvPicPr>
          <p:nvPr/>
        </p:nvPicPr>
        <p:blipFill>
          <a:blip r:embed="rId6"/>
          <a:srcRect l="14611" t="24800" r="13389" b="32000"/>
          <a:stretch>
            <a:fillRect/>
          </a:stretch>
        </p:blipFill>
        <p:spPr bwMode="auto">
          <a:xfrm>
            <a:off x="3526220" y="1949669"/>
            <a:ext cx="709448" cy="425669"/>
          </a:xfrm>
          <a:prstGeom prst="rect">
            <a:avLst/>
          </a:prstGeom>
          <a:noFill/>
        </p:spPr>
      </p:pic>
      <p:pic>
        <p:nvPicPr>
          <p:cNvPr id="42" name="Picture 14" descr="Луг с растительностью ниже 1 м"/>
          <p:cNvPicPr>
            <a:picLocks noChangeAspect="1" noChangeArrowheads="1"/>
          </p:cNvPicPr>
          <p:nvPr/>
        </p:nvPicPr>
        <p:blipFill>
          <a:blip r:embed="rId6"/>
          <a:srcRect l="14611" t="24800" r="13389" b="32000"/>
          <a:stretch>
            <a:fillRect/>
          </a:stretch>
        </p:blipFill>
        <p:spPr bwMode="auto">
          <a:xfrm>
            <a:off x="3573516" y="3951890"/>
            <a:ext cx="709448" cy="425669"/>
          </a:xfrm>
          <a:prstGeom prst="rect">
            <a:avLst/>
          </a:prstGeom>
          <a:noFill/>
        </p:spPr>
      </p:pic>
      <p:pic>
        <p:nvPicPr>
          <p:cNvPr id="43" name="Picture 14" descr="Луг с растительностью ниже 1 м"/>
          <p:cNvPicPr>
            <a:picLocks noChangeAspect="1" noChangeArrowheads="1"/>
          </p:cNvPicPr>
          <p:nvPr/>
        </p:nvPicPr>
        <p:blipFill>
          <a:blip r:embed="rId6"/>
          <a:srcRect l="14611" t="24800" r="13389" b="32000"/>
          <a:stretch>
            <a:fillRect/>
          </a:stretch>
        </p:blipFill>
        <p:spPr bwMode="auto">
          <a:xfrm>
            <a:off x="4251434" y="1728952"/>
            <a:ext cx="709448" cy="425669"/>
          </a:xfrm>
          <a:prstGeom prst="rect">
            <a:avLst/>
          </a:prstGeom>
          <a:noFill/>
        </p:spPr>
      </p:pic>
      <p:pic>
        <p:nvPicPr>
          <p:cNvPr id="3090" name="Picture 18" descr="Болота проходимые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86140" y="4516820"/>
            <a:ext cx="932246" cy="932246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956077" y="4472389"/>
            <a:ext cx="171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 smtClean="0"/>
              <a:t>ст.Смекалкино</a:t>
            </a:r>
            <a:r>
              <a:rPr lang="ru-RU" b="1" dirty="0" smtClean="0"/>
              <a:t> </a:t>
            </a:r>
            <a:endParaRPr lang="ru-RU" b="1" dirty="0"/>
          </a:p>
        </p:txBody>
      </p:sp>
      <p:pic>
        <p:nvPicPr>
          <p:cNvPr id="3092" name="Picture 20" descr="Фруктовый  сад"/>
          <p:cNvPicPr>
            <a:picLocks noChangeAspect="1" noChangeArrowheads="1"/>
          </p:cNvPicPr>
          <p:nvPr/>
        </p:nvPicPr>
        <p:blipFill>
          <a:blip r:embed="rId8"/>
          <a:srcRect l="16262" t="36314" r="10184" b="28828"/>
          <a:stretch>
            <a:fillRect/>
          </a:stretch>
        </p:blipFill>
        <p:spPr bwMode="auto">
          <a:xfrm rot="15731713">
            <a:off x="7240747" y="3143729"/>
            <a:ext cx="1311471" cy="621524"/>
          </a:xfrm>
          <a:prstGeom prst="rect">
            <a:avLst/>
          </a:prstGeom>
          <a:noFill/>
        </p:spPr>
      </p:pic>
      <p:sp>
        <p:nvSpPr>
          <p:cNvPr id="53" name="TextBox 52"/>
          <p:cNvSpPr txBox="1"/>
          <p:nvPr/>
        </p:nvSpPr>
        <p:spPr>
          <a:xfrm rot="20496594">
            <a:off x="2159874" y="4351283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10 000</a:t>
            </a:r>
            <a:endParaRPr lang="ru-RU" b="1" dirty="0"/>
          </a:p>
        </p:txBody>
      </p:sp>
      <p:sp>
        <p:nvSpPr>
          <p:cNvPr id="54" name="TextBox 53"/>
          <p:cNvSpPr txBox="1"/>
          <p:nvPr/>
        </p:nvSpPr>
        <p:spPr>
          <a:xfrm rot="3876104">
            <a:off x="2286003" y="2522481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25 000</a:t>
            </a:r>
            <a:endParaRPr lang="ru-RU" b="1" dirty="0"/>
          </a:p>
        </p:txBody>
      </p:sp>
      <p:sp>
        <p:nvSpPr>
          <p:cNvPr id="55" name="TextBox 54"/>
          <p:cNvSpPr txBox="1"/>
          <p:nvPr/>
        </p:nvSpPr>
        <p:spPr>
          <a:xfrm rot="20120961">
            <a:off x="3042745" y="1324302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20 000</a:t>
            </a:r>
            <a:endParaRPr lang="ru-RU" b="1" dirty="0"/>
          </a:p>
        </p:txBody>
      </p:sp>
      <p:pic>
        <p:nvPicPr>
          <p:cNvPr id="58" name="Picture 8" descr="Смешанный лес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5637" y="2065557"/>
            <a:ext cx="1233673" cy="1233673"/>
          </a:xfrm>
          <a:prstGeom prst="rect">
            <a:avLst/>
          </a:prstGeom>
          <a:noFill/>
        </p:spPr>
      </p:pic>
      <p:pic>
        <p:nvPicPr>
          <p:cNvPr id="59" name="Picture 14" descr="Луг с растительностью ниже 1 м"/>
          <p:cNvPicPr>
            <a:picLocks noChangeAspect="1" noChangeArrowheads="1"/>
          </p:cNvPicPr>
          <p:nvPr/>
        </p:nvPicPr>
        <p:blipFill>
          <a:blip r:embed="rId6"/>
          <a:srcRect l="14611" t="24800" r="13389" b="32000"/>
          <a:stretch>
            <a:fillRect/>
          </a:stretch>
        </p:blipFill>
        <p:spPr bwMode="auto">
          <a:xfrm>
            <a:off x="6074979" y="2370083"/>
            <a:ext cx="709448" cy="425669"/>
          </a:xfrm>
          <a:prstGeom prst="rect">
            <a:avLst/>
          </a:prstGeom>
          <a:noFill/>
        </p:spPr>
      </p:pic>
      <p:pic>
        <p:nvPicPr>
          <p:cNvPr id="60" name="Picture 14" descr="Луг с растительностью ниже 1 м"/>
          <p:cNvPicPr>
            <a:picLocks noChangeAspect="1" noChangeArrowheads="1"/>
          </p:cNvPicPr>
          <p:nvPr/>
        </p:nvPicPr>
        <p:blipFill>
          <a:blip r:embed="rId6"/>
          <a:srcRect l="14611" t="24800" r="13389" b="32000"/>
          <a:stretch>
            <a:fillRect/>
          </a:stretch>
        </p:blipFill>
        <p:spPr bwMode="auto">
          <a:xfrm>
            <a:off x="5349765" y="1928648"/>
            <a:ext cx="709448" cy="425669"/>
          </a:xfrm>
          <a:prstGeom prst="rect">
            <a:avLst/>
          </a:prstGeom>
          <a:noFill/>
        </p:spPr>
      </p:pic>
      <p:pic>
        <p:nvPicPr>
          <p:cNvPr id="61" name="Picture 14" descr="Луг с растительностью ниже 1 м"/>
          <p:cNvPicPr>
            <a:picLocks noChangeAspect="1" noChangeArrowheads="1"/>
          </p:cNvPicPr>
          <p:nvPr/>
        </p:nvPicPr>
        <p:blipFill>
          <a:blip r:embed="rId6"/>
          <a:srcRect l="14611" t="24800" r="13389" b="32000"/>
          <a:stretch>
            <a:fillRect/>
          </a:stretch>
        </p:blipFill>
        <p:spPr bwMode="auto">
          <a:xfrm>
            <a:off x="6311461" y="2969172"/>
            <a:ext cx="709448" cy="425669"/>
          </a:xfrm>
          <a:prstGeom prst="rect">
            <a:avLst/>
          </a:prstGeom>
          <a:noFill/>
        </p:spPr>
      </p:pic>
      <p:pic>
        <p:nvPicPr>
          <p:cNvPr id="62" name="Picture 4" descr="Отдельно стоящее хвойное дерево"/>
          <p:cNvPicPr>
            <a:picLocks noChangeAspect="1" noChangeArrowheads="1"/>
          </p:cNvPicPr>
          <p:nvPr/>
        </p:nvPicPr>
        <p:blipFill>
          <a:blip r:embed="rId2"/>
          <a:srcRect l="29813" t="17332" r="24437" b="21668"/>
          <a:stretch>
            <a:fillRect/>
          </a:stretch>
        </p:blipFill>
        <p:spPr bwMode="auto">
          <a:xfrm>
            <a:off x="8161284" y="2832537"/>
            <a:ext cx="472965" cy="630621"/>
          </a:xfrm>
          <a:prstGeom prst="rect">
            <a:avLst/>
          </a:prstGeom>
          <a:noFill/>
        </p:spPr>
      </p:pic>
      <p:pic>
        <p:nvPicPr>
          <p:cNvPr id="44" name="Picture 4" descr="Отдельно стоящее хвойное дерево"/>
          <p:cNvPicPr>
            <a:picLocks noChangeAspect="1" noChangeArrowheads="1"/>
          </p:cNvPicPr>
          <p:nvPr/>
        </p:nvPicPr>
        <p:blipFill>
          <a:blip r:embed="rId2"/>
          <a:srcRect l="29813" t="17332" r="24437" b="21668"/>
          <a:stretch>
            <a:fillRect/>
          </a:stretch>
        </p:blipFill>
        <p:spPr bwMode="auto">
          <a:xfrm>
            <a:off x="1445173" y="1098331"/>
            <a:ext cx="472965" cy="630621"/>
          </a:xfrm>
          <a:prstGeom prst="rect">
            <a:avLst/>
          </a:prstGeom>
          <a:noFill/>
        </p:spPr>
      </p:pic>
      <p:pic>
        <p:nvPicPr>
          <p:cNvPr id="45" name="Picture 10" descr="Кустарник"/>
          <p:cNvPicPr>
            <a:picLocks noChangeAspect="1" noChangeArrowheads="1"/>
          </p:cNvPicPr>
          <p:nvPr/>
        </p:nvPicPr>
        <p:blipFill>
          <a:blip r:embed="rId5"/>
          <a:srcRect l="3731" t="20129" b="20360"/>
          <a:stretch>
            <a:fillRect/>
          </a:stretch>
        </p:blipFill>
        <p:spPr bwMode="auto">
          <a:xfrm rot="9690888">
            <a:off x="3731174" y="688430"/>
            <a:ext cx="867104" cy="536028"/>
          </a:xfrm>
          <a:prstGeom prst="rect">
            <a:avLst/>
          </a:prstGeom>
          <a:noFill/>
        </p:spPr>
      </p:pic>
      <p:cxnSp>
        <p:nvCxnSpPr>
          <p:cNvPr id="31" name="Прямая соединительная линия 30"/>
          <p:cNvCxnSpPr>
            <a:stCxn id="11" idx="5"/>
          </p:cNvCxnSpPr>
          <p:nvPr/>
        </p:nvCxnSpPr>
        <p:spPr>
          <a:xfrm rot="16200000" flipH="1">
            <a:off x="5476845" y="368813"/>
            <a:ext cx="665591" cy="24435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10" idx="1"/>
            <a:endCxn id="11" idx="2"/>
          </p:cNvCxnSpPr>
          <p:nvPr/>
        </p:nvCxnSpPr>
        <p:spPr>
          <a:xfrm rot="5400000" flipH="1" flipV="1">
            <a:off x="2877402" y="598294"/>
            <a:ext cx="996354" cy="22381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551214" y="711959"/>
            <a:ext cx="1804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 smtClean="0"/>
              <a:t>ст.Измерялкино</a:t>
            </a:r>
            <a:endParaRPr lang="ru-RU" b="1" dirty="0"/>
          </a:p>
        </p:txBody>
      </p:sp>
      <p:sp>
        <p:nvSpPr>
          <p:cNvPr id="11" name="Овал 10"/>
          <p:cNvSpPr/>
          <p:nvPr/>
        </p:nvSpPr>
        <p:spPr>
          <a:xfrm>
            <a:off x="4494663" y="1164609"/>
            <a:ext cx="109182" cy="109182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TextBox 46"/>
          <p:cNvSpPr txBox="1"/>
          <p:nvPr/>
        </p:nvSpPr>
        <p:spPr>
          <a:xfrm rot="843422">
            <a:off x="5418082" y="1255985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18 000</a:t>
            </a:r>
            <a:endParaRPr lang="ru-RU" b="1" dirty="0"/>
          </a:p>
        </p:txBody>
      </p:sp>
      <p:sp>
        <p:nvSpPr>
          <p:cNvPr id="48" name="TextBox 47"/>
          <p:cNvSpPr txBox="1"/>
          <p:nvPr/>
        </p:nvSpPr>
        <p:spPr>
          <a:xfrm rot="4893856">
            <a:off x="6931573" y="2958662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30 000</a:t>
            </a:r>
            <a:endParaRPr lang="ru-RU" b="1" dirty="0"/>
          </a:p>
        </p:txBody>
      </p:sp>
      <p:pic>
        <p:nvPicPr>
          <p:cNvPr id="49" name="Рисунок 48" descr="Рисунок2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459420" y="5218386"/>
            <a:ext cx="829491" cy="11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Рисунок 49" descr="Рисунок3я"/>
          <p:cNvPicPr/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343686" y="5022256"/>
            <a:ext cx="1201226" cy="1368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1599" y="944638"/>
            <a:ext cx="7063152" cy="28392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60 000 : 10=                 2000 : 400=</a:t>
            </a:r>
          </a:p>
          <a:p>
            <a:endParaRPr lang="ru-RU" sz="1000" b="1" dirty="0" smtClean="0"/>
          </a:p>
          <a:p>
            <a:r>
              <a:rPr lang="ru-RU" sz="3600" b="1" dirty="0" smtClean="0"/>
              <a:t>270 000 : 1000=          6300 : 70= </a:t>
            </a:r>
          </a:p>
          <a:p>
            <a:endParaRPr lang="ru-RU" sz="1000" b="1" dirty="0" smtClean="0"/>
          </a:p>
          <a:p>
            <a:r>
              <a:rPr lang="ru-RU" sz="3600" b="1" dirty="0" smtClean="0"/>
              <a:t>75 000 : 100=               28 000 : 4000=</a:t>
            </a:r>
          </a:p>
          <a:p>
            <a:endParaRPr lang="ru-RU" sz="1000" b="1" dirty="0" smtClean="0"/>
          </a:p>
          <a:p>
            <a:pPr algn="ctr"/>
            <a:r>
              <a:rPr lang="ru-RU" sz="3600" b="1" dirty="0" smtClean="0"/>
              <a:t>16 000 : 200=</a:t>
            </a:r>
            <a:endParaRPr lang="ru-RU" sz="3600" b="1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849438" y="4080235"/>
          <a:ext cx="7560000" cy="2072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000"/>
                <a:gridCol w="1080000"/>
                <a:gridCol w="1080000"/>
                <a:gridCol w="1080000"/>
                <a:gridCol w="1080000"/>
                <a:gridCol w="1080000"/>
                <a:gridCol w="1080000"/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270</a:t>
                      </a:r>
                      <a:endParaRPr lang="ru-RU" sz="2800" b="1" dirty="0"/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7</a:t>
                      </a:r>
                      <a:endParaRPr lang="ru-RU" sz="2800" b="1" dirty="0"/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70</a:t>
                      </a:r>
                      <a:endParaRPr lang="ru-RU" sz="2800" b="1" dirty="0"/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5</a:t>
                      </a:r>
                      <a:endParaRPr lang="ru-RU" sz="2800" b="1" dirty="0"/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/>
                        <a:t>70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750</a:t>
                      </a:r>
                      <a:endParaRPr lang="ru-RU" sz="2800" b="1" dirty="0"/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/>
                        <a:t>6000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rgbClr val="0033CC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rgbClr val="0033CC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rgbClr val="0033CC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rgbClr val="0033CC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rgbClr val="0033CC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rgbClr val="0033CC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rgbClr val="0033CC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rgbClr val="0033CC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6000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rgbClr val="0033CC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rgbClr val="0033CC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rgbClr val="0033CC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rgbClr val="0033CC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rgbClr val="0033CC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rgbClr val="0033CC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rgbClr val="0033CC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rgbClr val="0033CC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38869" y="914917"/>
            <a:ext cx="539646" cy="646331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33CC"/>
                </a:solidFill>
                <a:latin typeface="Arial Black" pitchFamily="34" charset="0"/>
              </a:rPr>
              <a:t>Ы</a:t>
            </a:r>
            <a:endParaRPr lang="ru-RU" sz="3600" b="1" dirty="0">
              <a:solidFill>
                <a:srgbClr val="0033CC"/>
              </a:solidFill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8386" y="4515500"/>
            <a:ext cx="7957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33CC"/>
                </a:solidFill>
                <a:latin typeface="Arial Black" pitchFamily="34" charset="0"/>
              </a:rPr>
              <a:t>Е     Д     И    Н    И    Ц    Ы</a:t>
            </a:r>
            <a:endParaRPr lang="ru-RU" sz="3200" b="1" dirty="0">
              <a:solidFill>
                <a:srgbClr val="0033CC"/>
              </a:solidFill>
              <a:latin typeface="Arial Black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2144" y="1721456"/>
            <a:ext cx="539646" cy="646331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33CC"/>
                </a:solidFill>
                <a:latin typeface="Arial Black" pitchFamily="34" charset="0"/>
              </a:rPr>
              <a:t>Е</a:t>
            </a:r>
            <a:endParaRPr lang="ru-RU" sz="3600" b="1" dirty="0">
              <a:solidFill>
                <a:srgbClr val="0033CC"/>
              </a:solidFill>
              <a:latin typeface="Arial Black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9634" y="2545312"/>
            <a:ext cx="539646" cy="646331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33CC"/>
                </a:solidFill>
                <a:latin typeface="Arial Black" pitchFamily="34" charset="0"/>
              </a:rPr>
              <a:t>Ц</a:t>
            </a:r>
            <a:endParaRPr lang="ru-RU" sz="3600" b="1" dirty="0">
              <a:solidFill>
                <a:srgbClr val="0033CC"/>
              </a:solidFill>
              <a:latin typeface="Arial Black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20073" y="890881"/>
            <a:ext cx="539646" cy="646331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33CC"/>
                </a:solidFill>
                <a:latin typeface="Arial Black" pitchFamily="34" charset="0"/>
              </a:rPr>
              <a:t>Н</a:t>
            </a:r>
            <a:endParaRPr lang="ru-RU" sz="3600" b="1" dirty="0">
              <a:solidFill>
                <a:srgbClr val="0033CC"/>
              </a:solidFill>
              <a:latin typeface="Arial Black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02174" y="1650899"/>
            <a:ext cx="539646" cy="646331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33CC"/>
                </a:solidFill>
                <a:latin typeface="Arial Black" pitchFamily="34" charset="0"/>
              </a:rPr>
              <a:t>И</a:t>
            </a:r>
            <a:endParaRPr lang="ru-RU" sz="3600" b="1" dirty="0">
              <a:solidFill>
                <a:srgbClr val="0033CC"/>
              </a:solidFill>
              <a:latin typeface="Arial Black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73141" y="2381714"/>
            <a:ext cx="539646" cy="646331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33CC"/>
                </a:solidFill>
                <a:latin typeface="Arial Black" pitchFamily="34" charset="0"/>
              </a:rPr>
              <a:t>Д</a:t>
            </a:r>
            <a:endParaRPr lang="ru-RU" sz="3600" b="1" dirty="0">
              <a:solidFill>
                <a:srgbClr val="0033CC"/>
              </a:solidFill>
              <a:latin typeface="Arial Black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43791" y="5567311"/>
            <a:ext cx="53964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33CC"/>
                </a:solidFill>
                <a:latin typeface="Arial Black" pitchFamily="34" charset="0"/>
              </a:rPr>
              <a:t>Д     Л    И    Н    Ы</a:t>
            </a:r>
            <a:endParaRPr lang="ru-RU" sz="3200" b="1" dirty="0">
              <a:solidFill>
                <a:srgbClr val="0033CC"/>
              </a:solidFill>
              <a:latin typeface="Arial Black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42704" y="3064455"/>
            <a:ext cx="539646" cy="646331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0033CC"/>
                </a:solidFill>
                <a:latin typeface="Arial Black" pitchFamily="34" charset="0"/>
              </a:rPr>
              <a:t>Л</a:t>
            </a: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743685" y="220717"/>
            <a:ext cx="7426325" cy="514516"/>
          </a:xfrm>
          <a:prstGeom prst="rect">
            <a:avLst/>
          </a:prstGeom>
          <a:solidFill>
            <a:srgbClr val="E1E8FF"/>
          </a:solidFill>
          <a:ln w="38100" cap="flat">
            <a:solidFill>
              <a:srgbClr val="0070C0"/>
            </a:solidFill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400" b="1" dirty="0" err="1" smtClean="0"/>
              <a:t>ст.Вычислялкино</a:t>
            </a:r>
            <a:endParaRPr lang="ru-RU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20"/>
                            </p:stCondLst>
                            <p:childTnLst>
                              <p:par>
                                <p:cTn id="3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6304" y="1934889"/>
            <a:ext cx="738830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4400" b="1" dirty="0" smtClean="0">
                <a:solidFill>
                  <a:srgbClr val="0033CC"/>
                </a:solidFill>
                <a:latin typeface="Corbel" pitchFamily="34" charset="0"/>
                <a:cs typeface="Times New Roman" pitchFamily="18" charset="0"/>
              </a:rPr>
              <a:t>1. Какие единицы длины вы уже знаете? </a:t>
            </a:r>
          </a:p>
          <a:p>
            <a:pPr algn="just"/>
            <a:r>
              <a:rPr lang="ru-RU" sz="4400" b="1" dirty="0" smtClean="0">
                <a:solidFill>
                  <a:srgbClr val="0033CC"/>
                </a:solidFill>
                <a:latin typeface="Corbel" pitchFamily="34" charset="0"/>
                <a:cs typeface="Times New Roman" pitchFamily="18" charset="0"/>
              </a:rPr>
              <a:t>2. Назовите их в порядке увеличения.</a:t>
            </a:r>
            <a:endParaRPr lang="ru-RU" sz="4400" b="1" dirty="0">
              <a:solidFill>
                <a:srgbClr val="0033CC"/>
              </a:solidFill>
              <a:latin typeface="Corbel" pitchFamily="34" charset="0"/>
              <a:cs typeface="Times New Roman" pitchFamily="18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838544" y="554569"/>
            <a:ext cx="7558087" cy="12427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>
            <a:solidFill>
              <a:srgbClr val="0070C0"/>
            </a:solidFill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 u="sng" dirty="0" err="1" smtClean="0">
                <a:solidFill>
                  <a:srgbClr val="0033CC"/>
                </a:solidFill>
              </a:rPr>
              <a:t>ст.Измерялкино</a:t>
            </a:r>
            <a:endParaRPr lang="ru-RU" sz="4000" b="1" u="sng" dirty="0" smtClean="0">
              <a:solidFill>
                <a:srgbClr val="0033CC"/>
              </a:solidFill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 dirty="0" smtClean="0">
                <a:solidFill>
                  <a:srgbClr val="000000"/>
                </a:solidFill>
                <a:latin typeface="Calibri" pitchFamily="32" charset="0"/>
                <a:ea typeface="Microsoft YaHei" charset="0"/>
                <a:cs typeface="Microsoft YaHei" charset="0"/>
              </a:rPr>
              <a:t>Вспоминаем </a:t>
            </a:r>
            <a:r>
              <a:rPr lang="ru-RU" sz="4000" b="1" dirty="0">
                <a:solidFill>
                  <a:srgbClr val="000000"/>
                </a:solidFill>
                <a:latin typeface="Calibri" pitchFamily="32" charset="0"/>
                <a:ea typeface="Microsoft YaHei" charset="0"/>
                <a:cs typeface="Microsoft YaHei" charset="0"/>
              </a:rPr>
              <a:t>то, что знаем</a:t>
            </a:r>
          </a:p>
        </p:txBody>
      </p:sp>
      <p:pic>
        <p:nvPicPr>
          <p:cNvPr id="11" name="Рисунок 10" descr="Рисунок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2125" y="4761186"/>
            <a:ext cx="1097504" cy="16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Рисунок3я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9992" y="4603531"/>
            <a:ext cx="1589348" cy="1897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380709" y="432566"/>
            <a:ext cx="53218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1м =  ? дм</a:t>
            </a:r>
            <a:endParaRPr lang="ru-RU" sz="72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8014" y="236483"/>
            <a:ext cx="2790496" cy="635350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chemeClr val="tx1"/>
                </a:solidFill>
              </a:rPr>
              <a:t>10</a:t>
            </a:r>
          </a:p>
          <a:p>
            <a:pPr algn="ctr"/>
            <a:endParaRPr lang="ru-RU" sz="44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8000" b="1" dirty="0" smtClean="0">
                <a:solidFill>
                  <a:schemeClr val="tx1"/>
                </a:solidFill>
              </a:rPr>
              <a:t>100</a:t>
            </a:r>
          </a:p>
          <a:p>
            <a:pPr algn="ctr"/>
            <a:endParaRPr lang="ru-RU" sz="44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8000" b="1" dirty="0" smtClean="0">
                <a:solidFill>
                  <a:schemeClr val="tx1"/>
                </a:solidFill>
              </a:rPr>
              <a:t>1000</a:t>
            </a:r>
            <a:endParaRPr lang="ru-RU" sz="8000" b="1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01893" y="1567681"/>
            <a:ext cx="52533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1м =  ? см</a:t>
            </a:r>
            <a:endParaRPr lang="ru-RU" sz="72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01891" y="2718565"/>
            <a:ext cx="54267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1м = ? мм</a:t>
            </a:r>
            <a:endParaRPr lang="ru-RU" sz="72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43934" y="4967779"/>
            <a:ext cx="52271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1км = ? м</a:t>
            </a:r>
            <a:endParaRPr lang="ru-RU" sz="72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59700" y="3816895"/>
            <a:ext cx="52533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1дм =  ? см</a:t>
            </a:r>
            <a:endParaRPr lang="ru-RU" sz="72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rot="10800000" flipV="1">
            <a:off x="2427890" y="1174619"/>
            <a:ext cx="968585" cy="212745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2430066" y="2381133"/>
            <a:ext cx="1148167" cy="90027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2343355" y="3839444"/>
            <a:ext cx="1479242" cy="77414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6200000" flipV="1">
            <a:off x="1560246" y="2475727"/>
            <a:ext cx="2698621" cy="1278644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11" idx="1"/>
          </p:cNvCxnSpPr>
          <p:nvPr/>
        </p:nvCxnSpPr>
        <p:spPr>
          <a:xfrm rot="10800000">
            <a:off x="2758966" y="5391808"/>
            <a:ext cx="684968" cy="176137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6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4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2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9" grpId="0"/>
      <p:bldP spid="10" grpId="0"/>
      <p:bldP spid="11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85872" y="1038327"/>
            <a:ext cx="6922556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2800" b="1" i="1" u="sng" dirty="0" smtClean="0">
                <a:latin typeface="Arial" pitchFamily="34" charset="0"/>
                <a:cs typeface="Arial" pitchFamily="34" charset="0"/>
              </a:rPr>
              <a:t>Выразить </a:t>
            </a:r>
            <a:r>
              <a:rPr lang="ru-RU" sz="2800" b="1" i="1" u="sng" dirty="0" smtClean="0">
                <a:latin typeface="Arial" pitchFamily="34" charset="0"/>
                <a:cs typeface="Arial" pitchFamily="34" charset="0"/>
              </a:rPr>
              <a:t>в других мерах длины:</a:t>
            </a:r>
            <a:endParaRPr lang="ru-RU" sz="2000" b="1" i="1" u="sng" dirty="0" smtClean="0">
              <a:latin typeface="Arial" pitchFamily="34" charset="0"/>
              <a:cs typeface="Arial" pitchFamily="34" charset="0"/>
            </a:endParaRPr>
          </a:p>
          <a:p>
            <a:endParaRPr lang="ru-RU" sz="2800" b="1" i="1" dirty="0" smtClean="0">
              <a:latin typeface="Arial" pitchFamily="34" charset="0"/>
              <a:cs typeface="Arial" pitchFamily="34" charset="0"/>
            </a:endParaRPr>
          </a:p>
          <a:p>
            <a:pPr indent="1255713">
              <a:lnSpc>
                <a:spcPct val="150000"/>
              </a:lnSpc>
            </a:pPr>
            <a:r>
              <a:rPr lang="ru-RU" sz="2800" b="1" dirty="0" smtClean="0">
                <a:solidFill>
                  <a:srgbClr val="003399"/>
                </a:solidFill>
                <a:latin typeface="Microsoft Sans Serif" pitchFamily="34" charset="0"/>
                <a:cs typeface="Microsoft Sans Serif" pitchFamily="34" charset="0"/>
              </a:rPr>
              <a:t>65м 38см = …см</a:t>
            </a:r>
          </a:p>
          <a:p>
            <a:pPr indent="1255713">
              <a:lnSpc>
                <a:spcPct val="150000"/>
              </a:lnSpc>
            </a:pPr>
            <a:r>
              <a:rPr lang="ru-RU" sz="2800" b="1" dirty="0" smtClean="0">
                <a:solidFill>
                  <a:srgbClr val="003399"/>
                </a:solidFill>
                <a:latin typeface="Microsoft Sans Serif" pitchFamily="34" charset="0"/>
                <a:cs typeface="Microsoft Sans Serif" pitchFamily="34" charset="0"/>
              </a:rPr>
              <a:t>78км 9м = …м</a:t>
            </a:r>
          </a:p>
          <a:p>
            <a:pPr indent="1255713">
              <a:lnSpc>
                <a:spcPct val="150000"/>
              </a:lnSpc>
            </a:pPr>
            <a:r>
              <a:rPr lang="ru-RU" sz="2800" b="1" dirty="0" smtClean="0">
                <a:solidFill>
                  <a:srgbClr val="003399"/>
                </a:solidFill>
                <a:latin typeface="Microsoft Sans Serif" pitchFamily="34" charset="0"/>
                <a:cs typeface="Microsoft Sans Serif" pitchFamily="34" charset="0"/>
              </a:rPr>
              <a:t>96 дм = …м …дм</a:t>
            </a:r>
          </a:p>
          <a:p>
            <a:pPr indent="1255713">
              <a:lnSpc>
                <a:spcPct val="150000"/>
              </a:lnSpc>
            </a:pPr>
            <a:r>
              <a:rPr lang="ru-RU" sz="2800" b="1" dirty="0" smtClean="0">
                <a:solidFill>
                  <a:srgbClr val="003399"/>
                </a:solidFill>
                <a:latin typeface="Microsoft Sans Serif" pitchFamily="34" charset="0"/>
                <a:cs typeface="Microsoft Sans Serif" pitchFamily="34" charset="0"/>
              </a:rPr>
              <a:t>5078м = …км</a:t>
            </a:r>
          </a:p>
          <a:p>
            <a:pPr indent="1255713">
              <a:lnSpc>
                <a:spcPct val="150000"/>
              </a:lnSpc>
            </a:pPr>
            <a:r>
              <a:rPr lang="ru-RU" sz="2800" b="1" dirty="0" smtClean="0">
                <a:solidFill>
                  <a:srgbClr val="003399"/>
                </a:solidFill>
                <a:latin typeface="Microsoft Sans Serif" pitchFamily="34" charset="0"/>
                <a:cs typeface="Microsoft Sans Serif" pitchFamily="34" charset="0"/>
              </a:rPr>
              <a:t>326см = ..м …см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88607" y="1887940"/>
            <a:ext cx="350974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003399"/>
                </a:solidFill>
                <a:latin typeface="Microsoft Sans Serif" pitchFamily="34" charset="0"/>
                <a:ea typeface="Cambria Math" pitchFamily="18" charset="0"/>
                <a:cs typeface="Microsoft Sans Serif" pitchFamily="34" charset="0"/>
              </a:rPr>
              <a:t>65м 38см = 6538см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003399"/>
                </a:solidFill>
                <a:latin typeface="Microsoft Sans Serif" pitchFamily="34" charset="0"/>
                <a:ea typeface="Cambria Math" pitchFamily="18" charset="0"/>
                <a:cs typeface="Microsoft Sans Serif" pitchFamily="34" charset="0"/>
              </a:rPr>
              <a:t>78км 9м = 78 </a:t>
            </a:r>
            <a:r>
              <a:rPr lang="ru-RU" sz="2800" b="1" dirty="0" smtClean="0">
                <a:solidFill>
                  <a:srgbClr val="003399"/>
                </a:solidFill>
                <a:latin typeface="Microsoft Sans Serif" pitchFamily="34" charset="0"/>
                <a:ea typeface="Cambria Math" pitchFamily="18" charset="0"/>
                <a:cs typeface="Microsoft Sans Serif" pitchFamily="34" charset="0"/>
              </a:rPr>
              <a:t>009м</a:t>
            </a:r>
            <a:endParaRPr lang="ru-RU" sz="2800" b="1" dirty="0" smtClean="0">
              <a:solidFill>
                <a:srgbClr val="003399"/>
              </a:solidFill>
              <a:latin typeface="Microsoft Sans Serif" pitchFamily="34" charset="0"/>
              <a:ea typeface="Cambria Math" pitchFamily="18" charset="0"/>
              <a:cs typeface="Microsoft Sans Serif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003399"/>
                </a:solidFill>
                <a:latin typeface="Microsoft Sans Serif" pitchFamily="34" charset="0"/>
                <a:ea typeface="Cambria Math" pitchFamily="18" charset="0"/>
                <a:cs typeface="Microsoft Sans Serif" pitchFamily="34" charset="0"/>
              </a:rPr>
              <a:t>906 дм = 90м </a:t>
            </a:r>
            <a:r>
              <a:rPr lang="ru-RU" sz="2800" b="1" dirty="0">
                <a:solidFill>
                  <a:srgbClr val="003399"/>
                </a:solidFill>
                <a:latin typeface="Microsoft Sans Serif" pitchFamily="34" charset="0"/>
                <a:ea typeface="Cambria Math" pitchFamily="18" charset="0"/>
                <a:cs typeface="Microsoft Sans Serif" pitchFamily="34" charset="0"/>
              </a:rPr>
              <a:t>6</a:t>
            </a:r>
            <a:r>
              <a:rPr lang="ru-RU" sz="2800" b="1" dirty="0" smtClean="0">
                <a:solidFill>
                  <a:srgbClr val="003399"/>
                </a:solidFill>
                <a:latin typeface="Microsoft Sans Serif" pitchFamily="34" charset="0"/>
                <a:ea typeface="Cambria Math" pitchFamily="18" charset="0"/>
                <a:cs typeface="Microsoft Sans Serif" pitchFamily="34" charset="0"/>
              </a:rPr>
              <a:t>дм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003399"/>
                </a:solidFill>
                <a:latin typeface="Microsoft Sans Serif" pitchFamily="34" charset="0"/>
                <a:ea typeface="Cambria Math" pitchFamily="18" charset="0"/>
                <a:cs typeface="Microsoft Sans Serif" pitchFamily="34" charset="0"/>
              </a:rPr>
              <a:t>5078м = 5км 78м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003399"/>
                </a:solidFill>
                <a:latin typeface="Microsoft Sans Serif" pitchFamily="34" charset="0"/>
                <a:ea typeface="Cambria Math" pitchFamily="18" charset="0"/>
                <a:cs typeface="Microsoft Sans Serif" pitchFamily="34" charset="0"/>
              </a:rPr>
              <a:t>326см = 3м 26см</a:t>
            </a:r>
            <a:endParaRPr lang="ru-RU" sz="2800" b="1" dirty="0">
              <a:solidFill>
                <a:srgbClr val="003399"/>
              </a:solidFill>
              <a:latin typeface="Microsoft Sans Serif" pitchFamily="34" charset="0"/>
              <a:ea typeface="Cambria Math" pitchFamily="18" charset="0"/>
              <a:cs typeface="Microsoft Sans Serif" pitchFamily="34" charset="0"/>
            </a:endParaRPr>
          </a:p>
        </p:txBody>
      </p:sp>
      <p:pic>
        <p:nvPicPr>
          <p:cNvPr id="6" name="Рисунок 5" descr="Рисунок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855" y="4335517"/>
            <a:ext cx="1371599" cy="1734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Рисунок3я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55564" y="4240924"/>
            <a:ext cx="1589348" cy="1897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Математика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Математика4</Template>
  <TotalTime>193</TotalTime>
  <Words>335</Words>
  <Application>Microsoft Office PowerPoint</Application>
  <PresentationFormat>Экран (4:3)</PresentationFormat>
  <Paragraphs>106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Математика4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24</cp:revision>
  <dcterms:created xsi:type="dcterms:W3CDTF">2014-11-19T18:26:54Z</dcterms:created>
  <dcterms:modified xsi:type="dcterms:W3CDTF">2014-12-07T18:23:43Z</dcterms:modified>
</cp:coreProperties>
</file>