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8" autoAdjust="0"/>
    <p:restoredTop sz="9466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91BB3-1440-4DA6-9ADF-EAD6140326F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7560003" cy="10691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1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7559637" cy="10691640"/>
          </a:xfrm>
          <a:custGeom>
            <a:avLst>
              <a:gd name="f1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4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643" y="812883"/>
            <a:ext cx="5341677" cy="400572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755641" y="5078156"/>
            <a:ext cx="6045116" cy="4808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6" name="Верхний колонтитул 5"/>
          <p:cNvSpPr txBox="1">
            <a:spLocks noGrp="1"/>
          </p:cNvSpPr>
          <p:nvPr>
            <p:ph type="hdr" sz="quarter"/>
          </p:nvPr>
        </p:nvSpPr>
        <p:spPr>
          <a:xfrm>
            <a:off x="0" y="-356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Дата 6"/>
          <p:cNvSpPr txBox="1">
            <a:spLocks noGrp="1"/>
          </p:cNvSpPr>
          <p:nvPr>
            <p:ph type="dt" idx="1"/>
          </p:nvPr>
        </p:nvSpPr>
        <p:spPr>
          <a:xfrm>
            <a:off x="4278239" y="-356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4"/>
          </p:nvPr>
        </p:nvSpPr>
        <p:spPr>
          <a:xfrm>
            <a:off x="0" y="10156323"/>
            <a:ext cx="3278160" cy="5324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5"/>
          </p:nvPr>
        </p:nvSpPr>
        <p:spPr>
          <a:xfrm>
            <a:off x="4278239" y="10156323"/>
            <a:ext cx="3278160" cy="5324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3DBA50AF-74E7-4006-970A-7170A713F93A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48915" algn="l"/>
        <a:tab pos="898196" algn="l"/>
        <a:tab pos="1347478" algn="l"/>
        <a:tab pos="1796759" algn="l"/>
        <a:tab pos="2246040" algn="l"/>
        <a:tab pos="2695322" algn="l"/>
        <a:tab pos="3144603" algn="l"/>
        <a:tab pos="3593875" algn="l"/>
        <a:tab pos="4043156" algn="l"/>
        <a:tab pos="4492438" algn="l"/>
        <a:tab pos="4941719" algn="l"/>
        <a:tab pos="5391000" algn="l"/>
        <a:tab pos="5840281" algn="l"/>
        <a:tab pos="6289563" algn="l"/>
        <a:tab pos="6738844" algn="l"/>
        <a:tab pos="7188116" algn="l"/>
        <a:tab pos="7637397" algn="l"/>
        <a:tab pos="8086679" algn="l"/>
        <a:tab pos="8535960" algn="l"/>
        <a:tab pos="8985241" algn="l"/>
      </a:tabLst>
      <a:defRPr lang="ru-RU" sz="1200" b="0" i="0" u="none" strike="noStrike" kern="0" cap="none" spc="0" baseline="0">
        <a:solidFill>
          <a:srgbClr val="000000"/>
        </a:solidFill>
        <a:uFillTx/>
        <a:latin typeface="Times New Roman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algn="ctr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3A39D-D42E-4CCF-8236-B5D309FAFD41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EEBB55-14F1-42A9-8900-5765469E188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4090" y="301623"/>
            <a:ext cx="2266953" cy="645318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48446" cy="645318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2A662-4CD6-41CC-97FC-18BA33D64B6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03B7D-4687-426B-8237-77EBE5F9217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33858-2F2B-473E-B824-AFC6030E9A1D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7700" cy="498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3333" y="1768477"/>
            <a:ext cx="4457700" cy="498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10700-5A49-4185-A59D-889EC948AB55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16E15-1D4D-4265-9717-C59FB141D65A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0D805-2094-4AEB-B33C-833DB34757C2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38D16-8B30-4DEC-8953-45DDA4374EAE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56448-0F44-4E81-8434-877A5C04DBF3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A9BB6-54EA-49A0-9E13-C79C03085BC0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2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301322"/>
            <a:ext cx="9067684" cy="1259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276" y="1767955"/>
            <a:ext cx="9067684" cy="4986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2920" y="6886437"/>
            <a:ext cx="2344677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83" y="6886437"/>
            <a:ext cx="3192481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719" y="6886437"/>
            <a:ext cx="2345042" cy="5180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16352FCC-C02F-4309-BB55-72D11DBFFA5E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ru-RU" sz="4400" b="0" i="0" u="none" strike="noStrike" kern="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341281" marR="0" lvl="0" indent="0" algn="l" defTabSz="914400" rtl="0" fontAlgn="auto" hangingPunct="0">
        <a:lnSpc>
          <a:spcPct val="93000"/>
        </a:lnSpc>
        <a:spcBef>
          <a:spcPts val="0"/>
        </a:spcBef>
        <a:spcAft>
          <a:spcPts val="1425"/>
        </a:spcAft>
        <a:buNone/>
        <a:tabLst>
          <a:tab pos="341281" algn="l"/>
          <a:tab pos="448924" algn="l"/>
          <a:tab pos="898205" algn="l"/>
          <a:tab pos="1347477" algn="l"/>
          <a:tab pos="1796758" algn="l"/>
          <a:tab pos="2246040" algn="l"/>
          <a:tab pos="2695321" algn="l"/>
          <a:tab pos="3144602" algn="l"/>
          <a:tab pos="3593884" algn="l"/>
          <a:tab pos="4043165" algn="l"/>
          <a:tab pos="4492437" algn="l"/>
          <a:tab pos="4941718" algn="l"/>
          <a:tab pos="5391000" algn="l"/>
          <a:tab pos="5840281" algn="l"/>
          <a:tab pos="6289562" algn="l"/>
          <a:tab pos="6738844" algn="l"/>
          <a:tab pos="7188125" algn="l"/>
          <a:tab pos="7637397" algn="l"/>
          <a:tab pos="8086678" algn="l"/>
          <a:tab pos="8535603" algn="l"/>
          <a:tab pos="8984884" algn="l"/>
        </a:tabLst>
        <a:defRPr lang="ru-RU" sz="3200" b="0" i="0" u="none" strike="noStrike" kern="0" cap="none" spc="0" baseline="0">
          <a:solidFill>
            <a:srgbClr val="000000"/>
          </a:solidFill>
          <a:uFillTx/>
          <a:latin typeface="Arial" pitchFamily="18"/>
        </a:defRPr>
      </a:lvl1pPr>
      <a:lvl2pPr marL="0" marR="0" lvl="1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2pPr>
      <a:lvl3pPr marL="0" marR="0" lvl="2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3pPr>
      <a:lvl4pPr marL="0" marR="0" lvl="3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4pPr>
      <a:lvl5pPr marL="0" marR="0" lvl="4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0" baseline="0">
          <a:solidFill>
            <a:srgbClr val="000000"/>
          </a:solidFill>
          <a:uFillTx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1331567"/>
            <a:ext cx="8569327" cy="3024332"/>
          </a:xfrm>
        </p:spPr>
        <p:txBody>
          <a:bodyPr/>
          <a:lstStyle/>
          <a:p>
            <a:pPr lvl="0"/>
            <a:r>
              <a:rPr lang="ru-RU" sz="1800" dirty="0"/>
              <a:t/>
            </a:r>
            <a:br>
              <a:rPr lang="ru-RU" sz="1800" dirty="0"/>
            </a:br>
            <a:r>
              <a:rPr lang="ru-RU" b="1" i="1" dirty="0">
                <a:solidFill>
                  <a:srgbClr val="006600"/>
                </a:solidFill>
              </a:rPr>
              <a:t>Проектная деятельность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4A452A"/>
                </a:solidFill>
              </a:rPr>
              <a:t>Автор: </a:t>
            </a:r>
            <a:r>
              <a:rPr lang="ru-RU" dirty="0" err="1">
                <a:solidFill>
                  <a:srgbClr val="4A452A"/>
                </a:solidFill>
              </a:rPr>
              <a:t>Дронникова</a:t>
            </a:r>
            <a:r>
              <a:rPr lang="ru-RU" dirty="0">
                <a:solidFill>
                  <a:srgbClr val="4A452A"/>
                </a:solidFill>
              </a:rPr>
              <a:t> </a:t>
            </a:r>
            <a:r>
              <a:rPr lang="ru-RU" dirty="0" smtClean="0">
                <a:solidFill>
                  <a:srgbClr val="4A452A"/>
                </a:solidFill>
              </a:rPr>
              <a:t>Е. И., </a:t>
            </a:r>
            <a:r>
              <a:rPr lang="ru-RU" dirty="0">
                <a:solidFill>
                  <a:srgbClr val="4A452A"/>
                </a:solidFill>
              </a:rPr>
              <a:t>учитель МБОУ </a:t>
            </a:r>
            <a:r>
              <a:rPr lang="ru-RU" dirty="0" err="1">
                <a:solidFill>
                  <a:srgbClr val="4A452A"/>
                </a:solidFill>
              </a:rPr>
              <a:t>Видновской</a:t>
            </a:r>
            <a:r>
              <a:rPr lang="ru-RU" dirty="0">
                <a:solidFill>
                  <a:srgbClr val="4A452A"/>
                </a:solidFill>
              </a:rPr>
              <a:t>  СОШ №2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827508"/>
            <a:ext cx="9067684" cy="93610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Защита проекта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«Моя страна»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Содержимое 3" descr="C:\Documents and Settings\Елена\Рабочий стол\Наши проекты\Фото проекты\CIMG54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13">
            <a:off x="219666" y="1975744"/>
            <a:ext cx="5104400" cy="4392100"/>
          </a:xfrm>
        </p:spPr>
      </p:pic>
      <p:pic>
        <p:nvPicPr>
          <p:cNvPr id="4" name="Рисунок 4" descr="C:\Documents and Settings\Елена\Рабочий стол\Наши проекты\Фото проекты\CIMG54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76417" y="1979639"/>
            <a:ext cx="2870694" cy="1872206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5" name="Рисунок 5" descr="C:\Documents and Settings\Елена\Рабочий стол\Наши проекты\Фото проекты\CIMG539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72363" y="4283890"/>
            <a:ext cx="3522707" cy="2520278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Рабочий стол\Наши проекты\Фото проекты\CIMG53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72157" y="1547585"/>
            <a:ext cx="3105028" cy="2328766"/>
          </a:xfrm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  <p:pic>
        <p:nvPicPr>
          <p:cNvPr id="3" name="Рисунок 5" descr="C:\Documents and Settings\Елена\Рабочий стол\Наши проекты\Фото проекты\CIMG53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63851" y="1403576"/>
            <a:ext cx="2540002" cy="1904996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4" name="Рисунок 6" descr="C:\Documents and Settings\Елена\Рабочий стол\Наши проекты\Фото проекты\CIMG534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4">
            <a:off x="3906916" y="4553205"/>
            <a:ext cx="2730498" cy="2047871"/>
          </a:xfrm>
          <a:prstGeom prst="rect">
            <a:avLst/>
          </a:prstGeom>
          <a:noFill/>
          <a:ln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  <p:pic>
        <p:nvPicPr>
          <p:cNvPr id="5" name="Рисунок 7" descr="C:\Documents and Settings\Елена\Рабочий стол\Наши проекты\Фото проекты\CIMG534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7824" y="3995863"/>
            <a:ext cx="2917301" cy="1800197"/>
          </a:xfrm>
          <a:prstGeom prst="rect">
            <a:avLst/>
          </a:prstGeom>
          <a:noFill/>
          <a:ln w="127001">
            <a:solidFill>
              <a:srgbClr val="FFFFFF"/>
            </a:solidFill>
            <a:prstDash val="solid"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6" name="Рисунок 8" descr="C:\Documents and Settings\Елена\Рабочий стол\Наши проекты\Фото проекты\CIMG534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624489" y="4067872"/>
            <a:ext cx="2527301" cy="1895478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7" name="Рисунок 9" descr="C:\Documents and Settings\Елена\Рабочий стол\Наши проекты\Фото проекты\CIMG534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984525" y="1475585"/>
            <a:ext cx="2378070" cy="1783555"/>
          </a:xfrm>
          <a:prstGeom prst="rect">
            <a:avLst/>
          </a:prstGeom>
          <a:noFill/>
          <a:ln w="127001">
            <a:solidFill>
              <a:srgbClr val="FFFFFF"/>
            </a:solidFill>
            <a:prstDash val="solid"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4"/>
            <a:ext cx="9067684" cy="1080123"/>
          </a:xfrm>
        </p:spPr>
        <p:txBody>
          <a:bodyPr/>
          <a:lstStyle/>
          <a:p>
            <a:pPr lvl="0"/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Широка страна моя родная.</a:t>
            </a:r>
            <a:b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Природные зоны России</a:t>
            </a:r>
          </a:p>
        </p:txBody>
      </p:sp>
      <p:pic>
        <p:nvPicPr>
          <p:cNvPr id="4" name="Содержимое 3" descr="D:\фото март 2013\IMG_022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832" y="2195661"/>
            <a:ext cx="5049243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D:\фото март 2013\IMG_0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8384" y="4067869"/>
            <a:ext cx="3897115" cy="2922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806" y="899513"/>
            <a:ext cx="9067684" cy="1656188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Творческий проект в рамках муниципального конкурса «Самый читающий класс»</a:t>
            </a:r>
          </a:p>
        </p:txBody>
      </p:sp>
      <p:pic>
        <p:nvPicPr>
          <p:cNvPr id="3" name="Рисунок 5" descr="D:\фото март 2013\IMG_01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4794454">
            <a:off x="250268" y="3397083"/>
            <a:ext cx="3758183" cy="2819396"/>
          </a:xfrm>
          <a:prstGeom prst="rect">
            <a:avLst/>
          </a:prstGeom>
          <a:noFill/>
          <a:ln w="127001">
            <a:solidFill>
              <a:srgbClr val="FFFFFF"/>
            </a:solidFill>
            <a:prstDash val="solid"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4" name="Рисунок 6" descr="D:\фото март 2013\IMG_01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765616">
            <a:off x="3403141" y="2950666"/>
            <a:ext cx="2600325" cy="1950771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5" name="Рисунок 7" descr="D:\фото март 2013\IMG_01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5981294">
            <a:off x="7131736" y="3181681"/>
            <a:ext cx="2856722" cy="214312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6" name="Рисунок 9" descr="D:\фото март 2013\IMG_014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6200004">
            <a:off x="5007227" y="4478365"/>
            <a:ext cx="3018379" cy="2191103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:\фото март 2013\IMG_01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350474">
            <a:off x="372191" y="2040051"/>
            <a:ext cx="3739749" cy="3027742"/>
          </a:xfr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4" name="Рисунок 6" descr="D:\фото март 2013\IMG_01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788715">
            <a:off x="6289974" y="2380146"/>
            <a:ext cx="3681282" cy="2712622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5" name="Рисунок 5" descr="D:\фото март 2013\IMG_014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4">
            <a:off x="3163988" y="2703836"/>
            <a:ext cx="4124776" cy="310842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1115541"/>
            <a:ext cx="9067684" cy="792088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 же даёт нам проектная деятельность?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2195661"/>
            <a:ext cx="9067684" cy="4559010"/>
          </a:xfrm>
        </p:spPr>
        <p:txBody>
          <a:bodyPr/>
          <a:lstStyle/>
          <a:p>
            <a:pPr lvl="0"/>
            <a:r>
              <a:rPr lang="ru-RU" sz="2800" dirty="0"/>
              <a:t>1) Обычно замкнутые дети в процессе работы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раскрепощаются, становятся увереннее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dirty="0"/>
              <a:t>Работа в избранном направлении ведётся активно, что, несомненно, привлекает к участию в ней и родителей учащихся.</a:t>
            </a:r>
          </a:p>
          <a:p>
            <a:pPr lvl="0"/>
            <a:r>
              <a:rPr lang="ru-RU" sz="2800" dirty="0"/>
              <a:t>2) Дети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работают увлеченно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2800" dirty="0"/>
              <a:t>3) Класс глубоко прорабатывает избранную тему, дети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учатся ценить труд других </a:t>
            </a:r>
            <a:r>
              <a:rPr lang="ru-RU" sz="2800" dirty="0"/>
              <a:t>участников осуществления проекта,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учатся продуктивно работать сами.</a:t>
            </a:r>
          </a:p>
          <a:p>
            <a:pPr lvl="0"/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503806" y="2051648"/>
            <a:ext cx="9067153" cy="4703033"/>
          </a:xfrm>
        </p:spPr>
        <p:txBody>
          <a:bodyPr/>
          <a:lstStyle/>
          <a:p>
            <a:pPr lvl="0"/>
            <a:r>
              <a:rPr lang="ru-RU" sz="2800" i="1"/>
              <a:t>Приоритетной целью образования в современной школе становится развитие личности, готовой к правильному взаимодействию с окружающим миром, к самообразованию и саморазвитию.</a:t>
            </a:r>
          </a:p>
          <a:p>
            <a:pPr lvl="0"/>
            <a:endParaRPr lang="ru-RU" sz="2800" b="1" i="1">
              <a:solidFill>
                <a:srgbClr val="006600"/>
              </a:solidFill>
            </a:endParaRPr>
          </a:p>
          <a:p>
            <a:pPr lvl="0"/>
            <a:endParaRPr lang="ru-RU" sz="2800" b="1" i="1">
              <a:solidFill>
                <a:srgbClr val="006600"/>
              </a:solidFill>
            </a:endParaRPr>
          </a:p>
          <a:p>
            <a:pPr lvl="0"/>
            <a:r>
              <a:rPr lang="ru-RU" sz="2800" b="1" i="1">
                <a:solidFill>
                  <a:srgbClr val="006600"/>
                </a:solidFill>
              </a:rPr>
              <a:t>Цель:</a:t>
            </a:r>
            <a:r>
              <a:rPr lang="ru-RU" sz="2800" b="1" i="1"/>
              <a:t> </a:t>
            </a:r>
            <a:r>
              <a:rPr lang="ru-RU" sz="2800"/>
              <a:t>развитие личности и создание основ творческого потенциала учащихся</a:t>
            </a:r>
            <a:r>
              <a:rPr lang="ru-RU" sz="2800" b="1"/>
              <a:t>.</a:t>
            </a:r>
            <a:endParaRPr lang="ru-RU" sz="2800" i="1"/>
          </a:p>
          <a:p>
            <a:pPr lvl="0"/>
            <a:endParaRPr lang="ru-RU" sz="2800" i="1"/>
          </a:p>
          <a:p>
            <a:pPr lvl="0"/>
            <a:endParaRPr lang="ru-RU"/>
          </a:p>
        </p:txBody>
      </p:sp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503276" y="1259558"/>
            <a:ext cx="9067684" cy="2520278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6600"/>
                </a:solidFill>
              </a:rPr>
              <a:t>Актуальность </a:t>
            </a:r>
            <a:r>
              <a:rPr lang="ru-RU" sz="3200" b="1" i="1" dirty="0">
                <a:solidFill>
                  <a:srgbClr val="006600"/>
                </a:solidFill>
              </a:rPr>
              <a:t>проектной деятельности  </a:t>
            </a:r>
            <a:r>
              <a:rPr lang="ru-RU" sz="2800" dirty="0">
                <a:solidFill>
                  <a:srgbClr val="006600"/>
                </a:solidFill>
              </a:rPr>
              <a:t/>
            </a:r>
            <a:br>
              <a:rPr lang="ru-RU" sz="2800" dirty="0">
                <a:solidFill>
                  <a:srgbClr val="006600"/>
                </a:solidFill>
              </a:rPr>
            </a:br>
            <a:r>
              <a:rPr lang="ru-RU" sz="2800" dirty="0">
                <a:solidFill>
                  <a:srgbClr val="006600"/>
                </a:solidFill>
              </a:rPr>
              <a:t/>
            </a:r>
            <a:br>
              <a:rPr lang="ru-RU" sz="2800" dirty="0">
                <a:solidFill>
                  <a:srgbClr val="006600"/>
                </a:solidFill>
              </a:rPr>
            </a:br>
            <a:r>
              <a:rPr lang="ru-RU" sz="2800" dirty="0">
                <a:solidFill>
                  <a:srgbClr val="006600"/>
                </a:solidFill>
              </a:rPr>
              <a:t/>
            </a:r>
            <a:br>
              <a:rPr lang="ru-RU" sz="2800" dirty="0">
                <a:solidFill>
                  <a:srgbClr val="0066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b="1" i="1">
                <a:solidFill>
                  <a:srgbClr val="FFC000"/>
                </a:solidFill>
              </a:rPr>
              <a:t/>
            </a:r>
            <a:br>
              <a:rPr lang="ru-RU" b="1" i="1">
                <a:solidFill>
                  <a:srgbClr val="FFC000"/>
                </a:solidFill>
              </a:rPr>
            </a:br>
            <a:r>
              <a:rPr lang="ru-RU" sz="3200" b="1" i="1">
                <a:solidFill>
                  <a:srgbClr val="006600"/>
                </a:solidFill>
              </a:rPr>
              <a:t>Задачи проектной деятельности:</a:t>
            </a:r>
            <a:endParaRPr lang="ru-RU" sz="320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/>
          </a:p>
          <a:p>
            <a:pPr lvl="0"/>
            <a:r>
              <a:rPr lang="ru-RU" sz="2400"/>
              <a:t>1. Формирование позитивной самооценки, самоуважения.</a:t>
            </a:r>
          </a:p>
          <a:p>
            <a:pPr lvl="0"/>
            <a:r>
              <a:rPr lang="ru-RU" sz="2400"/>
              <a:t>2. Формирование коммуникативной компетентности в сотрудничестве:</a:t>
            </a:r>
          </a:p>
          <a:p>
            <a:pPr lvl="0"/>
            <a:r>
              <a:rPr lang="ru-RU" sz="2400"/>
              <a:t>— умение вести диалог, координировать свои действия с действиями партнеров по совместной деятельности;</a:t>
            </a:r>
          </a:p>
          <a:p>
            <a:pPr lvl="0"/>
            <a:r>
              <a:rPr lang="ru-RU" sz="2400"/>
              <a:t>— способности доброжелательно и чутко относиться к людям, сопереживать;</a:t>
            </a:r>
          </a:p>
          <a:p>
            <a:pPr lvl="0"/>
            <a:r>
              <a:rPr lang="ru-RU" sz="2400"/>
              <a:t>— формирование социально адекватных способов поведения.</a:t>
            </a:r>
          </a:p>
          <a:p>
            <a:pPr lvl="0"/>
            <a:r>
              <a:rPr lang="ru-RU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611486"/>
            <a:ext cx="9067684" cy="6143195"/>
          </a:xfrm>
        </p:spPr>
        <p:txBody>
          <a:bodyPr/>
          <a:lstStyle/>
          <a:p>
            <a:pPr lvl="0"/>
            <a:r>
              <a:rPr lang="ru-RU" sz="2400" b="1" i="1"/>
              <a:t>  </a:t>
            </a:r>
            <a:endParaRPr lang="ru-RU" sz="2400"/>
          </a:p>
          <a:p>
            <a:pPr lvl="0"/>
            <a:r>
              <a:rPr lang="ru-RU" sz="2400"/>
              <a:t>3. Формирование способности к организации деятельности и управлению ею:</a:t>
            </a:r>
          </a:p>
          <a:p>
            <a:pPr lvl="0"/>
            <a:r>
              <a:rPr lang="ru-RU" sz="2400"/>
              <a:t>— воспитание целеустремленности и настойчивости;</a:t>
            </a:r>
          </a:p>
          <a:p>
            <a:pPr lvl="0"/>
            <a:r>
              <a:rPr lang="ru-RU" sz="2400"/>
              <a:t>— формирование навыков организации рабочего пространства и рационального использования рабочего времени;</a:t>
            </a:r>
          </a:p>
          <a:p>
            <a:pPr lvl="0"/>
            <a:r>
              <a:rPr lang="ru-RU" sz="2400"/>
              <a:t>— формирование умения самостоятельно и совместно планировать деятельность и сотрудничество;</a:t>
            </a:r>
          </a:p>
          <a:p>
            <a:pPr lvl="0"/>
            <a:r>
              <a:rPr lang="ru-RU" sz="2400"/>
              <a:t>— формирование умения самостоятельно и совместно принимать решения.</a:t>
            </a:r>
          </a:p>
          <a:p>
            <a:pPr lvl="0"/>
            <a:r>
              <a:rPr lang="ru-RU" sz="2400"/>
              <a:t>4. Формирование умения решать творческие задачи.</a:t>
            </a:r>
          </a:p>
          <a:p>
            <a:pPr lvl="0"/>
            <a:r>
              <a:rPr lang="ru-RU" sz="2400"/>
              <a:t>5. Формирование умения работать с информацией (сбор, систематизация, хранение, использование).</a:t>
            </a:r>
          </a:p>
          <a:p>
            <a:pPr lvl="0"/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899513"/>
            <a:ext cx="9067684" cy="864098"/>
          </a:xfrm>
        </p:spPr>
        <p:txBody>
          <a:bodyPr/>
          <a:lstStyle/>
          <a:p>
            <a:pPr lvl="0"/>
            <a:r>
              <a:rPr lang="ru-RU" sz="3200" b="1" i="1">
                <a:solidFill>
                  <a:srgbClr val="006600"/>
                </a:solidFill>
              </a:rPr>
              <a:t>Особенностью</a:t>
            </a:r>
            <a:r>
              <a:rPr lang="ru-RU" sz="3200">
                <a:solidFill>
                  <a:srgbClr val="006600"/>
                </a:solidFill>
              </a:rPr>
              <a:t> проектной технологии 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1767955"/>
            <a:ext cx="9067684" cy="5324249"/>
          </a:xfrm>
        </p:spPr>
        <p:txBody>
          <a:bodyPr/>
          <a:lstStyle/>
          <a:p>
            <a:pPr lvl="0"/>
            <a:r>
              <a:rPr lang="ru-RU" sz="2400"/>
              <a:t>является реализация педагогической идеи формирования у младших школьников </a:t>
            </a:r>
            <a:r>
              <a:rPr lang="ru-RU" sz="2400" i="1"/>
              <a:t>умения учиться – самостоятельно добывать и систематизировать новые знания. </a:t>
            </a:r>
            <a:r>
              <a:rPr lang="ru-RU" sz="2400"/>
              <a:t>В этом качестве проектная деятельность обеспечивает реализацию следующих </a:t>
            </a:r>
            <a:r>
              <a:rPr lang="ru-RU" sz="2400" u="sng"/>
              <a:t>принципов: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непрерывность дополнительного образования как механизма полноты и целостности образования в целом;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развития индивидуальности каждого ребенка в процессе социального самоопределения в системе внеурочной деятельности;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системность организации учебно-воспитательного процесса;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400"/>
              <a:t>раскрытие способностей и поддержка одаренности детей.</a:t>
            </a:r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r>
              <a:rPr lang="ru-RU" sz="2400" b="1"/>
              <a:t> </a:t>
            </a:r>
            <a:endParaRPr lang="ru-RU" sz="2400" i="1"/>
          </a:p>
          <a:p>
            <a:pPr lvl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5"/>
            <a:ext cx="9067684" cy="589071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Наши проекты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«Наши ёлочки» </a:t>
            </a:r>
            <a:r>
              <a:rPr lang="ru-RU" dirty="0"/>
              <a:t>– творческий проект</a:t>
            </a:r>
          </a:p>
        </p:txBody>
      </p:sp>
      <p:pic>
        <p:nvPicPr>
          <p:cNvPr id="4" name="Рисунок 3" descr="D:\2 класс 2012-2013\Новая папка (2)\CIMG52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48022" y="2627711"/>
            <a:ext cx="5266258" cy="40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76" y="971525"/>
            <a:ext cx="9067684" cy="1296144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Исследовательские проекты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Мы познаём мир»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2267669"/>
            <a:ext cx="9067684" cy="4487002"/>
          </a:xfrm>
        </p:spPr>
        <p:txBody>
          <a:bodyPr/>
          <a:lstStyle/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Как работает радиоприёмник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 Из гусеницы в бабочку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Загадки Египетских мумий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Главный крылатый </a:t>
            </a:r>
            <a:r>
              <a:rPr lang="ru-RU" sz="2800" dirty="0" smtClean="0"/>
              <a:t>хищник</a:t>
            </a:r>
            <a:endParaRPr lang="en-US" sz="2800" dirty="0" smtClean="0"/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Динозавры</a:t>
            </a:r>
            <a:endParaRPr lang="ru-RU" sz="2800" dirty="0"/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 smtClean="0"/>
              <a:t>Живые </a:t>
            </a:r>
            <a:r>
              <a:rPr lang="ru-RU" sz="2800" dirty="0"/>
              <a:t>планеры</a:t>
            </a:r>
          </a:p>
          <a:p>
            <a:pPr lvl="0">
              <a:buSzPct val="100000"/>
              <a:buFont typeface="Wingdings" pitchFamily="2"/>
              <a:buChar char="§"/>
            </a:pPr>
            <a:r>
              <a:rPr lang="ru-RU" sz="2800" dirty="0"/>
              <a:t>Уссурийский тигр</a:t>
            </a:r>
          </a:p>
          <a:p>
            <a:pPr>
              <a:buSzPct val="100000"/>
              <a:buFont typeface="Wingdings" pitchFamily="2"/>
              <a:buChar char="§"/>
            </a:pPr>
            <a:r>
              <a:rPr lang="ru-RU" sz="2800" dirty="0" smtClean="0"/>
              <a:t>Почему ящерица отбрасывает хвост</a:t>
            </a:r>
          </a:p>
          <a:p>
            <a:pPr lvl="0">
              <a:buSzPct val="100000"/>
              <a:buFont typeface="Wingdings" pitchFamily="2"/>
              <a:buChar char="§"/>
            </a:pPr>
            <a:endParaRPr lang="ru-RU" sz="2800" dirty="0"/>
          </a:p>
          <a:p>
            <a:pPr lvl="0">
              <a:buSzPct val="100000"/>
              <a:buFont typeface="Wingdings" pitchFamily="2"/>
              <a:buChar char="§"/>
            </a:pPr>
            <a:endParaRPr lang="ru-RU" dirty="0"/>
          </a:p>
          <a:p>
            <a:pPr lvl="0">
              <a:buSzPct val="100000"/>
              <a:buFont typeface="Wingdings" pitchFamily="2"/>
              <a:buChar char="§"/>
            </a:pPr>
            <a:endParaRPr lang="ru-RU" dirty="0"/>
          </a:p>
        </p:txBody>
      </p:sp>
      <p:pic>
        <p:nvPicPr>
          <p:cNvPr id="4" name="Рисунок 4" descr="D:\2 класс 2012-2013\проекты\CIMG52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88384" y="3131765"/>
            <a:ext cx="409004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76" y="1187549"/>
            <a:ext cx="9067684" cy="5567132"/>
          </a:xfrm>
        </p:spPr>
        <p:txBody>
          <a:bodyPr/>
          <a:lstStyle/>
          <a:p>
            <a:pPr>
              <a:buSzPct val="100000"/>
              <a:buFont typeface="Wingdings" pitchFamily="2"/>
              <a:buChar char="Ø"/>
            </a:pPr>
            <a:r>
              <a:rPr lang="ru-RU" dirty="0"/>
              <a:t>Времена </a:t>
            </a:r>
            <a:r>
              <a:rPr lang="ru-RU" dirty="0" smtClean="0"/>
              <a:t>года</a:t>
            </a:r>
            <a:endParaRPr lang="en-US" dirty="0" smtClean="0"/>
          </a:p>
          <a:p>
            <a:pPr lvl="0">
              <a:buSzPct val="100000"/>
              <a:buFont typeface="Wingdings" pitchFamily="2"/>
              <a:buChar char="Ø"/>
            </a:pPr>
            <a:r>
              <a:rPr lang="ru-RU" dirty="0" smtClean="0"/>
              <a:t>Аисты</a:t>
            </a:r>
            <a:endParaRPr lang="en-US" dirty="0" smtClean="0"/>
          </a:p>
          <a:p>
            <a:pPr>
              <a:buSzPct val="100000"/>
              <a:buFont typeface="Wingdings" pitchFamily="2"/>
              <a:buChar char="Ø"/>
            </a:pPr>
            <a:r>
              <a:rPr lang="ru-RU" dirty="0" smtClean="0"/>
              <a:t>Радуга</a:t>
            </a:r>
            <a:endParaRPr lang="en-US" dirty="0" smtClean="0"/>
          </a:p>
          <a:p>
            <a:pPr>
              <a:buSzPct val="100000"/>
              <a:buFont typeface="Wingdings" pitchFamily="2"/>
              <a:buChar char="Ø"/>
            </a:pPr>
            <a:r>
              <a:rPr lang="ru-RU" dirty="0" smtClean="0"/>
              <a:t>Жизнь диких мустангов</a:t>
            </a:r>
            <a:endParaRPr lang="ru-RU" dirty="0"/>
          </a:p>
          <a:p>
            <a:pPr lvl="0">
              <a:buSzPct val="100000"/>
              <a:buFont typeface="Wingdings" pitchFamily="2"/>
              <a:buChar char="Ø"/>
            </a:pPr>
            <a:r>
              <a:rPr lang="ru-RU" dirty="0"/>
              <a:t>Пять чувств динозавров</a:t>
            </a:r>
          </a:p>
          <a:p>
            <a:pPr lvl="0">
              <a:buSzPct val="100000"/>
              <a:buFont typeface="Wingdings" pitchFamily="2"/>
              <a:buChar char="Ø"/>
            </a:pPr>
            <a:r>
              <a:rPr lang="ru-RU" dirty="0"/>
              <a:t>Почему морских свинок так назвали</a:t>
            </a:r>
          </a:p>
          <a:p>
            <a:pPr lvl="0">
              <a:buSzPct val="100000"/>
              <a:buFont typeface="Wingdings" pitchFamily="2"/>
              <a:buChar char="Ø"/>
            </a:pPr>
            <a:r>
              <a:rPr lang="ru-RU" dirty="0" smtClean="0"/>
              <a:t>Возможна </a:t>
            </a:r>
            <a:r>
              <a:rPr lang="ru-RU" dirty="0"/>
              <a:t>ли дружба между кошкой и собакой</a:t>
            </a:r>
          </a:p>
          <a:p>
            <a:pPr lvl="0">
              <a:buSzPct val="100000"/>
              <a:buFont typeface="Wingdings" pitchFamily="2"/>
              <a:buChar char="Ø"/>
            </a:pPr>
            <a:r>
              <a:rPr lang="ru-RU" dirty="0"/>
              <a:t>Северное сияние – «спецэффекты планеты Земля»</a:t>
            </a:r>
          </a:p>
          <a:p>
            <a:pPr lvl="0">
              <a:buSzPct val="100000"/>
              <a:buFont typeface="Wingdings" pitchFamily="2"/>
              <a:buChar char="Ø"/>
            </a:pPr>
            <a:endParaRPr lang="ru-RU" dirty="0"/>
          </a:p>
          <a:p>
            <a:pPr lvl="0">
              <a:buSzPct val="100000"/>
              <a:buFont typeface="Wingdings" pitchFamily="2"/>
              <a:buChar char="Ø"/>
            </a:pPr>
            <a:endParaRPr lang="ru-RU" dirty="0"/>
          </a:p>
        </p:txBody>
      </p:sp>
      <p:pic>
        <p:nvPicPr>
          <p:cNvPr id="4" name="Рисунок 5" descr="D:\2 класс 2012-2013\проекты\CIMG52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32400" y="1187549"/>
            <a:ext cx="4005806" cy="2824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7824" y="1331565"/>
            <a:ext cx="9067684" cy="1080118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Учебный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проект по окружающему миру 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«Моя страна»</a:t>
            </a:r>
          </a:p>
        </p:txBody>
      </p:sp>
      <p:pic>
        <p:nvPicPr>
          <p:cNvPr id="3" name="Рисунок 3" descr="C:\Documents and Settings\Елена\Рабочий стол\Наши проекты\Фото проекты\CIMG54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7824" y="2915738"/>
            <a:ext cx="4287237" cy="3096341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4" name="Рисунок 4" descr="C:\Documents and Settings\Елена\Рабочий стол\Наши проекты\Фото проекты\CIMG54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4327" y="3059756"/>
            <a:ext cx="4176467" cy="2952332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401</Words>
  <Application>Microsoft Office PowerPoint</Application>
  <PresentationFormat>Произвольный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Обычный</vt:lpstr>
      <vt:lpstr> Проектная деятельность</vt:lpstr>
      <vt:lpstr>Актуальность проектной деятельности        </vt:lpstr>
      <vt:lpstr>   Задачи проектной деятельности:</vt:lpstr>
      <vt:lpstr>Слайд 4</vt:lpstr>
      <vt:lpstr>Особенностью проектной технологии </vt:lpstr>
      <vt:lpstr>Наши проекты</vt:lpstr>
      <vt:lpstr>Исследовательские проекты  «Мы познаём мир»</vt:lpstr>
      <vt:lpstr>Слайд 8</vt:lpstr>
      <vt:lpstr>Учебный проект по окружающему миру  «Моя страна»</vt:lpstr>
      <vt:lpstr>Защита проекта «Моя страна»</vt:lpstr>
      <vt:lpstr>Слайд 11</vt:lpstr>
      <vt:lpstr>Широка страна моя родная. Природные зоны России</vt:lpstr>
      <vt:lpstr>Творческий проект в рамках муниципального конкурса «Самый читающий класс»</vt:lpstr>
      <vt:lpstr>Слайд 14</vt:lpstr>
      <vt:lpstr>Что же даёт нам проектная деятельность?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Проектная деятельность</dc:title>
  <dc:creator>Helen</dc:creator>
  <cp:lastModifiedBy>Helen</cp:lastModifiedBy>
  <cp:revision>14</cp:revision>
  <dcterms:created xsi:type="dcterms:W3CDTF">2013-03-28T12:55:08Z</dcterms:created>
  <dcterms:modified xsi:type="dcterms:W3CDTF">2013-03-30T17:16:03Z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