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59" r:id="rId6"/>
    <p:sldId id="260" r:id="rId7"/>
    <p:sldId id="261" r:id="rId8"/>
    <p:sldId id="272" r:id="rId9"/>
    <p:sldId id="277" r:id="rId10"/>
    <p:sldId id="263" r:id="rId11"/>
    <p:sldId id="264" r:id="rId12"/>
    <p:sldId id="265" r:id="rId13"/>
    <p:sldId id="266" r:id="rId14"/>
    <p:sldId id="267" r:id="rId15"/>
    <p:sldId id="268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F1AFF4-A31B-4085-9127-25353BCD08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logoped18.ru/images/sound-letter-analysis-1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logoped18.ru/images/zvuko-bukvennyi-sintez-3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logoped18.ru/images/slogovoe-domino-6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Звуковой и слоговой анализ слов 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3889375"/>
          </a:xfrm>
        </p:spPr>
        <p:txBody>
          <a:bodyPr/>
          <a:lstStyle/>
          <a:p>
            <a:r>
              <a:rPr lang="ru-RU" sz="7200" b="1">
                <a:solidFill>
                  <a:srgbClr val="FF0000"/>
                </a:solidFill>
                <a:latin typeface="Garamond" pitchFamily="18" charset="0"/>
              </a:rPr>
              <a:t>Собери слова из третьих звуков каждого слова</a:t>
            </a:r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1" name="Picture 9" descr="Радуг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836613"/>
            <a:ext cx="3889375" cy="2520950"/>
          </a:xfrm>
          <a:noFill/>
          <a:ln/>
        </p:spPr>
      </p:pic>
      <p:pic>
        <p:nvPicPr>
          <p:cNvPr id="59402" name="Picture 10" descr="Кро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765175"/>
            <a:ext cx="3887788" cy="2519363"/>
          </a:xfrm>
          <a:noFill/>
          <a:ln/>
        </p:spPr>
      </p:pic>
      <p:pic>
        <p:nvPicPr>
          <p:cNvPr id="59403" name="Picture 11" descr="Сум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84438" y="3860800"/>
            <a:ext cx="3743325" cy="2754313"/>
          </a:xfrm>
          <a:noFill/>
          <a:ln/>
        </p:spPr>
      </p:pic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258888" y="0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hlink"/>
                </a:solidFill>
                <a:latin typeface="Garamond" pitchFamily="18" charset="0"/>
              </a:rPr>
              <a:t>радуга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156325" y="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hlink"/>
                </a:solidFill>
                <a:latin typeface="Garamond" pitchFamily="18" charset="0"/>
              </a:rPr>
              <a:t>крот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3708400" y="321310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hlink"/>
                </a:solidFill>
                <a:latin typeface="Garamond" pitchFamily="18" charset="0"/>
              </a:rPr>
              <a:t>сумка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  <p:bldP spid="59406" grpId="0"/>
      <p:bldP spid="594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60350"/>
            <a:ext cx="2592388" cy="1143000"/>
          </a:xfrm>
        </p:spPr>
        <p:txBody>
          <a:bodyPr>
            <a:normAutofit fontScale="90000"/>
          </a:bodyPr>
          <a:lstStyle/>
          <a:p>
            <a:r>
              <a:rPr lang="ru-RU" sz="7200">
                <a:latin typeface="Garamond" pitchFamily="18" charset="0"/>
              </a:rPr>
              <a:t>дом</a:t>
            </a:r>
          </a:p>
        </p:txBody>
      </p:sp>
      <p:pic>
        <p:nvPicPr>
          <p:cNvPr id="61444" name="Picture 4" descr="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12875"/>
            <a:ext cx="7620000" cy="4873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43887" cy="3744912"/>
          </a:xfrm>
        </p:spPr>
        <p:txBody>
          <a:bodyPr/>
          <a:lstStyle/>
          <a:p>
            <a:r>
              <a:rPr lang="ru-RU" sz="7200" b="1">
                <a:solidFill>
                  <a:srgbClr val="FF0000"/>
                </a:solidFill>
                <a:latin typeface="Garamond" pitchFamily="18" charset="0"/>
              </a:rPr>
              <a:t>Собери слова из первых слогов каждого слова</a:t>
            </a:r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9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Улит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573463"/>
            <a:ext cx="3598863" cy="3036887"/>
          </a:xfrm>
          <a:noFill/>
          <a:ln/>
        </p:spPr>
      </p:pic>
      <p:pic>
        <p:nvPicPr>
          <p:cNvPr id="90115" name="Picture 3" descr="Жираф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3573463"/>
            <a:ext cx="3743325" cy="3044825"/>
          </a:xfrm>
          <a:noFill/>
          <a:ln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32400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УЛИТКА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79388" y="2276475"/>
            <a:ext cx="503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У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969963" y="2276475"/>
            <a:ext cx="1800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ЛИТ 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843213" y="2276475"/>
            <a:ext cx="1368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КА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504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–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411413" y="2276475"/>
            <a:ext cx="504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–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5364163" y="333375"/>
            <a:ext cx="3024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ЖИРАФ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5219700" y="2276475"/>
            <a:ext cx="1520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ЖИ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7092950" y="2276475"/>
            <a:ext cx="1716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РАФ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6657975" y="2205038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–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18" grpId="0"/>
      <p:bldP spid="90119" grpId="0"/>
      <p:bldP spid="90120" grpId="0"/>
      <p:bldP spid="90121" grpId="0"/>
      <p:bldP spid="90122" grpId="0"/>
      <p:bldP spid="90123" grpId="0"/>
      <p:bldP spid="90124" grpId="0"/>
      <p:bldP spid="90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203575" y="333375"/>
            <a:ext cx="576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У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995738" y="333375"/>
            <a:ext cx="1943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ЖИ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635375" y="260350"/>
            <a:ext cx="504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–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419475" y="1196975"/>
            <a:ext cx="2376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  <a:latin typeface="Garamond" pitchFamily="18" charset="0"/>
              </a:rPr>
              <a:t>УЖИ</a:t>
            </a:r>
          </a:p>
        </p:txBody>
      </p:sp>
      <p:pic>
        <p:nvPicPr>
          <p:cNvPr id="91142" name="Picture 6" descr="У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205038"/>
            <a:ext cx="6219825" cy="4160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/>
      <p:bldP spid="91140" grpId="0"/>
      <p:bldP spid="911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084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800" b="1" i="1">
                <a:solidFill>
                  <a:srgbClr val="6C4462"/>
                </a:solidFill>
                <a:latin typeface="Trebuchet MS" pitchFamily="34" charset="0"/>
              </a:rPr>
              <a:t>МОЛОДЕЦ</a:t>
            </a:r>
          </a:p>
        </p:txBody>
      </p:sp>
      <p:pic>
        <p:nvPicPr>
          <p:cNvPr id="79875" name="Picture 3" descr="1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921625" cy="4435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Проведи волнистую линию так, чтобы гласные остались сверху, а согласные — снизу.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 звуко-буквенный анализ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88247"/>
            <a:ext cx="8229600" cy="334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Переложи кольца пирамидки так, чтобы образовалось новое слово.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ольца пирамидки логопед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" y="1834356"/>
            <a:ext cx="79343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Найди и выпиши все большие буквы и составь слово, найди и выпиши все маленькие буквы и составь слово.</a:t>
            </a:r>
            <a:endParaRPr lang="ru-RU" sz="2000" dirty="0"/>
          </a:p>
        </p:txBody>
      </p:sp>
      <p:pic>
        <p:nvPicPr>
          <p:cNvPr id="4" name="Содержимое 3" descr="Составь из этих букв два слов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1672431"/>
            <a:ext cx="72961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642938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Назови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всё, что нарисовано на картинке.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На какой звук  оканчивается каждое слово?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Какой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предмет в каждом ряду лишний?</a:t>
            </a:r>
          </a:p>
        </p:txBody>
      </p:sp>
      <p:pic>
        <p:nvPicPr>
          <p:cNvPr id="8197" name="Рисунок 5" descr="стр 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5F9"/>
              </a:clrFrom>
              <a:clrTo>
                <a:srgbClr val="FFF5F9">
                  <a:alpha val="0"/>
                </a:srgbClr>
              </a:clrTo>
            </a:clrChange>
          </a:blip>
          <a:srcRect l="11429" t="49225" r="7138" b="21875"/>
          <a:stretch>
            <a:fillRect/>
          </a:stretch>
        </p:blipFill>
        <p:spPr bwMode="auto">
          <a:xfrm>
            <a:off x="571500" y="2071688"/>
            <a:ext cx="807243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СПРЯТАЛСЯ ЗВУК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СЛОВЕ?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Светлана\Мои документы\РАБОТА\для занятий\Новая папка\Новая папка (7)\x_6843848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2466984" cy="698434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лана\Мои документы\РАБОТА\для занятий\Новая папка\Новая папка (7)\x_fec3d3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00174"/>
            <a:ext cx="2662236" cy="753712"/>
          </a:xfrm>
          <a:prstGeom prst="rect">
            <a:avLst/>
          </a:prstGeom>
          <a:noFill/>
        </p:spPr>
      </p:pic>
      <p:pic>
        <p:nvPicPr>
          <p:cNvPr id="1028" name="Picture 4" descr="C:\Documents and Settings\Светлана\Мои документы\РАБОТА\для занятий\Новая папка\Новая папка (7)\x_618ce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941" y="1500174"/>
            <a:ext cx="2523307" cy="714380"/>
          </a:xfrm>
          <a:prstGeom prst="rect">
            <a:avLst/>
          </a:prstGeom>
          <a:noFill/>
        </p:spPr>
      </p:pic>
      <p:pic>
        <p:nvPicPr>
          <p:cNvPr id="7" name="Picture 4" descr="slovar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1800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каранда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653136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140968"/>
            <a:ext cx="1954957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Мои док_На_D\ирина николаевна\предшкольное образ\развиваем память\стр 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6FA"/>
              </a:clrFrom>
              <a:clrTo>
                <a:srgbClr val="FCF6FA">
                  <a:alpha val="0"/>
                </a:srgbClr>
              </a:clrTo>
            </a:clrChange>
            <a:lum contrast="20000"/>
          </a:blip>
          <a:srcRect l="72200" t="9377" r="9125" b="76237"/>
          <a:stretch>
            <a:fillRect/>
          </a:stretch>
        </p:blipFill>
        <p:spPr bwMode="auto">
          <a:xfrm>
            <a:off x="5436096" y="4725144"/>
            <a:ext cx="1571628" cy="166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708920"/>
            <a:ext cx="1714512" cy="164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22145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Согласные звуки могут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звонкими и глухими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428728" y="3571876"/>
          <a:ext cx="2143140" cy="2128461"/>
        </p:xfrm>
        <a:graphic>
          <a:graphicData uri="http://schemas.openxmlformats.org/presentationml/2006/ole">
            <p:oleObj spid="_x0000_s1026" name="Точечный рисунок" r:id="rId3" imgW="1390844" imgH="1380952" progId="PBrush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643570" y="3500438"/>
          <a:ext cx="2109957" cy="2095505"/>
        </p:xfrm>
        <a:graphic>
          <a:graphicData uri="http://schemas.openxmlformats.org/presentationml/2006/ole">
            <p:oleObj spid="_x0000_s1027" name="Точечный рисунок" r:id="rId4" imgW="1390844" imgH="1380952" progId="PBrush">
              <p:embed/>
            </p:oleObj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5357818" y="3000372"/>
            <a:ext cx="2928958" cy="2857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86380" y="3143248"/>
            <a:ext cx="2857520" cy="27146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Звонкие согласные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dirty="0" smtClean="0"/>
              <a:t>Л М Н </a:t>
            </a:r>
            <a:r>
              <a:rPr lang="ru-RU" sz="6000" dirty="0" err="1" smtClean="0"/>
              <a:t>Р</a:t>
            </a:r>
            <a:r>
              <a:rPr lang="ru-RU" sz="6000" dirty="0" smtClean="0"/>
              <a:t> В </a:t>
            </a:r>
            <a:r>
              <a:rPr lang="ru-RU" sz="6000" dirty="0" err="1" smtClean="0"/>
              <a:t>З</a:t>
            </a:r>
            <a:r>
              <a:rPr lang="ru-RU" sz="6000" dirty="0" smtClean="0"/>
              <a:t> Б Д Г Ж </a:t>
            </a:r>
            <a:r>
              <a:rPr lang="ru-RU" sz="6000" dirty="0" err="1" smtClean="0"/>
              <a:t>Й</a:t>
            </a:r>
            <a:endParaRPr lang="ru-RU" sz="6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Звучит ли голос когда ты произносишь эти звуки? (Да)</a:t>
            </a:r>
          </a:p>
          <a:p>
            <a:pPr>
              <a:buNone/>
            </a:pPr>
            <a:r>
              <a:rPr lang="ru-RU" dirty="0" smtClean="0"/>
              <a:t>Возникает ли преграда для воздуха, когда их произносишь? (Да)</a:t>
            </a:r>
            <a:endParaRPr lang="ru-RU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476701" y="476672"/>
          <a:ext cx="1667299" cy="1656184"/>
        </p:xfrm>
        <a:graphic>
          <a:graphicData uri="http://schemas.openxmlformats.org/presentationml/2006/ole">
            <p:oleObj spid="_x0000_s22530" name="Точечный рисунок" r:id="rId3" imgW="1390844" imgH="1380952" progId="PBrush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Глухие согласные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/>
              <a:t>Ф С </a:t>
            </a:r>
            <a:r>
              <a:rPr lang="ru-RU" sz="5400" dirty="0" err="1" smtClean="0"/>
              <a:t>П</a:t>
            </a:r>
            <a:r>
              <a:rPr lang="ru-RU" sz="5400" dirty="0" smtClean="0"/>
              <a:t> Т К Х </a:t>
            </a:r>
            <a:r>
              <a:rPr lang="ru-RU" sz="5400" dirty="0" err="1" smtClean="0"/>
              <a:t>Ш</a:t>
            </a:r>
            <a:r>
              <a:rPr lang="ru-RU" sz="5400" dirty="0" smtClean="0"/>
              <a:t> </a:t>
            </a:r>
            <a:r>
              <a:rPr lang="ru-RU" sz="5400" dirty="0" err="1" smtClean="0"/>
              <a:t>Ц</a:t>
            </a:r>
            <a:r>
              <a:rPr lang="ru-RU" sz="5400" dirty="0" smtClean="0"/>
              <a:t> Ч </a:t>
            </a:r>
            <a:r>
              <a:rPr lang="ru-RU" sz="5400" dirty="0" err="1" smtClean="0"/>
              <a:t>Щ</a:t>
            </a:r>
            <a:endParaRPr lang="ru-RU" sz="5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Звучит ли голос когда ты произносишь эти звуки? (Нет)</a:t>
            </a:r>
          </a:p>
          <a:p>
            <a:pPr>
              <a:buNone/>
            </a:pPr>
            <a:r>
              <a:rPr lang="ru-RU" dirty="0" smtClean="0"/>
              <a:t>Возникает ли преграда для воздуха, когда их произносишь? (Да)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588224" y="188640"/>
          <a:ext cx="2109787" cy="2095500"/>
        </p:xfrm>
        <a:graphic>
          <a:graphicData uri="http://schemas.openxmlformats.org/presentationml/2006/ole">
            <p:oleObj spid="_x0000_s24578" name="Точечный рисунок" r:id="rId3" imgW="1390844" imgH="1380952" progId="PBrush">
              <p:embed/>
            </p:oleObj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804248" y="188640"/>
            <a:ext cx="2016224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876256" y="0"/>
            <a:ext cx="194421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183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Точечный рисунок</vt:lpstr>
      <vt:lpstr>Слайд 1</vt:lpstr>
      <vt:lpstr>  Проведи волнистую линию так, чтобы гласные остались сверху, а согласные — снизу.   </vt:lpstr>
      <vt:lpstr>Переложи кольца пирамидки так, чтобы образовалось новое слово. </vt:lpstr>
      <vt:lpstr>Найди и выпиши все большие буквы и составь слово, найди и выпиши все маленькие буквы и составь слово.</vt:lpstr>
      <vt:lpstr>Слайд 5</vt:lpstr>
      <vt:lpstr>ГДЕ СПРЯТАЛСЯ ЗВУК К В СЛОВЕ?</vt:lpstr>
      <vt:lpstr>Слайд 7</vt:lpstr>
      <vt:lpstr>Звонкие согласные</vt:lpstr>
      <vt:lpstr>Глухие согласные</vt:lpstr>
      <vt:lpstr>Собери слова из третьих звуков каждого слова</vt:lpstr>
      <vt:lpstr>Слайд 11</vt:lpstr>
      <vt:lpstr>дом</vt:lpstr>
      <vt:lpstr>Собери слова из первых слогов каждого слова</vt:lpstr>
      <vt:lpstr>Слайд 14</vt:lpstr>
      <vt:lpstr>Слайд 15</vt:lpstr>
      <vt:lpstr>МОЛОДЕЦ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marina</cp:lastModifiedBy>
  <cp:revision>48</cp:revision>
  <dcterms:created xsi:type="dcterms:W3CDTF">2013-04-06T16:41:36Z</dcterms:created>
  <dcterms:modified xsi:type="dcterms:W3CDTF">2013-04-10T06:38:31Z</dcterms:modified>
</cp:coreProperties>
</file>