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3" r:id="rId2"/>
    <p:sldId id="266" r:id="rId3"/>
    <p:sldId id="270" r:id="rId4"/>
    <p:sldId id="271" r:id="rId5"/>
    <p:sldId id="280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FF99"/>
    <a:srgbClr val="0D5DAD"/>
    <a:srgbClr val="0066FF"/>
    <a:srgbClr val="000099"/>
    <a:srgbClr val="003366"/>
    <a:srgbClr val="336699"/>
    <a:srgbClr val="C0C0C0"/>
    <a:srgbClr val="22557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061" autoAdjust="0"/>
    <p:restoredTop sz="94660"/>
  </p:normalViewPr>
  <p:slideViewPr>
    <p:cSldViewPr>
      <p:cViewPr>
        <p:scale>
          <a:sx n="50" d="100"/>
          <a:sy n="50" d="100"/>
        </p:scale>
        <p:origin x="-88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01B1AD-0A5B-404B-85DD-552353E185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200400"/>
            <a:ext cx="9144000" cy="6858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D5D980-DD7A-4032-A4D0-B537F3E445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228600"/>
          </a:xfrm>
        </p:spPr>
        <p:txBody>
          <a:bodyPr/>
          <a:lstStyle>
            <a:lvl1pPr marL="0" indent="0" algn="ctr">
              <a:buSzPct val="250000"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29B17-9AC6-48E1-94D5-8480553EF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171700" cy="624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362700" cy="624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AD7E4-60FA-4CF8-B654-14AF15AE71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685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26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838200"/>
            <a:ext cx="426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689725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689725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4615B490-3A80-42B1-9E4D-FF9782BA4A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EBE93-9292-489D-BECF-BB80BAF98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37C4D-66B4-4898-B434-34917A079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2672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838200"/>
            <a:ext cx="42672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62D6A-0DA0-40B1-AF2E-46E51553B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31CCE-FB74-466D-A4CE-6458CFFCD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B1E3F-47D5-42AC-A5D6-5DC0EE41C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AA0FE-4381-4388-A52F-C8DC2896A5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92E5F-3F94-4504-83B6-59C0ED0C2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8F4D6-011B-4548-8FBB-535FC29B08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68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689725"/>
            <a:ext cx="2133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bg1"/>
                </a:solidFill>
                <a:latin typeface="Eras Bold ITC" pitchFamily="34" charset="0"/>
              </a:defRPr>
            </a:lvl1pPr>
          </a:lstStyle>
          <a:p>
            <a:endParaRPr lang="en-US"/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  <a:latin typeface="Eras Bold ITC" pitchFamily="34" charset="0"/>
              </a:defRPr>
            </a:lvl1pPr>
          </a:lstStyle>
          <a:p>
            <a:endParaRPr lang="en-US"/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689725"/>
            <a:ext cx="2133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Eras Bold ITC" pitchFamily="34" charset="0"/>
              </a:defRPr>
            </a:lvl1pPr>
          </a:lstStyle>
          <a:p>
            <a:fld id="{D889FB3A-948A-4F08-8EB8-053E5A35AE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30000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300000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300000"/>
        <a:defRPr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300000"/>
        <a:defRPr sz="16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300000"/>
        <a:defRPr sz="16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300000"/>
        <a:defRPr sz="16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300000"/>
        <a:defRPr sz="16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300000"/>
        <a:defRPr sz="16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300000"/>
        <a:defRPr sz="16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000108"/>
            <a:ext cx="837562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</a:t>
            </a:r>
          </a:p>
          <a:p>
            <a:pPr algn="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оптико-пространственной </a:t>
            </a:r>
          </a:p>
          <a:p>
            <a:pPr algn="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моторной функций </a:t>
            </a:r>
          </a:p>
          <a:p>
            <a:pPr algn="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учащихся с 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нарушениями </a:t>
            </a:r>
          </a:p>
          <a:p>
            <a:pPr algn="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речи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gray">
          <a:xfrm>
            <a:off x="0" y="0"/>
            <a:ext cx="9144000" cy="86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РОССИЙСКАЯ ФЕДЕРАЦИЯ </a:t>
            </a:r>
            <a:r>
              <a:rPr lang="ru-RU" i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КРАСНОЯРСКИЙ КРАЙ</a:t>
            </a:r>
            <a:r>
              <a:rPr lang="ru-RU" i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 ОБРАЗОВАТЕЛЬНОЕ УЧРЕЖДЕНИЕ </a:t>
            </a:r>
            <a:r>
              <a:rPr lang="ru-RU" i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СРЕДНЯЯ ОБЩЕОБРАЗОВАТЕЛЬНАЯ ШКОЛА № 28» ГОРОДА НОРИЛЬСКА</a:t>
            </a:r>
            <a:endParaRPr lang="en-US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580526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3399"/>
                </a:solidFill>
              </a:rPr>
              <a:t>Учитель-логопед</a:t>
            </a:r>
            <a:br>
              <a:rPr lang="ru-RU" b="1" i="1" dirty="0" smtClean="0">
                <a:solidFill>
                  <a:srgbClr val="003399"/>
                </a:solidFill>
              </a:rPr>
            </a:br>
            <a:r>
              <a:rPr lang="ru-RU" b="1" i="1" dirty="0" smtClean="0">
                <a:solidFill>
                  <a:srgbClr val="003399"/>
                </a:solidFill>
              </a:rPr>
              <a:t>Петрулина Анастасия Юрьевна</a:t>
            </a:r>
            <a:endParaRPr lang="ru-RU" dirty="0">
              <a:solidFill>
                <a:srgbClr val="003399"/>
              </a:solidFill>
            </a:endParaRPr>
          </a:p>
        </p:txBody>
      </p:sp>
      <p:pic>
        <p:nvPicPr>
          <p:cNvPr id="1026" name="Picture 2" descr="C:\Users\Анастасия Петрулина\Desktop\1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4338"/>
            <a:ext cx="4921174" cy="35036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57232"/>
            <a:ext cx="9144000" cy="4929198"/>
          </a:xfrm>
        </p:spPr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 нарушений письменной речи </a:t>
            </a:r>
          </a:p>
          <a:p>
            <a:pPr marL="0" indent="0" algn="ctr">
              <a:spcBef>
                <a:spcPts val="0"/>
              </a:spcBef>
            </a:pPr>
            <a:r>
              <a:rPr lang="ru-RU" sz="5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 младших школьников – одна из самых </a:t>
            </a:r>
          </a:p>
          <a:p>
            <a:pPr marL="0" indent="0" algn="ctr">
              <a:spcBef>
                <a:spcPts val="0"/>
              </a:spcBef>
            </a:pPr>
            <a:r>
              <a:rPr lang="ru-RU" sz="5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актуальных для </a:t>
            </a:r>
          </a:p>
          <a:p>
            <a:pPr marL="0" indent="0" algn="ctr">
              <a:spcBef>
                <a:spcPts val="0"/>
              </a:spcBef>
            </a:pPr>
            <a:r>
              <a:rPr lang="ru-RU" sz="5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школьного обучения</a:t>
            </a:r>
            <a:endParaRPr lang="en-US" sz="54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57166"/>
            <a:ext cx="9144000" cy="592935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5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Одной из ведущих предпосылок формирования письма является сформированность именно мелкой моторики и </a:t>
            </a:r>
          </a:p>
          <a:p>
            <a:pPr>
              <a:spcBef>
                <a:spcPts val="0"/>
              </a:spcBef>
            </a:pPr>
            <a:r>
              <a:rPr lang="ru-RU" sz="5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оптико-пространственной ориентации</a:t>
            </a:r>
            <a:endParaRPr lang="ru-RU" sz="5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214282" y="500042"/>
            <a:ext cx="8715436" cy="1285884"/>
          </a:xfrm>
          <a:prstGeom prst="roundRect">
            <a:avLst/>
          </a:prstGeom>
          <a:solidFill>
            <a:schemeClr val="accent1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600" b="1" kern="0" spc="1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Формирование оптико-пространственной ориентировки</a:t>
            </a:r>
            <a:endParaRPr kumimoji="0" lang="ru-RU" sz="3600" b="1" i="0" u="none" strike="noStrike" kern="0" cap="none" spc="100" normalizeH="0" dirty="0" smtClean="0">
              <a:ln>
                <a:noFill/>
              </a:ln>
              <a:solidFill>
                <a:srgbClr val="003399"/>
              </a:solidFill>
              <a:effectLst/>
              <a:latin typeface="Arial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0" y="2621828"/>
            <a:ext cx="3571868" cy="1687890"/>
          </a:xfrm>
          <a:prstGeom prst="ellipse">
            <a:avLst/>
          </a:prstGeom>
          <a:solidFill>
            <a:schemeClr val="accent1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Формирование зрительного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гнозиса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5000628" y="2980635"/>
            <a:ext cx="4143372" cy="2207240"/>
          </a:xfrm>
          <a:prstGeom prst="ellipse">
            <a:avLst/>
          </a:prstGeom>
          <a:solidFill>
            <a:schemeClr val="accent1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Развитие пространственных  ориентировок и представлений</a:t>
            </a:r>
          </a:p>
        </p:txBody>
      </p:sp>
      <p:sp>
        <p:nvSpPr>
          <p:cNvPr id="8" name="Стрелка вниз 7"/>
          <p:cNvSpPr/>
          <p:nvPr/>
        </p:nvSpPr>
        <p:spPr bwMode="auto">
          <a:xfrm rot="1416653">
            <a:off x="1607508" y="1882340"/>
            <a:ext cx="1071570" cy="1116695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 rot="20365029">
            <a:off x="6439405" y="1855905"/>
            <a:ext cx="1071570" cy="1470773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Стрелка вниз 9"/>
          <p:cNvSpPr/>
          <p:nvPr/>
        </p:nvSpPr>
        <p:spPr bwMode="auto">
          <a:xfrm>
            <a:off x="3786182" y="2071678"/>
            <a:ext cx="1071570" cy="1857388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1785918" y="4000504"/>
            <a:ext cx="4143372" cy="2726591"/>
          </a:xfrm>
          <a:prstGeom prst="ellipse">
            <a:avLst/>
          </a:prstGeom>
          <a:solidFill>
            <a:schemeClr val="accent1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Развитие концентрации и переключения зрительного внимания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214282" y="500042"/>
            <a:ext cx="8715436" cy="785818"/>
          </a:xfrm>
          <a:prstGeom prst="roundRect">
            <a:avLst/>
          </a:prstGeom>
          <a:solidFill>
            <a:schemeClr val="accent1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600" b="1" kern="0" spc="1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Развитие моторики</a:t>
            </a:r>
            <a:endParaRPr kumimoji="0" lang="ru-RU" sz="3600" b="1" i="0" u="none" strike="noStrike" kern="0" cap="none" spc="100" normalizeH="0" dirty="0" smtClean="0">
              <a:ln>
                <a:noFill/>
              </a:ln>
              <a:solidFill>
                <a:srgbClr val="003399"/>
              </a:solidFill>
              <a:effectLst/>
              <a:latin typeface="Arial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0" y="2621828"/>
            <a:ext cx="3571868" cy="1687890"/>
          </a:xfrm>
          <a:prstGeom prst="ellipse">
            <a:avLst/>
          </a:prstGeom>
          <a:solidFill>
            <a:schemeClr val="accent1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Развитие статической координации</a:t>
            </a:r>
          </a:p>
        </p:txBody>
      </p:sp>
      <p:sp>
        <p:nvSpPr>
          <p:cNvPr id="7" name="Овал 6"/>
          <p:cNvSpPr/>
          <p:nvPr/>
        </p:nvSpPr>
        <p:spPr bwMode="auto">
          <a:xfrm>
            <a:off x="5000628" y="3240310"/>
            <a:ext cx="4143372" cy="1687890"/>
          </a:xfrm>
          <a:prstGeom prst="ellipse">
            <a:avLst/>
          </a:prstGeom>
          <a:solidFill>
            <a:schemeClr val="accent1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Развитие двигательной памяти</a:t>
            </a:r>
          </a:p>
        </p:txBody>
      </p:sp>
      <p:sp>
        <p:nvSpPr>
          <p:cNvPr id="8" name="Стрелка вниз 7"/>
          <p:cNvSpPr/>
          <p:nvPr/>
        </p:nvSpPr>
        <p:spPr bwMode="auto">
          <a:xfrm rot="1416653">
            <a:off x="1750383" y="1453713"/>
            <a:ext cx="1071570" cy="1116695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 rot="20365029">
            <a:off x="6010777" y="1498716"/>
            <a:ext cx="1071570" cy="1470773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Стрелка вниз 9"/>
          <p:cNvSpPr/>
          <p:nvPr/>
        </p:nvSpPr>
        <p:spPr bwMode="auto">
          <a:xfrm>
            <a:off x="3786182" y="1571612"/>
            <a:ext cx="1071570" cy="2714644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1785918" y="4519854"/>
            <a:ext cx="4143372" cy="1687890"/>
          </a:xfrm>
          <a:prstGeom prst="ellipse">
            <a:avLst/>
          </a:prstGeom>
          <a:solidFill>
            <a:schemeClr val="accent1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Развитие динамической координации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0" y="642918"/>
          <a:ext cx="8858318" cy="5666402"/>
        </p:xfrm>
        <a:graphic>
          <a:graphicData uri="http://schemas.openxmlformats.org/drawingml/2006/table">
            <a:tbl>
              <a:tblPr firstRow="1" bandRow="1">
                <a:solidFill>
                  <a:srgbClr val="FFFFCC"/>
                </a:solidFill>
                <a:tableStyleId>{5C22544A-7EE6-4342-B048-85BDC9FD1C3A}</a:tableStyleId>
              </a:tblPr>
              <a:tblGrid>
                <a:gridCol w="1265474"/>
                <a:gridCol w="1265474"/>
                <a:gridCol w="1265474"/>
                <a:gridCol w="1265474"/>
                <a:gridCol w="1265474"/>
                <a:gridCol w="1265474"/>
                <a:gridCol w="1265474"/>
              </a:tblGrid>
              <a:tr h="913874">
                <a:tc>
                  <a:txBody>
                    <a:bodyPr/>
                    <a:lstStyle/>
                    <a:p>
                      <a:pPr algn="ctr"/>
                      <a:r>
                        <a:rPr lang="ru-RU" sz="7200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</a:t>
                      </a:r>
                      <a:endParaRPr lang="ru-RU" sz="72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</a:t>
                      </a:r>
                      <a:endParaRPr lang="ru-RU" sz="72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</a:t>
                      </a:r>
                      <a:endParaRPr lang="ru-RU" sz="72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</a:t>
                      </a:r>
                      <a:endParaRPr lang="ru-RU" sz="72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</a:t>
                      </a:r>
                      <a:endParaRPr lang="ru-RU" sz="72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</a:t>
                      </a:r>
                      <a:endParaRPr lang="ru-RU" sz="7200" i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 </a:t>
                      </a:r>
                      <a:endParaRPr lang="ru-RU" sz="72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</a:tr>
              <a:tr h="1381338"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</a:t>
                      </a:r>
                      <a:endParaRPr lang="ru-RU" sz="7200" b="1" i="0" dirty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</a:t>
                      </a:r>
                      <a:endParaRPr lang="ru-RU" sz="7200" b="1" i="0" dirty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</a:t>
                      </a:r>
                      <a:endParaRPr lang="ru-RU" sz="7200" b="1" i="0" dirty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</a:t>
                      </a:r>
                      <a:endParaRPr lang="ru-RU" sz="7200" b="1" i="0" dirty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</a:t>
                      </a:r>
                      <a:endParaRPr lang="ru-RU" sz="7200" b="1" i="0" dirty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</a:t>
                      </a:r>
                      <a:endParaRPr lang="ru-RU" sz="7200" b="1" i="0" dirty="0" smtClean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 </a:t>
                      </a:r>
                      <a:endParaRPr lang="ru-RU" sz="7200" b="1" i="0" dirty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</a:t>
                      </a:r>
                      <a:endParaRPr lang="ru-RU" sz="7200" b="1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</a:t>
                      </a:r>
                      <a:endParaRPr lang="ru-RU" sz="7200" b="1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</a:t>
                      </a:r>
                      <a:endParaRPr lang="ru-RU" sz="7200" b="1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</a:t>
                      </a:r>
                      <a:endParaRPr lang="ru-RU" sz="7200" b="1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</a:t>
                      </a:r>
                      <a:endParaRPr lang="ru-RU" sz="7200" b="1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b="1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</a:t>
                      </a:r>
                      <a:endParaRPr lang="ru-RU" sz="7200" b="1" i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 </a:t>
                      </a:r>
                      <a:endParaRPr lang="ru-RU" sz="7200" b="1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</a:t>
                      </a:r>
                      <a:endParaRPr lang="ru-RU" sz="7200" b="1" i="0" dirty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</a:t>
                      </a:r>
                      <a:endParaRPr lang="ru-RU" sz="7200" b="1" i="0" dirty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</a:t>
                      </a:r>
                      <a:endParaRPr lang="ru-RU" sz="7200" b="1" i="0" dirty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</a:t>
                      </a:r>
                      <a:endParaRPr lang="ru-RU" sz="7200" b="1" i="0" dirty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</a:t>
                      </a:r>
                      <a:endParaRPr lang="ru-RU" sz="7200" b="1" i="0" dirty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</a:t>
                      </a:r>
                      <a:endParaRPr lang="ru-RU" sz="7200" b="1" i="0" dirty="0" smtClean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i="0" kern="120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 </a:t>
                      </a:r>
                      <a:endParaRPr lang="ru-RU" sz="7200" b="1" i="0" dirty="0">
                        <a:solidFill>
                          <a:srgbClr val="00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576" y="1916832"/>
            <a:ext cx="7635573" cy="2357454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СПАСИБО </a:t>
            </a:r>
            <a:b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 ВНИМАНИЕ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797152"/>
            <a:ext cx="5233784" cy="1728192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solidFill>
                  <a:srgbClr val="0000CC"/>
                </a:solidFill>
              </a:rPr>
              <a:t>Успехов в </a:t>
            </a:r>
            <a:r>
              <a:rPr lang="ru-RU" sz="5400" smtClean="0">
                <a:solidFill>
                  <a:srgbClr val="0000CC"/>
                </a:solidFill>
              </a:rPr>
              <a:t>работе</a:t>
            </a:r>
            <a:r>
              <a:rPr lang="ru-RU" sz="5400" smtClean="0">
                <a:solidFill>
                  <a:srgbClr val="0000CC"/>
                </a:solidFill>
              </a:rPr>
              <a:t>!  </a:t>
            </a:r>
            <a:endParaRPr lang="en-US" sz="5400" dirty="0" smtClean="0">
              <a:solidFill>
                <a:srgbClr val="0000C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0"/>
            <a:ext cx="2592288" cy="222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G:\КАК ДЕЛАТЬ ПРЕЗЕНТАЦИЮ, ШАБЛОНЫ\Анимационные картинки для презентаций. Часть 2\Школа\j03567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013176"/>
            <a:ext cx="952500" cy="952500"/>
          </a:xfrm>
          <a:prstGeom prst="rect">
            <a:avLst/>
          </a:prstGeom>
          <a:noFill/>
        </p:spPr>
      </p:pic>
      <p:pic>
        <p:nvPicPr>
          <p:cNvPr id="2054" name="Picture 6" descr="G:\КАК ДЕЛАТЬ ПРЕЗЕНТАЦИЮ, ШАБЛОНЫ\Анимационные картинки для презентаций. Часть 2\Школа\j035678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085184"/>
            <a:ext cx="1028700" cy="1028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ий занавес">
  <a:themeElements>
    <a:clrScheme name="a_new_lif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_new_life">
      <a:majorFont>
        <a:latin typeface="Impact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_new_lif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new_lif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new_lif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new_lif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new_lif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new_lif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_new_lif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_new_lif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_new_lif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_new_lif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_new_lif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_new_lif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синий занавес</Template>
  <TotalTime>286</TotalTime>
  <Words>103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синий занавес</vt:lpstr>
      <vt:lpstr>Слайд 1</vt:lpstr>
      <vt:lpstr>Слайд 2</vt:lpstr>
      <vt:lpstr>Слайд 3</vt:lpstr>
      <vt:lpstr>Слайд 4</vt:lpstr>
      <vt:lpstr>Слайд 5</vt:lpstr>
      <vt:lpstr>Слайд 6</vt:lpstr>
      <vt:lpstr>СПАСИБО  ЗА ВНИМАНИЕ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Системно-деятельностный подход в обучении детей с трудностями в овладении навыка письма, обусловленными несформированностью оптико-пространственной и моторной функций</dc:title>
  <dc:creator>настя</dc:creator>
  <cp:lastModifiedBy>Анастасия Петрулина</cp:lastModifiedBy>
  <cp:revision>26</cp:revision>
  <dcterms:created xsi:type="dcterms:W3CDTF">2012-07-31T14:23:28Z</dcterms:created>
  <dcterms:modified xsi:type="dcterms:W3CDTF">2013-03-21T08:07:24Z</dcterms:modified>
</cp:coreProperties>
</file>