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9" r:id="rId3"/>
    <p:sldId id="276" r:id="rId4"/>
    <p:sldId id="269" r:id="rId5"/>
    <p:sldId id="289" r:id="rId6"/>
    <p:sldId id="291" r:id="rId7"/>
    <p:sldId id="277" r:id="rId8"/>
    <p:sldId id="272" r:id="rId9"/>
    <p:sldId id="286" r:id="rId10"/>
    <p:sldId id="282" r:id="rId11"/>
    <p:sldId id="267" r:id="rId12"/>
    <p:sldId id="266" r:id="rId13"/>
    <p:sldId id="268" r:id="rId14"/>
    <p:sldId id="290" r:id="rId15"/>
    <p:sldId id="279" r:id="rId16"/>
    <p:sldId id="283" r:id="rId17"/>
    <p:sldId id="288" r:id="rId18"/>
    <p:sldId id="281" r:id="rId19"/>
    <p:sldId id="287" r:id="rId20"/>
    <p:sldId id="285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947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6" d="100"/>
          <a:sy n="36" d="100"/>
        </p:scale>
        <p:origin x="-2352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28DA-7EFF-4777-9E52-87C7C72FEA6A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D20B-E932-4545-AEDB-C0B315537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28DA-7EFF-4777-9E52-87C7C72FEA6A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D20B-E932-4545-AEDB-C0B315537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28DA-7EFF-4777-9E52-87C7C72FEA6A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D20B-E932-4545-AEDB-C0B315537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28DA-7EFF-4777-9E52-87C7C72FEA6A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D20B-E932-4545-AEDB-C0B315537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28DA-7EFF-4777-9E52-87C7C72FEA6A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D20B-E932-4545-AEDB-C0B315537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28DA-7EFF-4777-9E52-87C7C72FEA6A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D20B-E932-4545-AEDB-C0B315537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28DA-7EFF-4777-9E52-87C7C72FEA6A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D20B-E932-4545-AEDB-C0B315537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28DA-7EFF-4777-9E52-87C7C72FEA6A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D20B-E932-4545-AEDB-C0B315537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28DA-7EFF-4777-9E52-87C7C72FEA6A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D20B-E932-4545-AEDB-C0B315537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28DA-7EFF-4777-9E52-87C7C72FEA6A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D20B-E932-4545-AEDB-C0B315537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28DA-7EFF-4777-9E52-87C7C72FEA6A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D20B-E932-4545-AEDB-C0B315537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D28DA-7EFF-4777-9E52-87C7C72FEA6A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3D20B-E932-4545-AEDB-C0B315537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zapis\Мои документы\Мои рисунки\1328882704_1328637147_938305547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37330"/>
            <a:ext cx="9144000" cy="6995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1556792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        С самого утра во дворе слышны весёлые крики ребят . Ребята строят ледяную горку. Ребята сгребают снег в кучу и заливают его водой. Весело будет ребятам кататься с горки.</a:t>
            </a:r>
          </a:p>
        </p:txBody>
      </p:sp>
      <p:pic>
        <p:nvPicPr>
          <p:cNvPr id="1026" name="Picture 2" descr="C:\Documents and Settings\zapis\Мои документы\Мои рисунки\b11cdcd8c4e41d949a390a0ac4ed8342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176" y="3501008"/>
            <a:ext cx="3168352" cy="3356992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7812360" y="1484784"/>
            <a:ext cx="144016" cy="216024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03648" y="5589240"/>
            <a:ext cx="1656184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дети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5013176"/>
            <a:ext cx="2016224" cy="12241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малыши</a:t>
            </a:r>
          </a:p>
          <a:p>
            <a:endParaRPr lang="ru-RU" sz="36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4437112"/>
            <a:ext cx="2016224" cy="1800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детвора</a:t>
            </a: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36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92280" y="3933056"/>
            <a:ext cx="1728192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ребята</a:t>
            </a: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36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1556792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        С самого утра во дворе слышны весёлые крики  </a:t>
            </a:r>
            <a:r>
              <a:rPr lang="ru-RU" sz="3600" u="sng" dirty="0" smtClean="0"/>
              <a:t>                  </a:t>
            </a:r>
            <a:r>
              <a:rPr lang="ru-RU" sz="3600" dirty="0" smtClean="0"/>
              <a:t>  . </a:t>
            </a:r>
            <a:r>
              <a:rPr lang="ru-RU" sz="3600" u="sng" dirty="0" smtClean="0"/>
              <a:t>            </a:t>
            </a:r>
            <a:r>
              <a:rPr lang="ru-RU" sz="3600" dirty="0" smtClean="0"/>
              <a:t> строят ледяную горку.  </a:t>
            </a:r>
            <a:r>
              <a:rPr lang="ru-RU" sz="3600" u="sng" dirty="0" smtClean="0"/>
              <a:t>             </a:t>
            </a:r>
            <a:r>
              <a:rPr lang="ru-RU" sz="3600" dirty="0" smtClean="0"/>
              <a:t> сгребают снег в кучу и заливают его водой. Весело будет   </a:t>
            </a:r>
            <a:r>
              <a:rPr lang="ru-RU" sz="3600" u="sng" dirty="0" smtClean="0"/>
              <a:t>             </a:t>
            </a:r>
            <a:r>
              <a:rPr lang="ru-RU" sz="3600" dirty="0" smtClean="0"/>
              <a:t>                       </a:t>
            </a:r>
          </a:p>
          <a:p>
            <a:r>
              <a:rPr lang="ru-RU" sz="3600" u="sng" dirty="0" smtClean="0"/>
              <a:t>                    </a:t>
            </a:r>
            <a:r>
              <a:rPr lang="ru-RU" sz="3600" dirty="0" smtClean="0"/>
              <a:t>   кататься с горки.</a:t>
            </a:r>
          </a:p>
        </p:txBody>
      </p:sp>
      <p:pic>
        <p:nvPicPr>
          <p:cNvPr id="9" name="Picture 2" descr="C:\Documents and Settings\zapis\Мои документы\Мои рисунки\b11cdcd8c4e41d949a390a0ac4ed8342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176" y="3501008"/>
            <a:ext cx="3168352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5589240"/>
            <a:ext cx="2016224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малыши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5013176"/>
            <a:ext cx="2016224" cy="12241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  дети</a:t>
            </a:r>
          </a:p>
          <a:p>
            <a:endParaRPr lang="ru-RU" sz="36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4437112"/>
            <a:ext cx="2016224" cy="1800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ребята</a:t>
            </a: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36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92280" y="3933056"/>
            <a:ext cx="2051720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детвора</a:t>
            </a: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36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zapis\Мои документы\Мои рисунки\b11cdcd8c4e41d949a390a0ac4ed8342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16216" y="1988840"/>
            <a:ext cx="2088232" cy="2088232"/>
          </a:xfrm>
          <a:prstGeom prst="rect">
            <a:avLst/>
          </a:prstGeom>
          <a:noFill/>
        </p:spPr>
      </p:pic>
      <p:pic>
        <p:nvPicPr>
          <p:cNvPr id="4" name="Picture 2" descr="C:\Documents and Settings\zapis\Мои документы\Мои рисунки\b11cdcd8c4e41d949a390a0ac4ed8342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55768" y="3140968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21442E-6 C -0.01181 0.00439 -0.01806 0.00554 -0.0316 0.00716 C -0.04358 0.0127 -0.03889 0.00878 -0.04653 0.01663 C -0.05174 0.02726 -0.06233 0.03049 -0.07136 0.03281 C -0.07709 0.04112 -0.08021 0.04205 -0.08785 0.04505 C -0.10191 0.05545 -0.11528 0.05683 -0.13108 0.05891 C -0.13889 0.06215 -0.14601 0.06839 -0.154 0.07324 C -0.15886 0.07601 -0.16893 0.0804 -0.16893 0.08063 C -0.18334 0.09588 -0.18993 0.09658 -0.20851 0.09935 C -0.21459 0.10143 -0.22084 0.10351 -0.22674 0.10651 C -0.24393 0.12315 -0.21788 0.09889 -0.23837 0.11344 C -0.2408 0.11529 -0.24254 0.11876 -0.24514 0.12061 C -0.24618 0.12153 -0.25695 0.125 -0.25834 0.12546 C -0.26858 0.13239 -0.27379 0.13586 -0.2849 0.13955 C -0.29288 0.14556 -0.29913 0.14879 -0.30643 0.15596 C -0.30816 0.15827 -0.31007 0.1615 -0.31302 0.16312 C -0.31684 0.1652 -0.32066 0.16474 -0.32431 0.16566 C -0.33733 0.17513 -0.35087 0.17883 -0.36389 0.18715 C -0.37934 0.19662 -0.36788 0.19246 -0.38212 0.19639 C -0.38993 0.20286 -0.40295 0.21164 -0.41181 0.21303 C -0.42778 0.21557 -0.46007 0.21765 -0.46007 0.21788 C -0.50191 0.23059 -0.54983 0.22805 -0.59219 0.22943 C -0.59653 0.23105 -0.60174 0.23013 -0.60538 0.23428 C -0.60747 0.23683 -0.60834 0.24098 -0.61042 0.24376 C -0.61528 0.25023 -0.62118 0.25462 -0.62674 0.26039 C -0.63038 0.26386 -0.63299 0.26871 -0.63663 0.27195 C -0.63802 0.27333 -0.64011 0.2731 -0.64167 0.27449 C -0.64584 0.27818 -0.64983 0.28165 -0.6533 0.2865 C -0.66545 0.3036 -0.67952 0.31492 -0.6967 0.31931 C -0.70729 0.3274 -0.7158 0.33502 -0.72778 0.33849 C -0.75452 0.35513 -0.78403 0.37153 -0.81181 0.38354 C -0.82344 0.39487 -0.80868 0.3817 -0.825 0.39048 C -0.82674 0.39186 -0.8283 0.39417 -0.83004 0.39533 C -0.83316 0.39741 -0.83663 0.39787 -0.83976 0.39995 C -0.84323 0.4018 -0.84636 0.4048 -0.84966 0.40688 C -0.85452 0.41012 -0.85938 0.41381 -0.86441 0.41659 C -0.86754 0.41843 -0.87448 0.42121 -0.87448 0.42144 C -0.88438 0.43091 -0.89445 0.44015 -0.90417 0.44986 C -0.90643 0.45194 -0.90816 0.45517 -0.91077 0.45702 C -0.91337 0.45864 -0.9165 0.45818 -0.91927 0.4591 C -0.9375 0.46534 -0.95452 0.47111 -0.97361 0.47342 C -0.98056 0.4792 -0.98941 0.48405 -0.99514 0.49237 C -1.00191 0.50208 -0.9974 0.50115 -1.00504 0.50647 C -1.01216 0.51155 -1.01979 0.51432 -1.02639 0.52079 C -1.03177 0.52587 -1.03993 0.53419 -1.04462 0.54205 C -1.04584 0.54436 -1.04636 0.54759 -1.04792 0.54898 C -1.05087 0.55244 -1.05486 0.5536 -1.05799 0.55614 C -1.0665 0.5633 -1.07344 0.57093 -1.08125 0.58017 C -1.08681 0.58664 -1.08611 0.58133 -1.08611 0.58733 " pathEditMode="relative" rAng="0" ptsTypes="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300" y="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21442E-6 C -0.01181 0.00439 -0.01806 0.00554 -0.0316 0.00716 C -0.04358 0.0127 -0.03889 0.00878 -0.04653 0.01663 C -0.05174 0.02726 -0.06233 0.03049 -0.07136 0.03281 C -0.07709 0.04112 -0.08021 0.04205 -0.08785 0.04505 C -0.10191 0.05545 -0.11528 0.05683 -0.13108 0.05891 C -0.13889 0.06215 -0.14601 0.06839 -0.154 0.07324 C -0.15886 0.07601 -0.16893 0.0804 -0.16893 0.08063 C -0.18334 0.09588 -0.18993 0.09658 -0.20851 0.09935 C -0.21459 0.10143 -0.22084 0.10351 -0.22674 0.10651 C -0.24393 0.12315 -0.21788 0.09889 -0.23837 0.11344 C -0.2408 0.11529 -0.24254 0.11876 -0.24514 0.12061 C -0.24618 0.12153 -0.25695 0.125 -0.25834 0.12546 C -0.26858 0.13239 -0.27379 0.13586 -0.2849 0.13955 C -0.29288 0.14556 -0.29913 0.14879 -0.30643 0.15596 C -0.30816 0.15827 -0.31007 0.1615 -0.31302 0.16312 C -0.31684 0.1652 -0.32066 0.16474 -0.32431 0.16566 C -0.33733 0.17513 -0.35087 0.17883 -0.36389 0.18715 C -0.37934 0.19662 -0.36788 0.19246 -0.38212 0.19639 C -0.38993 0.20286 -0.40295 0.21164 -0.41181 0.21303 C -0.42778 0.21557 -0.46007 0.21765 -0.46007 0.21788 C -0.50191 0.23059 -0.54983 0.22805 -0.59219 0.22943 C -0.59653 0.23105 -0.60174 0.23013 -0.60538 0.23428 C -0.60747 0.23683 -0.60834 0.24098 -0.61042 0.24376 C -0.61528 0.25023 -0.62118 0.25462 -0.62674 0.26039 C -0.63038 0.26386 -0.63299 0.26871 -0.63663 0.27195 C -0.63802 0.27333 -0.64011 0.2731 -0.64167 0.27449 C -0.64584 0.27818 -0.64983 0.28165 -0.6533 0.2865 C -0.66545 0.3036 -0.67952 0.31492 -0.6967 0.31931 C -0.70729 0.3274 -0.7158 0.33502 -0.72778 0.33849 C -0.75452 0.35513 -0.78403 0.37153 -0.81181 0.38354 C -0.82344 0.39487 -0.80868 0.3817 -0.825 0.39048 C -0.82674 0.39186 -0.8283 0.39417 -0.83004 0.39533 C -0.83316 0.39741 -0.83663 0.39787 -0.83976 0.39995 C -0.84323 0.4018 -0.84636 0.4048 -0.84966 0.40688 C -0.85452 0.41012 -0.85938 0.41381 -0.86441 0.41659 C -0.86754 0.41843 -0.87448 0.42121 -0.87448 0.42144 C -0.88438 0.43091 -0.89445 0.44015 -0.90417 0.44986 C -0.90643 0.45194 -0.90816 0.45517 -0.91077 0.45702 C -0.91337 0.45864 -0.9165 0.45818 -0.91927 0.4591 C -0.9375 0.46534 -0.95452 0.47111 -0.97361 0.47342 C -0.98056 0.4792 -0.98941 0.48405 -0.99514 0.49237 C -1.00191 0.50208 -0.9974 0.50115 -1.00504 0.50647 C -1.01216 0.51155 -1.01979 0.51432 -1.02639 0.52079 C -1.03177 0.52587 -1.03993 0.53419 -1.04462 0.54205 C -1.04584 0.54436 -1.04636 0.54759 -1.04792 0.54898 C -1.05087 0.55244 -1.05486 0.5536 -1.05799 0.55614 C -1.0665 0.5633 -1.07344 0.57093 -1.08125 0.58017 C -1.08681 0.58664 -1.08611 0.58133 -1.08611 0.58733 " pathEditMode="relative" rAng="0" ptsTypes="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300" y="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556792"/>
            <a:ext cx="8748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        С самого утра во дворе слышны весёлые крики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малышей</a:t>
            </a:r>
            <a:r>
              <a:rPr lang="ru-RU" sz="3600" dirty="0" smtClean="0"/>
              <a:t>. 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</a:t>
            </a:r>
            <a:r>
              <a:rPr lang="ru-RU" sz="3600" dirty="0" smtClean="0"/>
              <a:t> строят ледяную горку.  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</a:t>
            </a:r>
            <a:r>
              <a:rPr lang="ru-RU" sz="3600" dirty="0" smtClean="0"/>
              <a:t> сгребают снег в кучу и заливают его водой. Весело будет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детворе</a:t>
            </a:r>
            <a:r>
              <a:rPr lang="ru-RU" sz="3600" dirty="0" smtClean="0"/>
              <a:t>  кататься с горки.</a:t>
            </a:r>
          </a:p>
        </p:txBody>
      </p:sp>
      <p:pic>
        <p:nvPicPr>
          <p:cNvPr id="9" name="Picture 2" descr="C:\Documents and Settings\zapis\Мои документы\Мои рисунки\b11cdcd8c4e41d949a390a0ac4ed8342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176" y="3501008"/>
            <a:ext cx="3168352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50444" y="0"/>
            <a:ext cx="8278228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1500" b="1" dirty="0" smtClean="0">
                <a:ln w="1905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Синонимы</a:t>
            </a:r>
            <a:endParaRPr lang="ru-RU" sz="11500" b="1" dirty="0">
              <a:ln w="19050">
                <a:solidFill>
                  <a:schemeClr val="accent2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2050" name="Picture 2" descr="C:\Documents and Settings\zapis\Мои документы\Мои рисунки\snejinka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46115" y="5944642"/>
            <a:ext cx="997885" cy="913358"/>
          </a:xfrm>
          <a:prstGeom prst="rect">
            <a:avLst/>
          </a:prstGeom>
          <a:noFill/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95536" y="2276872"/>
            <a:ext cx="87484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AD1565"/>
                </a:solidFill>
              </a:rPr>
              <a:t>делают нашу речь правильной, красивой, точной, образной.</a:t>
            </a:r>
            <a:endParaRPr lang="ru-RU" sz="4800" b="1" dirty="0">
              <a:solidFill>
                <a:srgbClr val="AD1565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6084168" y="3068960"/>
            <a:ext cx="216024" cy="216024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zapis\Мои документы\Мои рисунки\b11cdcd8c4e41d949a390a0ac4ed8342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55768" y="1772816"/>
            <a:ext cx="2088232" cy="2088232"/>
          </a:xfrm>
          <a:prstGeom prst="rect">
            <a:avLst/>
          </a:prstGeom>
          <a:noFill/>
        </p:spPr>
      </p:pic>
      <p:pic>
        <p:nvPicPr>
          <p:cNvPr id="4" name="Picture 2" descr="C:\Documents and Settings\zapis\Мои документы\Мои рисунки\b11cdcd8c4e41d949a390a0ac4ed8342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748464" y="1340768"/>
            <a:ext cx="2088232" cy="2088232"/>
          </a:xfrm>
          <a:prstGeom prst="rect">
            <a:avLst/>
          </a:prstGeom>
          <a:noFill/>
        </p:spPr>
      </p:pic>
      <p:pic>
        <p:nvPicPr>
          <p:cNvPr id="5" name="Picture 2" descr="C:\Documents and Settings\zapis\Мои документы\Мои рисунки\b11cdcd8c4e41d949a390a0ac4ed8342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44000" y="1988840"/>
            <a:ext cx="2088232" cy="2088232"/>
          </a:xfrm>
          <a:prstGeom prst="rect">
            <a:avLst/>
          </a:prstGeom>
          <a:noFill/>
        </p:spPr>
      </p:pic>
      <p:pic>
        <p:nvPicPr>
          <p:cNvPr id="6" name="Picture 2" descr="C:\Documents and Settings\zapis\Мои документы\Мои рисунки\b11cdcd8c4e41d949a390a0ac4ed8342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684568" y="2276872"/>
            <a:ext cx="2088232" cy="2088232"/>
          </a:xfrm>
          <a:prstGeom prst="rect">
            <a:avLst/>
          </a:prstGeom>
          <a:noFill/>
        </p:spPr>
      </p:pic>
      <p:pic>
        <p:nvPicPr>
          <p:cNvPr id="7" name="Picture 2" descr="C:\Documents and Settings\zapis\Мои документы\Мои рисунки\b11cdcd8c4e41d949a390a0ac4ed8342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44000" y="2492896"/>
            <a:ext cx="2088232" cy="2088232"/>
          </a:xfrm>
          <a:prstGeom prst="rect">
            <a:avLst/>
          </a:prstGeom>
          <a:noFill/>
        </p:spPr>
      </p:pic>
      <p:pic>
        <p:nvPicPr>
          <p:cNvPr id="8" name="Picture 2" descr="C:\Documents and Settings\zapis\Мои документы\Мои рисунки\b11cdcd8c4e41d949a390a0ac4ed8342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44000" y="1484784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21442E-6 C -0.01181 0.00439 -0.01806 0.00554 -0.0316 0.00716 C -0.04358 0.0127 -0.03889 0.00878 -0.04653 0.01663 C -0.05174 0.02726 -0.06233 0.03049 -0.07136 0.03281 C -0.07709 0.04112 -0.08021 0.04205 -0.08785 0.04505 C -0.10191 0.05545 -0.11528 0.05683 -0.13108 0.05891 C -0.13889 0.06215 -0.14601 0.06839 -0.154 0.07324 C -0.15886 0.07601 -0.16893 0.0804 -0.16893 0.08063 C -0.18334 0.09588 -0.18993 0.09658 -0.20851 0.09935 C -0.21459 0.10143 -0.22084 0.10351 -0.22674 0.10651 C -0.24393 0.12315 -0.21788 0.09889 -0.23837 0.11344 C -0.2408 0.11529 -0.24254 0.11876 -0.24514 0.12061 C -0.24618 0.12153 -0.25695 0.125 -0.25834 0.12546 C -0.26858 0.13239 -0.27379 0.13586 -0.2849 0.13955 C -0.29288 0.14556 -0.29913 0.14879 -0.30643 0.15596 C -0.30816 0.15827 -0.31007 0.1615 -0.31302 0.16312 C -0.31684 0.1652 -0.32066 0.16474 -0.32431 0.16566 C -0.33733 0.17513 -0.35087 0.17883 -0.36389 0.18715 C -0.37934 0.19662 -0.36788 0.19246 -0.38212 0.19639 C -0.38993 0.20286 -0.40295 0.21164 -0.41181 0.21303 C -0.42778 0.21557 -0.46007 0.21765 -0.46007 0.21788 C -0.50191 0.23059 -0.54983 0.22805 -0.59219 0.22943 C -0.59653 0.23105 -0.60174 0.23013 -0.60538 0.23428 C -0.60747 0.23683 -0.60834 0.24098 -0.61042 0.24376 C -0.61528 0.25023 -0.62118 0.25462 -0.62674 0.26039 C -0.63038 0.26386 -0.63299 0.26871 -0.63663 0.27195 C -0.63802 0.27333 -0.64011 0.2731 -0.64167 0.27449 C -0.64584 0.27818 -0.64983 0.28165 -0.6533 0.2865 C -0.66545 0.3036 -0.67952 0.31492 -0.6967 0.31931 C -0.70729 0.3274 -0.7158 0.33502 -0.72778 0.33849 C -0.75452 0.35513 -0.78403 0.37153 -0.81181 0.38354 C -0.82344 0.39487 -0.80868 0.3817 -0.825 0.39048 C -0.82674 0.39186 -0.8283 0.39417 -0.83004 0.39533 C -0.83316 0.39741 -0.83663 0.39787 -0.83976 0.39995 C -0.84323 0.4018 -0.84636 0.4048 -0.84966 0.40688 C -0.85452 0.41012 -0.85938 0.41381 -0.86441 0.41659 C -0.86754 0.41843 -0.87448 0.42121 -0.87448 0.42144 C -0.88438 0.43091 -0.89445 0.44015 -0.90417 0.44986 C -0.90643 0.45194 -0.90816 0.45517 -0.91077 0.45702 C -0.91337 0.45864 -0.9165 0.45818 -0.91927 0.4591 C -0.9375 0.46534 -0.95452 0.47111 -0.97361 0.47342 C -0.98056 0.4792 -0.98941 0.48405 -0.99514 0.49237 C -1.00191 0.50208 -0.9974 0.50115 -1.00504 0.50647 C -1.01216 0.51155 -1.01979 0.51432 -1.02639 0.52079 C -1.03177 0.52587 -1.03993 0.53419 -1.04462 0.54205 C -1.04584 0.54436 -1.04636 0.54759 -1.04792 0.54898 C -1.05087 0.55244 -1.05486 0.5536 -1.05799 0.55614 C -1.0665 0.5633 -1.07344 0.57093 -1.08125 0.58017 C -1.08681 0.58664 -1.08611 0.58133 -1.08611 0.58733 " pathEditMode="relative" rAng="0" ptsTypes="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300" y="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1386E-6 C -0.01441 0.00555 -0.02187 0.00717 -0.03819 0.00924 C -0.0526 0.01641 -0.04705 0.01132 -0.05625 0.02149 C -0.0625 0.03512 -0.07534 0.03928 -0.08611 0.04229 C -0.09305 0.05314 -0.09687 0.0543 -0.10607 0.05823 C -0.12309 0.07163 -0.13923 0.07348 -0.15816 0.07602 C -0.1677 0.08041 -0.17621 0.08826 -0.18593 0.09473 C -0.19166 0.0982 -0.20382 0.10398 -0.20382 0.10421 C -0.22118 0.12385 -0.22916 0.12477 -0.25156 0.12847 C -0.25902 0.13124 -0.26649 0.13378 -0.27361 0.13771 C -0.29427 0.1592 -0.26302 0.12778 -0.28767 0.14672 C -0.29062 0.14903 -0.2927 0.15365 -0.29583 0.15596 C -0.29705 0.15712 -0.31007 0.16151 -0.3118 0.1622 C -0.32413 0.17121 -0.33038 0.1756 -0.34375 0.18046 C -0.35347 0.18831 -0.36093 0.19247 -0.36979 0.20171 C -0.37187 0.20472 -0.37413 0.20887 -0.37777 0.21095 C -0.38229 0.21373 -0.38698 0.21303 -0.39132 0.21419 C -0.40711 0.22644 -0.42343 0.23129 -0.43906 0.24215 C -0.45764 0.25439 -0.44392 0.24885 -0.46111 0.25393 C -0.47048 0.26248 -0.48628 0.2738 -0.49687 0.27542 C -0.51614 0.27888 -0.55503 0.28143 -0.55503 0.28189 C -0.60555 0.29829 -0.66336 0.29506 -0.71441 0.29668 C -0.71979 0.29875 -0.72604 0.2976 -0.73038 0.30291 C -0.73298 0.30638 -0.73402 0.31169 -0.73645 0.31539 C -0.74236 0.32371 -0.74948 0.32925 -0.75625 0.33688 C -0.76059 0.34127 -0.76371 0.34751 -0.76805 0.35167 C -0.76979 0.35351 -0.77222 0.35328 -0.77413 0.35513 C -0.77916 0.35975 -0.78402 0.36437 -0.78819 0.37061 C -0.80295 0.39279 -0.81979 0.40735 -0.84062 0.41313 C -0.8533 0.42352 -0.86354 0.43346 -0.87812 0.43785 C -0.91024 0.45934 -0.946 0.48059 -0.97951 0.49607 C -0.9934 0.51086 -0.97569 0.49376 -0.99531 0.50509 C -0.99739 0.50693 -0.9993 0.50994 -1.00139 0.51132 C -1.0052 0.5141 -1.00937 0.51479 -1.01319 0.51733 C -1.01736 0.51987 -1.02118 0.52357 -1.02517 0.52634 C -1.0309 0.5305 -1.0368 0.53535 -1.04288 0.53882 C -1.0467 0.54136 -1.05503 0.54483 -1.05503 0.54529 C -1.06701 0.55753 -1.07899 0.56932 -1.09062 0.58203 C -1.0934 0.58457 -1.09548 0.58873 -1.09861 0.59127 C -1.10173 0.59335 -1.10555 0.59266 -1.10885 0.59381 C -1.1309 0.6019 -1.15139 0.60952 -1.17448 0.61253 C -1.18281 0.61992 -1.19357 0.62616 -1.20052 0.63702 C -1.20868 0.64949 -1.20312 0.64834 -1.21232 0.65527 C -1.221 0.66174 -1.23021 0.66544 -1.23819 0.67375 C -1.24461 0.68022 -1.25451 0.69108 -1.26007 0.70125 C -1.26163 0.70425 -1.26215 0.70841 -1.26406 0.71026 C -1.26771 0.71465 -1.27257 0.71627 -1.27621 0.7195 C -1.28646 0.72875 -1.29496 0.73868 -1.30434 0.75046 C -1.31111 0.75901 -1.31024 0.75208 -1.31024 0.75994 " pathEditMode="relative" rAng="0" ptsTypes="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00" y="38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38447E-6 C -0.01354 0.00532 -0.02083 0.0067 -0.03628 0.00855 C -0.05 0.01548 -0.04462 0.01063 -0.0533 0.02034 C -0.05937 0.03327 -0.07135 0.0372 -0.08177 0.03997 C -0.08837 0.05014 -0.09184 0.0513 -0.10069 0.05499 C -0.11666 0.0677 -0.13212 0.06932 -0.15017 0.07186 C -0.15903 0.07579 -0.16718 0.08341 -0.17639 0.08942 C -0.18194 0.09289 -0.1934 0.0982 -0.1934 0.09843 C -0.20989 0.11715 -0.21753 0.11807 -0.23871 0.12131 C -0.24566 0.12385 -0.25295 0.12639 -0.25972 0.13009 C -0.27934 0.15042 -0.24948 0.12084 -0.27291 0.13863 C -0.27569 0.14095 -0.27778 0.1451 -0.28073 0.14741 C -0.28194 0.14857 -0.29427 0.15273 -0.29583 0.15319 C -0.30746 0.16174 -0.31354 0.1659 -0.32621 0.17052 C -0.33541 0.17791 -0.34253 0.18184 -0.35087 0.19062 C -0.35278 0.19339 -0.35503 0.19732 -0.35833 0.1994 C -0.36284 0.20194 -0.36718 0.20125 -0.37135 0.20241 C -0.38628 0.21396 -0.40173 0.21858 -0.41666 0.22875 C -0.43437 0.2403 -0.42118 0.23521 -0.4375 0.24007 C -0.44653 0.24792 -0.46128 0.25855 -0.47153 0.2604 C -0.48975 0.2634 -0.52673 0.26595 -0.52673 0.26618 C -0.57465 0.28189 -0.62951 0.27865 -0.67795 0.2805 C -0.68298 0.28235 -0.68889 0.28119 -0.69305 0.28628 C -0.69548 0.28951 -0.69653 0.2946 -0.69878 0.29783 C -0.70434 0.30592 -0.71111 0.31123 -0.71753 0.31816 C -0.7217 0.32255 -0.72465 0.32833 -0.72882 0.33249 C -0.73038 0.33411 -0.73281 0.33387 -0.73455 0.33549 C -0.73941 0.34011 -0.74392 0.34427 -0.74791 0.35028 C -0.7618 0.37107 -0.77795 0.38494 -0.79757 0.39025 C -0.80972 0.40019 -0.81944 0.40943 -0.83316 0.41382 C -0.86371 0.43415 -0.89757 0.45425 -0.92934 0.46881 C -0.94271 0.48267 -0.92587 0.4665 -0.94444 0.47736 C -0.94653 0.47898 -0.94826 0.48175 -0.95017 0.48314 C -0.95382 0.48568 -0.95781 0.48637 -0.96146 0.48891 C -0.96528 0.49122 -0.96892 0.49492 -0.97274 0.49746 C -0.9783 0.50139 -0.98385 0.50578 -0.98958 0.50924 C -0.99323 0.51156 -1.00104 0.51479 -1.00104 0.51525 C -1.0125 0.5268 -1.02396 0.53813 -1.03507 0.54991 C -1.03767 0.55245 -1.03975 0.55638 -1.04271 0.55869 C -1.04566 0.56054 -1.0493 0.56008 -1.05243 0.56123 C -1.07326 0.56886 -1.09271 0.57602 -1.11441 0.57879 C -1.12239 0.58572 -1.13246 0.59173 -1.13906 0.6019 C -1.14687 0.61368 -1.14166 0.61253 -1.15034 0.61923 C -1.1585 0.62523 -1.16736 0.6287 -1.17482 0.63656 C -1.18107 0.64279 -1.19028 0.65296 -1.19566 0.66266 C -1.19705 0.66544 -1.19774 0.66936 -1.19948 0.67121 C -1.20295 0.67537 -1.20746 0.67676 -1.21094 0.67976 C -1.22083 0.68854 -1.22864 0.69802 -1.23767 0.70934 C -1.24409 0.71719 -1.24323 0.71072 -1.24323 0.71812 " pathEditMode="relative" rAng="0" ptsTypes="ffffffffffffffffffffffffffffffffffffffffffffffff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200" y="359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49 0.12061 C -0.22829 0.125 -0.23454 0.12616 -0.24809 0.12778 C -0.26007 0.13332 -0.25538 0.12939 -0.26302 0.13725 C -0.26823 0.14788 -0.27882 0.15111 -0.28784 0.15342 C -0.29357 0.16174 -0.2967 0.16267 -0.30434 0.16567 C -0.3184 0.17607 -0.33177 0.17745 -0.34757 0.17953 C -0.35538 0.18277 -0.3625 0.18901 -0.37048 0.19386 C -0.37534 0.19663 -0.38541 0.20102 -0.38541 0.20125 C -0.39982 0.2165 -0.40642 0.21719 -0.425 0.21997 C -0.43107 0.22205 -0.43732 0.22413 -0.44323 0.22713 C -0.46041 0.24377 -0.43437 0.21951 -0.45486 0.23406 C -0.45729 0.23591 -0.45902 0.23938 -0.46163 0.24122 C -0.46267 0.24215 -0.47343 0.24561 -0.47482 0.24608 C -0.48507 0.25301 -0.49027 0.25647 -0.50138 0.26017 C -0.50937 0.26618 -0.51562 0.26941 -0.52291 0.27658 C -0.52465 0.27889 -0.52656 0.28212 -0.52951 0.28374 C -0.53333 0.28582 -0.53715 0.28536 -0.54079 0.28628 C -0.55382 0.29575 -0.56736 0.29945 -0.58038 0.30777 C -0.59583 0.31724 -0.58437 0.31308 -0.59861 0.31701 C -0.60642 0.32348 -0.61944 0.33226 -0.62829 0.33365 C -0.64427 0.33619 -0.67656 0.33827 -0.67656 0.3385 C -0.7184 0.35121 -0.76632 0.34866 -0.80868 0.35005 C -0.81302 0.35167 -0.81823 0.35074 -0.82187 0.3549 C -0.82395 0.35744 -0.82482 0.3616 -0.82691 0.36438 C -0.83177 0.37085 -0.83767 0.37524 -0.84323 0.38101 C -0.84687 0.38448 -0.84948 0.38933 -0.85312 0.39256 C -0.85451 0.39395 -0.85659 0.39372 -0.85816 0.39511 C -0.86232 0.3988 -0.86632 0.40227 -0.86979 0.40712 C -0.88194 0.42422 -0.896 0.43554 -0.91319 0.43993 C -0.92378 0.44802 -0.93229 0.45564 -0.94427 0.45911 C -0.971 0.47574 -1.00052 0.49215 -1.02829 0.50416 C -1.03993 0.51548 -1.02517 0.50231 -1.04149 0.51109 C -1.04323 0.51248 -1.04479 0.51479 -1.04652 0.51595 C -1.04965 0.51803 -1.05312 0.51849 -1.05625 0.52057 C -1.05972 0.52242 -1.06284 0.52542 -1.06614 0.5275 C -1.071 0.53073 -1.07586 0.53443 -1.0809 0.5372 C -1.08402 0.53905 -1.09097 0.54182 -1.09097 0.54206 C -1.10086 0.55153 -1.11093 0.56077 -1.12066 0.57048 C -1.12291 0.57255 -1.12465 0.57579 -1.12725 0.57764 C -1.12986 0.57926 -1.13298 0.57879 -1.13576 0.57972 C -1.15399 0.58596 -1.171 0.59173 -1.1901 0.59404 C -1.19704 0.59982 -1.2059 0.60467 -1.21163 0.61299 C -1.2184 0.62269 -1.21389 0.62177 -1.22152 0.62708 C -1.22864 0.63217 -1.23628 0.63494 -1.24288 0.64141 C -1.24826 0.64649 -1.25642 0.65481 -1.26111 0.66267 C -1.26232 0.66498 -1.26284 0.66821 -1.26441 0.6696 C -1.26736 0.67306 -1.27135 0.67422 -1.27448 0.67676 C -1.28298 0.68392 -1.28993 0.69155 -1.29774 0.70079 C -1.30329 0.70726 -1.3026 0.70194 -1.3026 0.70795 " pathEditMode="relative" rAng="0" ptsTypes="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300" y="294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6932E-6 C -0.01319 0.00485 -0.02014 0.00624 -0.03507 0.00808 C -0.04843 0.01432 -0.04323 0.00993 -0.05173 0.01871 C -0.05746 0.03073 -0.06909 0.03442 -0.07916 0.03697 C -0.08559 0.04644 -0.08906 0.04759 -0.09739 0.05083 C -0.11302 0.06261 -0.12795 0.06423 -0.14531 0.06654 C -0.15399 0.07024 -0.16198 0.0774 -0.17083 0.08295 C -0.17621 0.08595 -0.18732 0.09103 -0.18732 0.09126 C -0.2033 0.10859 -0.21059 0.10929 -0.23125 0.11252 C -0.23802 0.11483 -0.24479 0.11714 -0.25139 0.12061 C -0.27048 0.13932 -0.24166 0.11183 -0.26423 0.12846 C -0.26701 0.13054 -0.26892 0.13447 -0.27187 0.13655 C -0.27291 0.13747 -0.28489 0.1414 -0.28646 0.1421 C -0.29774 0.14995 -0.30364 0.15388 -0.3158 0.15804 C -0.32465 0.16474 -0.33159 0.16844 -0.33975 0.17652 C -0.34166 0.1793 -0.34375 0.18276 -0.34705 0.18461 C -0.35121 0.18715 -0.35555 0.18646 -0.35955 0.18761 C -0.37396 0.19824 -0.38906 0.2024 -0.40347 0.21187 C -0.42048 0.22273 -0.40781 0.21788 -0.42361 0.2225 C -0.43229 0.22966 -0.4467 0.2396 -0.45659 0.24122 C -0.4743 0.24422 -0.51007 0.24653 -0.51007 0.24676 C -0.55642 0.26109 -0.60955 0.25832 -0.65642 0.25993 C -0.66128 0.26155 -0.66701 0.26063 -0.67118 0.26525 C -0.67343 0.26825 -0.67448 0.27287 -0.67673 0.27611 C -0.68212 0.2835 -0.68871 0.28835 -0.69479 0.29482 C -0.69878 0.29875 -0.70173 0.3043 -0.70573 0.30799 C -0.70729 0.30961 -0.70955 0.30938 -0.71128 0.31076 C -0.71597 0.31515 -0.72031 0.31908 -0.7243 0.3244 C -0.73767 0.34381 -0.7533 0.35674 -0.77239 0.3616 C -0.78403 0.37084 -0.79357 0.37939 -0.80677 0.38332 C -0.83646 0.40226 -0.86909 0.42075 -0.9 0.43438 C -0.91284 0.44732 -0.89653 0.4323 -0.91458 0.44223 C -0.91649 0.44385 -0.91823 0.44639 -0.92014 0.44778 C -0.92361 0.45009 -0.92743 0.45055 -0.9309 0.45309 C -0.93472 0.45517 -0.93819 0.45841 -0.94184 0.46095 C -0.94722 0.46465 -0.9526 0.46881 -0.95833 0.47181 C -0.9618 0.47389 -0.96944 0.47712 -0.96944 0.47735 C -0.98038 0.48798 -0.99149 0.49861 -1.00225 0.50947 C -1.00486 0.51201 -1.00677 0.51548 -1.00972 0.51779 C -1.0125 0.51941 -1.01597 0.51894 -1.01909 0.5201 C -1.03923 0.52703 -1.05816 0.53373 -1.07934 0.53627 C -1.08698 0.54274 -1.09687 0.54829 -1.10312 0.55776 C -1.11059 0.56862 -1.10573 0.5677 -1.11406 0.5737 C -1.12187 0.57948 -1.13038 0.58248 -1.13767 0.58988 C -1.14357 0.59565 -1.1526 0.60513 -1.15781 0.61391 C -1.1592 0.61668 -1.15972 0.62038 -1.16146 0.62176 C -1.16475 0.62569 -1.16927 0.62708 -1.17257 0.63008 C -1.18212 0.63817 -1.18975 0.64672 -1.19844 0.65711 C -1.20469 0.66451 -1.20382 0.6585 -1.20382 0.66543 " pathEditMode="relative" rAng="0" ptsTypes="ffffffffffffffffffffffffffffffffffffffffffffffff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00" y="333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60813E-6 C -0.01423 0.00508 -0.0217 0.00647 -0.03784 0.00855 C -0.05225 0.01525 -0.04653 0.0104 -0.05573 0.01987 C -0.06198 0.03281 -0.07465 0.03674 -0.08541 0.03951 C -0.09218 0.04944 -0.096 0.0506 -0.10503 0.05406 C -0.12187 0.06677 -0.13784 0.06839 -0.15677 0.07093 C -0.16614 0.07486 -0.17465 0.08225 -0.1842 0.08803 C -0.18993 0.0915 -0.20208 0.09681 -0.20208 0.09704 C -0.21927 0.11529 -0.22708 0.11622 -0.2493 0.11945 C -0.25659 0.12199 -0.26406 0.12454 -0.27118 0.12823 C -0.29166 0.14833 -0.26059 0.11899 -0.28507 0.13655 C -0.28784 0.13886 -0.28993 0.14302 -0.29305 0.1451 C -0.29444 0.14626 -0.30729 0.15041 -0.30885 0.15111 C -0.32118 0.15943 -0.32743 0.16358 -0.34062 0.16797 C -0.35017 0.17514 -0.35764 0.17906 -0.36632 0.18784 C -0.3684 0.19062 -0.37066 0.19431 -0.3743 0.19639 C -0.37882 0.19894 -0.38333 0.19824 -0.38767 0.1994 C -0.4033 0.21095 -0.41944 0.21534 -0.43507 0.22528 C -0.45347 0.23683 -0.43975 0.23175 -0.45694 0.23637 C -0.46614 0.24422 -0.48177 0.25485 -0.49236 0.25647 C -0.51146 0.25947 -0.55 0.26201 -0.55 0.26224 C -0.6 0.27772 -0.65729 0.27449 -0.70798 0.27634 C -0.71319 0.27819 -0.71944 0.27703 -0.72378 0.28211 C -0.72621 0.28512 -0.72725 0.2902 -0.72968 0.29344 C -0.73559 0.30129 -0.74271 0.30661 -0.7493 0.31354 C -0.75364 0.3177 -0.75677 0.32347 -0.76111 0.3274 C -0.76267 0.32902 -0.76528 0.32879 -0.76718 0.33064 C -0.77205 0.33503 -0.77691 0.33919 -0.78107 0.34496 C -0.79548 0.36553 -0.81232 0.37916 -0.83298 0.38447 C -0.84548 0.39418 -0.85573 0.40342 -0.86996 0.40758 C -0.90208 0.42768 -0.93732 0.44732 -0.97048 0.46187 C -0.98437 0.47551 -0.96684 0.45956 -0.98628 0.47019 C -0.98837 0.47181 -0.99028 0.47458 -0.99236 0.4762 C -0.996 0.47851 -1.00017 0.4792 -1.00382 0.48175 C -1.00798 0.48382 -1.0118 0.48752 -1.0158 0.49006 C -1.02153 0.49399 -1.02743 0.49838 -1.03333 0.50162 C -1.03715 0.50393 -1.04548 0.50716 -1.04548 0.50762 C -1.05729 0.51894 -1.06927 0.53004 -1.0809 0.54182 C -1.08368 0.54436 -1.08559 0.54806 -1.08871 0.55037 C -1.09184 0.55245 -1.09566 0.55175 -1.09896 0.55291 C -1.12048 0.5603 -1.14097 0.56747 -1.16371 0.57024 C -1.17205 0.57717 -1.18264 0.58295 -1.18941 0.59288 C -1.19757 0.60467 -1.19219 0.60351 -1.20121 0.60998 C -1.20972 0.61599 -1.21892 0.61945 -1.22691 0.62731 C -1.23333 0.63332 -1.24305 0.64325 -1.24861 0.65272 C -1.25 0.6555 -1.25069 0.65943 -1.2526 0.66127 C -1.25607 0.66543 -1.26094 0.66682 -1.26458 0.66982 C -1.27482 0.67837 -1.28298 0.68761 -1.29236 0.6987 C -1.29913 0.70656 -1.29826 0.70009 -1.29826 0.70748 " pathEditMode="relative" rAng="0" ptsTypes="fff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000" y="3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79116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1500" b="1" dirty="0" smtClean="0">
                <a:ln w="1905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Синонимы</a:t>
            </a:r>
            <a:r>
              <a:rPr lang="ru-RU" sz="11500" b="1" dirty="0" smtClean="0">
                <a:ln w="1905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-</a:t>
            </a:r>
            <a:endParaRPr lang="ru-RU" sz="11500" b="1" dirty="0">
              <a:ln w="19050">
                <a:solidFill>
                  <a:schemeClr val="accent2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132856"/>
            <a:ext cx="843763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905"/>
                <a:solidFill>
                  <a:srgbClr val="AD156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слова, близкие </a:t>
            </a:r>
            <a:r>
              <a:rPr lang="ru-RU" sz="4800" b="1" dirty="0">
                <a:ln w="1905"/>
                <a:solidFill>
                  <a:srgbClr val="AD156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 </a:t>
            </a:r>
            <a:r>
              <a:rPr lang="ru-RU" sz="4800" b="1" dirty="0" smtClean="0">
                <a:ln w="1905"/>
                <a:solidFill>
                  <a:srgbClr val="AD156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значению;</a:t>
            </a:r>
            <a:endParaRPr lang="ru-RU" sz="4800" b="1" dirty="0">
              <a:ln w="1905"/>
              <a:solidFill>
                <a:srgbClr val="AD156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-324544" y="3140968"/>
            <a:ext cx="79208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AD1565"/>
                </a:solidFill>
              </a:rPr>
              <a:t>- отвечают на </a:t>
            </a:r>
            <a:r>
              <a:rPr lang="ru-RU" sz="4800" b="1" dirty="0">
                <a:solidFill>
                  <a:srgbClr val="AD1565"/>
                </a:solidFill>
              </a:rPr>
              <a:t>один </a:t>
            </a:r>
            <a:r>
              <a:rPr lang="ru-RU" sz="4800" b="1" dirty="0" smtClean="0">
                <a:solidFill>
                  <a:srgbClr val="AD1565"/>
                </a:solidFill>
              </a:rPr>
              <a:t>вопрос;</a:t>
            </a:r>
            <a:endParaRPr lang="ru-RU" sz="4800" b="1" dirty="0">
              <a:solidFill>
                <a:srgbClr val="AD1565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-396552" y="414908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AD1565"/>
                </a:solidFill>
              </a:rPr>
              <a:t>- относятся к одной части речи;</a:t>
            </a:r>
            <a:endParaRPr lang="ru-RU" sz="4800" b="1" dirty="0">
              <a:solidFill>
                <a:srgbClr val="AD1565"/>
              </a:solidFill>
            </a:endParaRPr>
          </a:p>
        </p:txBody>
      </p:sp>
      <p:pic>
        <p:nvPicPr>
          <p:cNvPr id="2050" name="Picture 2" descr="C:\Documents and Settings\zapis\Мои документы\Мои рисунки\snejinka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46115" y="5944642"/>
            <a:ext cx="997885" cy="913358"/>
          </a:xfrm>
          <a:prstGeom prst="rect">
            <a:avLst/>
          </a:prstGeom>
          <a:noFill/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0" y="4941168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/>
            <a:r>
              <a:rPr lang="ru-RU" sz="4800" b="1" dirty="0" smtClean="0">
                <a:solidFill>
                  <a:srgbClr val="AD1565"/>
                </a:solidFill>
              </a:rPr>
              <a:t>- делают нашу речь правильной, красивой, точной, образной.</a:t>
            </a:r>
            <a:endParaRPr lang="ru-RU" sz="4800" b="1" dirty="0">
              <a:solidFill>
                <a:srgbClr val="AD1565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5436096" y="5733256"/>
            <a:ext cx="216024" cy="216024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60648" y="-302986"/>
            <a:ext cx="10729192" cy="7535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C:\Documents and Settings\zapis\Мои документы\Мои рисунки\snejinka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8253536"/>
            <a:ext cx="708048" cy="64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95536" y="4775086"/>
            <a:ext cx="8424936" cy="17543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ea typeface="Calibri" pitchFamily="34" charset="0"/>
                <a:cs typeface="BalticaC"/>
              </a:rPr>
              <a:t>БРЕЛИ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ea typeface="Calibri" pitchFamily="34" charset="0"/>
                <a:cs typeface="BalticaC"/>
              </a:rPr>
              <a:t>ШАГАЛИ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ea typeface="Calibri" pitchFamily="34" charset="0"/>
                <a:cs typeface="BalticaC"/>
              </a:rPr>
              <a:t>ШЕСТВОВАЛИ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56591" y="-400897"/>
            <a:ext cx="10153127" cy="7551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592782"/>
            <a:ext cx="9144000" cy="745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39552" y="836712"/>
          <a:ext cx="7704855" cy="345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2832314"/>
                <a:gridCol w="2568285"/>
              </a:tblGrid>
              <a:tr h="904311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850691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50691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50691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547664" y="5373216"/>
            <a:ext cx="136815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accent3">
                    <a:lumMod val="50000"/>
                  </a:schemeClr>
                </a:solidFill>
              </a:rPr>
              <a:t>вьюга</a:t>
            </a:r>
            <a:endParaRPr lang="ru-RU" sz="3200" b="1" cap="none" spc="0" dirty="0">
              <a:ln w="11430"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80112" y="5589241"/>
            <a:ext cx="1296144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</a:rPr>
              <a:t>пурга</a:t>
            </a:r>
            <a:endParaRPr lang="ru-RU" sz="3200" b="1" cap="none" spc="0" dirty="0">
              <a:ln w="11430"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5856" y="4797153"/>
            <a:ext cx="216024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студёная</a:t>
            </a:r>
            <a:endParaRPr lang="ru-RU" sz="3200" b="1" cap="none" spc="0" dirty="0">
              <a:ln w="11430"/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75856" y="5949280"/>
            <a:ext cx="208823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accent3">
                    <a:lumMod val="50000"/>
                  </a:schemeClr>
                </a:solidFill>
              </a:rPr>
              <a:t>морозная</a:t>
            </a:r>
            <a:endParaRPr lang="ru-RU" sz="3200" b="1" cap="none" spc="0" dirty="0">
              <a:ln w="11430"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211669"/>
            <a:ext cx="147565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</a:rPr>
              <a:t>летит</a:t>
            </a:r>
            <a:endParaRPr lang="ru-RU" sz="3200" b="1" cap="none" spc="0" dirty="0">
              <a:ln w="11430"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55768" y="6211669"/>
            <a:ext cx="208823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</a:rPr>
              <a:t>сыплется</a:t>
            </a:r>
            <a:endParaRPr lang="ru-RU" sz="3200" b="1" cap="none" spc="0" dirty="0">
              <a:ln w="11430"/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6588224" y="5589240"/>
            <a:ext cx="144016" cy="216024"/>
          </a:xfrm>
          <a:prstGeom prst="line">
            <a:avLst/>
          </a:prstGeom>
          <a:ln w="539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14233E-7 C -0.05782 -0.06701 -0.00556 -0.00139 -0.01667 -0.20471 C -0.01771 -0.22089 -0.02865 -0.23567 -0.03368 -0.25139 C -0.03542 -0.25716 -0.03924 -0.26848 -0.03924 -0.26825 C -0.04115 -0.34242 -0.03993 -0.41636 -0.04497 -0.49006 C -0.0474 -0.52472 -0.07014 -0.51987 -0.10643 -0.51987 " pathEditMode="relative" rAng="0" ptsTypes="fffffA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00" y="-262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-0.00046 C -0.03299 -0.01409 0.01371 0.00694 -0.01962 -0.0127 C -0.02865 -0.01802 -0.04045 -0.02148 -0.05035 -0.02495 C -0.07066 -0.04274 -0.0474 -0.02426 -0.07188 -0.03696 C -0.08629 -0.04436 -0.09115 -0.05198 -0.10573 -0.05707 C -0.11181 -0.05938 -0.14063 -0.06423 -0.14566 -0.06515 C -0.179 -0.07786 -0.15486 -0.06977 -0.18559 -0.0774 C -0.19584 -0.07994 -0.21632 -0.08572 -0.21632 -0.08549 C -0.22153 -0.08965 -0.22622 -0.09473 -0.23177 -0.09773 C -0.23664 -0.10004 -0.24202 -0.09958 -0.24705 -0.10166 C -0.25556 -0.10489 -0.26372 -0.10928 -0.2717 -0.11391 C -0.29132 -0.12523 -0.3066 -0.14556 -0.32709 -0.15411 C -0.33733 -0.16797 -0.35052 -0.17675 -0.36077 -0.19062 C -0.37223 -0.20587 -0.3658 -0.20124 -0.37934 -0.20679 C -0.39775 -0.22296 -0.41216 -0.24422 -0.43143 -0.25947 C -0.4415 -0.27726 -0.45434 -0.29159 -0.46841 -0.30383 C -0.4816 -0.3304 -0.50261 -0.34866 -0.52066 -0.36876 C -0.53629 -0.38632 -0.53282 -0.39302 -0.55122 -0.40526 C -0.5448 -0.43045 -0.53872 -0.42929 -0.54827 -0.42929 " pathEditMode="relative" rAng="0" ptsTypes="ffffffffffffffffffA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00" y="-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2.14418E-6 C 0.00538 -0.16983 0.01771 -0.26987 -0.00451 -0.37824 C -0.01007 -0.40504 -0.01476 -0.43022 -0.02361 -0.43022 " pathEditMode="relative" rAng="0" ptsTypes="ffA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-215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77264E-6 C 0.00313 -0.00416 0.00521 -0.00855 0.00903 -0.01201 C 0.01302 -0.01525 0.01927 -0.01617 0.02257 -0.01964 C 0.02552 -0.0231 0.02413 -0.02819 0.02691 -0.03142 C 0.03056 -0.03627 0.03594 -0.03928 0.04063 -0.04367 C 0.05018 -0.09473 0.05851 -0.14741 0.07674 -0.19709 C 0.08629 -0.2597 0.08629 -0.24699 0.07674 -0.34658 C 0.07587 -0.3549 0.07587 -0.36552 0.06806 -0.37015 C 0.04809 -0.3817 0.03733 -0.3981 0.01823 -0.40919 C 0.00816 -0.42236 -0.00399 -0.42791 -0.01371 -0.44108 C -0.01892 -0.46811 -0.01163 -0.45887 -0.02708 -0.47227 " pathEditMode="relative" rAng="0" ptsTypes="ffffffffffA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" y="-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8262E-6 C 0.04549 -0.01872 0.09132 -0.03582 0.13889 -0.04737 C 0.14896 -0.04968 0.15833 -0.05499 0.16788 -0.05869 C 0.1743 -0.061 0.18108 -0.06077 0.18733 -0.06262 C 0.20312 -0.06655 0.21632 -0.0714 0.23281 -0.07417 C 0.27361 -0.08988 0.31701 -0.09982 0.35903 -0.10929 C 0.38594 -0.11507 0.40816 -0.11853 0.43351 -0.12847 C 0.4533 -0.14418 0.4816 -0.15804 0.50486 -0.16336 C 0.51892 -0.17491 0.53524 -0.18161 0.55035 -0.19085 C 0.55937 -0.19594 0.56736 -0.20402 0.57604 -0.21003 C 0.60243 -0.22828 0.6217 -0.25717 0.6474 -0.27611 C 0.66354 -0.30315 0.68055 -0.32995 0.69635 -0.35744 C 0.69983 -0.37177 0.70608 -0.38147 0.70903 -0.39626 C 0.70816 -0.42075 0.70694 -0.44524 0.7059 -0.46997 C 0.70417 -0.51756 0.7184 -0.58318 0.67031 -0.60167 C 0.64358 -0.62315 0.67674 -0.59497 0.65417 -0.62108 C 0.65139 -0.62431 0.64722 -0.62593 0.64427 -0.62893 C 0.64219 -0.63124 0.63993 -0.63425 0.63785 -0.63609 " pathEditMode="relative" rAng="0" ptsTypes="fffffffffffffffffA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00" y="-318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8262E-6 C -0.00138 -0.01733 -0.00191 -0.03466 -0.00382 -0.05176 C -0.00555 -0.06585 -0.0309 -0.10375 -0.04114 -0.11484 C -0.04236 -0.11876 -0.04323 -0.12292 -0.04479 -0.12662 C -0.0493 -0.13517 -0.05989 -0.15042 -0.05989 -0.15019 C -0.07448 -0.21119 -0.05052 -0.27773 -0.07118 -0.33642 C -0.07986 -0.36091 -0.09479 -0.36645 -0.10833 -0.38817 C -0.1151 -0.39903 -0.12326 -0.42352 -0.12326 -0.42329 C -0.12448 -0.43808 -0.12395 -0.45287 -0.12691 -0.46719 C -0.12795 -0.47181 -0.13246 -0.47459 -0.13454 -0.47898 C -0.13732 -0.48591 -0.14166 -0.50254 -0.14166 -0.5104 " pathEditMode="relative" rAng="0" ptsTypes="ffffffffffA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0" y="-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3" grpId="0" animBg="1"/>
      <p:bldP spid="13" grpId="1" animBg="1"/>
      <p:bldP spid="12" grpId="0" animBg="1"/>
      <p:bldP spid="12" grpId="1" animBg="1"/>
      <p:bldP spid="11" grpId="0" animBg="1"/>
      <p:bldP spid="11" grpId="1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57549" y="980728"/>
            <a:ext cx="6952544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1500" b="1" dirty="0" smtClean="0">
                <a:ln w="1905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</a:rPr>
              <a:t>Синонимы</a:t>
            </a:r>
            <a:endParaRPr lang="ru-RU" sz="11500" b="1" dirty="0">
              <a:ln w="19050">
                <a:solidFill>
                  <a:schemeClr val="accent2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356992"/>
            <a:ext cx="793909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905"/>
                <a:solidFill>
                  <a:srgbClr val="AD156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слова, близкие </a:t>
            </a:r>
            <a:r>
              <a:rPr lang="ru-RU" sz="4800" b="1" dirty="0">
                <a:ln w="1905"/>
                <a:solidFill>
                  <a:srgbClr val="AD156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 значению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1600" y="980728"/>
            <a:ext cx="7324442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1500" b="1" dirty="0" smtClean="0">
                <a:ln w="1905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</a:rPr>
              <a:t>Синонимы-</a:t>
            </a:r>
            <a:endParaRPr lang="ru-RU" sz="11500" b="1" dirty="0">
              <a:ln w="19050">
                <a:solidFill>
                  <a:schemeClr val="accent2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468560" y="2852936"/>
            <a:ext cx="101531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905"/>
                <a:solidFill>
                  <a:srgbClr val="AD156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(греч.; от </a:t>
            </a:r>
            <a:r>
              <a:rPr lang="ru-RU" sz="4000" b="1" dirty="0" err="1" smtClean="0">
                <a:ln w="1905"/>
                <a:solidFill>
                  <a:srgbClr val="AD156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syn</a:t>
            </a:r>
            <a:r>
              <a:rPr lang="ru-RU" sz="4000" b="1" dirty="0" smtClean="0">
                <a:ln w="1905"/>
                <a:solidFill>
                  <a:srgbClr val="AD156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вместе, и </a:t>
            </a:r>
            <a:r>
              <a:rPr lang="ru-RU" sz="4000" b="1" dirty="0" err="1" smtClean="0">
                <a:ln w="1905"/>
                <a:solidFill>
                  <a:srgbClr val="AD156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onoma</a:t>
            </a:r>
            <a:r>
              <a:rPr lang="ru-RU" sz="4000" b="1" dirty="0" smtClean="0">
                <a:ln w="1905"/>
                <a:solidFill>
                  <a:srgbClr val="AD156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имя, </a:t>
            </a:r>
          </a:p>
          <a:p>
            <a:pPr algn="ctr">
              <a:defRPr/>
            </a:pPr>
            <a:r>
              <a:rPr lang="ru-RU" sz="4000" b="1" dirty="0" smtClean="0">
                <a:ln w="1905"/>
                <a:solidFill>
                  <a:srgbClr val="AD156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т.е. «одно имя, название»)</a:t>
            </a:r>
            <a:endParaRPr lang="ru-RU" sz="4000" b="1" dirty="0">
              <a:ln w="1905"/>
              <a:solidFill>
                <a:srgbClr val="AD156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zapis\Мои документы\Мои рисунки\1328882704_1328637147_938305547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15416"/>
            <a:ext cx="9144000" cy="7173416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552" y="836712"/>
          <a:ext cx="7704855" cy="3459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2832314"/>
                <a:gridCol w="2568285"/>
              </a:tblGrid>
              <a:tr h="904311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850691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50691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506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i="1" cap="none" spc="0" dirty="0" smtClean="0">
                        <a:ln w="11430"/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i="1" cap="none" spc="0" dirty="0" smtClean="0">
                        <a:ln w="11430"/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652120" y="836712"/>
          <a:ext cx="2592288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Действие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771800" y="836712"/>
          <a:ext cx="2880320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</a:tblGrid>
              <a:tr h="7920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/>
                        <a:t>Признак</a:t>
                      </a:r>
                      <a:r>
                        <a:rPr lang="ru-RU" sz="3200" b="0" dirty="0" smtClean="0"/>
                        <a:t> </a:t>
                      </a:r>
                    </a:p>
                    <a:p>
                      <a:pPr algn="ctr"/>
                      <a:endParaRPr lang="ru-RU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652120" y="1700808"/>
          <a:ext cx="2568286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286"/>
              </a:tblGrid>
              <a:tr h="864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0" cap="none" spc="0" dirty="0" smtClean="0">
                          <a:ln w="11430"/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летит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0" cap="none" spc="0" dirty="0" smtClean="0">
                          <a:ln w="11430"/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сыплется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39552" y="1700807"/>
          <a:ext cx="2304256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</a:tblGrid>
              <a:tr h="864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0" cap="none" spc="0" dirty="0" smtClean="0">
                          <a:ln w="11430"/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вьюга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0" cap="none" spc="0" dirty="0" smtClean="0">
                          <a:ln w="11430"/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пурга</a:t>
                      </a:r>
                      <a:endParaRPr lang="ru-RU" sz="3200" b="1" i="0" cap="none" spc="0" dirty="0">
                        <a:ln w="11430"/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843808" y="1700808"/>
          <a:ext cx="2808312" cy="1742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</a:tblGrid>
              <a:tr h="864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0" cap="none" spc="0" dirty="0" smtClean="0">
                          <a:ln w="11430"/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студёная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780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0" cap="none" spc="0" dirty="0" smtClean="0">
                          <a:ln w="11430"/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морозная</a:t>
                      </a:r>
                      <a:endParaRPr lang="ru-RU" sz="3200" b="1" i="0" cap="none" spc="0" dirty="0">
                        <a:ln w="11430"/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39552" y="836712"/>
          <a:ext cx="2280254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254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Предмет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39552" y="3429000"/>
          <a:ext cx="2304256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</a:tblGrid>
              <a:tr h="8506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0" cap="none" spc="0" dirty="0" smtClean="0">
                          <a:ln w="11430"/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метель</a:t>
                      </a:r>
                    </a:p>
                    <a:p>
                      <a:pPr algn="ctr"/>
                      <a:endParaRPr lang="ru-RU" sz="1800" i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5652120" y="3429000"/>
          <a:ext cx="2560552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552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0" cap="none" spc="0" dirty="0" smtClean="0">
                          <a:ln w="11430"/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падает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843808" y="3429000"/>
          <a:ext cx="2832314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4"/>
              </a:tblGrid>
              <a:tr h="8506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0" cap="none" spc="0" dirty="0" smtClean="0">
                          <a:ln w="11430"/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холодная</a:t>
                      </a:r>
                    </a:p>
                    <a:p>
                      <a:pPr algn="ctr"/>
                      <a:endParaRPr lang="ru-RU" i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2996" y="404664"/>
            <a:ext cx="8789586" cy="17851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1000" b="1" dirty="0" smtClean="0">
                <a:ln w="1905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Синонимы</a:t>
            </a:r>
            <a:r>
              <a:rPr lang="ru-RU" sz="11000" b="1" dirty="0" smtClean="0">
                <a:ln w="1905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-</a:t>
            </a:r>
            <a:endParaRPr lang="ru-RU" sz="11000" b="1" dirty="0">
              <a:ln w="19050">
                <a:solidFill>
                  <a:schemeClr val="accent2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67544" y="2564904"/>
            <a:ext cx="79208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AD1565"/>
                </a:solidFill>
              </a:rPr>
              <a:t>отвечают на </a:t>
            </a:r>
            <a:r>
              <a:rPr lang="ru-RU" sz="4800" b="1" dirty="0">
                <a:solidFill>
                  <a:srgbClr val="AD1565"/>
                </a:solidFill>
              </a:rPr>
              <a:t>один вопрос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95536" y="4005064"/>
            <a:ext cx="83529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AD1565"/>
                </a:solidFill>
              </a:rPr>
              <a:t>относятся к одной части речи</a:t>
            </a:r>
            <a:endParaRPr lang="ru-RU" sz="4800" b="1" dirty="0">
              <a:solidFill>
                <a:srgbClr val="AD1565"/>
              </a:solidFill>
            </a:endParaRPr>
          </a:p>
        </p:txBody>
      </p:sp>
      <p:pic>
        <p:nvPicPr>
          <p:cNvPr id="2050" name="Picture 2" descr="C:\Documents and Settings\zapis\Мои документы\Мои рисунки\snejinka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46115" y="5944642"/>
            <a:ext cx="997885" cy="913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olub12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d3365a70f64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1187624" y="2564904"/>
            <a:ext cx="1873250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d3365a70f64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6804025" y="476250"/>
            <a:ext cx="1871663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d3365a70f64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539750" y="4797425"/>
            <a:ext cx="180022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d3365a70f64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395288" y="260350"/>
            <a:ext cx="180022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d3365a70f64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6732588" y="4868863"/>
            <a:ext cx="1798637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нежинки.wav"/>
          </p:nvPr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532813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1 0.04325 L 0.33472 -0.23983 L 0.58681 0.04325 L 0.33472 0.32678 L 0.08281 0.04325 Z " pathEditMode="relative" rAng="0" ptsTypes="FFFFF">
                                      <p:cBhvr>
                                        <p:cTn id="8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2 0.04325 C 0.08282 -0.10985 0.17761 -0.23474 0.29393 -0.23474 C 0.41094 -0.23474 0.50591 -0.10985 0.50591 0.04325 C 0.50573 0.19611 0.4106 0.32123 0.29428 0.32123 C 0.17761 0.32123 0.08282 0.19611 0.08282 0.04325 Z " pathEditMode="relative" rAng="16200000" ptsTypes="fffff">
                                      <p:cBhvr>
                                        <p:cTn id="11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" presetID="26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73 -0.33449 C 0.20486 -0.33449 0.14566 -0.25857 0.14566 -0.16528 C 0.14566 -0.05579 0.21111 -0.01621 0.25069 0.00046 L 0.30278 0.01782 C 0.34219 0.03495 0.40781 0.07685 0.40781 0.20069 C 0.40781 0.28032 0.34861 0.3706 0.27673 0.3706 C 0.20486 0.3706 0.14566 0.28032 0.14566 0.20069 C 0.14566 0.07685 0.21128 0.03495 0.25069 0.01782 L 0.30278 0.00046 C 0.34219 -0.01621 0.40781 -0.05579 0.40781 -0.16528 C 0.40781 -0.25857 0.34861 -0.33449 0.27673 -0.33449 Z " pathEditMode="relative" rAng="5400000" ptsTypes="ffFffffFfff">
                                      <p:cBhvr>
                                        <p:cTn id="14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6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8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1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3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210</Words>
  <Application>Microsoft Office PowerPoint</Application>
  <PresentationFormat>Экран (4:3)</PresentationFormat>
  <Paragraphs>50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Замураев Александр</cp:lastModifiedBy>
  <cp:revision>101</cp:revision>
  <dcterms:created xsi:type="dcterms:W3CDTF">2013-12-19T13:01:11Z</dcterms:created>
  <dcterms:modified xsi:type="dcterms:W3CDTF">2014-01-30T18:53:03Z</dcterms:modified>
</cp:coreProperties>
</file>