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00592-0D34-4D66-BC2A-35B9DE2CC0F2}" type="datetimeFigureOut">
              <a:rPr lang="ru-RU" smtClean="0"/>
              <a:pPr/>
              <a:t>26.04.2010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D8CA2-95B2-4991-A67D-FD6CA7CBB58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00592-0D34-4D66-BC2A-35B9DE2CC0F2}" type="datetimeFigureOut">
              <a:rPr lang="ru-RU" smtClean="0"/>
              <a:pPr/>
              <a:t>26.04.2010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D8CA2-95B2-4991-A67D-FD6CA7CBB58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00592-0D34-4D66-BC2A-35B9DE2CC0F2}" type="datetimeFigureOut">
              <a:rPr lang="ru-RU" smtClean="0"/>
              <a:pPr/>
              <a:t>26.04.2010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D8CA2-95B2-4991-A67D-FD6CA7CBB58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00592-0D34-4D66-BC2A-35B9DE2CC0F2}" type="datetimeFigureOut">
              <a:rPr lang="ru-RU" smtClean="0"/>
              <a:pPr/>
              <a:t>26.04.2010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D8CA2-95B2-4991-A67D-FD6CA7CBB58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00592-0D34-4D66-BC2A-35B9DE2CC0F2}" type="datetimeFigureOut">
              <a:rPr lang="ru-RU" smtClean="0"/>
              <a:pPr/>
              <a:t>26.04.2010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D8CA2-95B2-4991-A67D-FD6CA7CBB58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00592-0D34-4D66-BC2A-35B9DE2CC0F2}" type="datetimeFigureOut">
              <a:rPr lang="ru-RU" smtClean="0"/>
              <a:pPr/>
              <a:t>26.04.2010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D8CA2-95B2-4991-A67D-FD6CA7CBB58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00592-0D34-4D66-BC2A-35B9DE2CC0F2}" type="datetimeFigureOut">
              <a:rPr lang="ru-RU" smtClean="0"/>
              <a:pPr/>
              <a:t>26.04.2010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D8CA2-95B2-4991-A67D-FD6CA7CBB58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00592-0D34-4D66-BC2A-35B9DE2CC0F2}" type="datetimeFigureOut">
              <a:rPr lang="ru-RU" smtClean="0"/>
              <a:pPr/>
              <a:t>26.04.2010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D8CA2-95B2-4991-A67D-FD6CA7CBB58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00592-0D34-4D66-BC2A-35B9DE2CC0F2}" type="datetimeFigureOut">
              <a:rPr lang="ru-RU" smtClean="0"/>
              <a:pPr/>
              <a:t>26.04.2010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D8CA2-95B2-4991-A67D-FD6CA7CBB58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00592-0D34-4D66-BC2A-35B9DE2CC0F2}" type="datetimeFigureOut">
              <a:rPr lang="ru-RU" smtClean="0"/>
              <a:pPr/>
              <a:t>26.04.2010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D8CA2-95B2-4991-A67D-FD6CA7CBB58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00592-0D34-4D66-BC2A-35B9DE2CC0F2}" type="datetimeFigureOut">
              <a:rPr lang="ru-RU" smtClean="0"/>
              <a:pPr/>
              <a:t>26.04.2010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D8CA2-95B2-4991-A67D-FD6CA7CBB58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D00592-0D34-4D66-BC2A-35B9DE2CC0F2}" type="datetimeFigureOut">
              <a:rPr lang="ru-RU" smtClean="0"/>
              <a:pPr/>
              <a:t>26.04.2010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DD8CA2-95B2-4991-A67D-FD6CA7CBB58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E:\detskie_pesni_-_uchat_v_shkole.mp3" TargetMode="Externa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25000"/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57224" y="1571612"/>
            <a:ext cx="7772400" cy="1470025"/>
          </a:xfrm>
        </p:spPr>
        <p:txBody>
          <a:bodyPr>
            <a:noAutofit/>
          </a:bodyPr>
          <a:lstStyle/>
          <a:p>
            <a:r>
              <a:rPr lang="ru-RU" sz="4800" dirty="0" smtClean="0">
                <a:latin typeface="Bookman Old Style" pitchFamily="18" charset="0"/>
              </a:rPr>
              <a:t>Федеральный государственный образовательный стандарт начального общего образования</a:t>
            </a:r>
            <a:endParaRPr lang="ru-RU" sz="4800" dirty="0">
              <a:latin typeface="Bookman Old Style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28728" y="4572008"/>
            <a:ext cx="6400800" cy="1752600"/>
          </a:xfrm>
        </p:spPr>
        <p:txBody>
          <a:bodyPr>
            <a:normAutofit/>
          </a:bodyPr>
          <a:lstStyle/>
          <a:p>
            <a:r>
              <a:rPr lang="ru-RU" sz="4400" dirty="0" smtClean="0">
                <a:solidFill>
                  <a:schemeClr val="accent3">
                    <a:lumMod val="50000"/>
                  </a:schemeClr>
                </a:solidFill>
                <a:latin typeface="Bookman Old Style" pitchFamily="18" charset="0"/>
              </a:rPr>
              <a:t>Общие положения</a:t>
            </a:r>
            <a:endParaRPr lang="ru-RU" sz="4400" dirty="0">
              <a:solidFill>
                <a:schemeClr val="accent3">
                  <a:lumMod val="50000"/>
                </a:schemeClr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48000"/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14414" y="857232"/>
            <a:ext cx="7343677" cy="11387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/>
              <a:t>Стандарт-совокупность требований</a:t>
            </a:r>
          </a:p>
          <a:p>
            <a:endParaRPr lang="ru-RU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0" y="1928802"/>
            <a:ext cx="863556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- К результатам освоения образовательной программы</a:t>
            </a:r>
            <a:endParaRPr lang="ru-RU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642910" y="3357562"/>
            <a:ext cx="672498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- К структуре образовательной программы</a:t>
            </a:r>
            <a:endParaRPr lang="ru-RU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285720" y="2571744"/>
            <a:ext cx="86818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latin typeface="Bookman Old Style" pitchFamily="18" charset="0"/>
              </a:rPr>
              <a:t>- </a:t>
            </a:r>
            <a:r>
              <a:rPr lang="ru-RU" sz="2800" dirty="0" smtClean="0">
                <a:cs typeface="Arial" pitchFamily="34" charset="0"/>
              </a:rPr>
              <a:t>К условиям реализации образовательной программы</a:t>
            </a:r>
            <a:endParaRPr lang="ru-RU" sz="2800" dirty="0">
              <a:cs typeface="Arial" pitchFamily="34" charset="0"/>
            </a:endParaRPr>
          </a:p>
        </p:txBody>
      </p: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25000"/>
            <a:lum/>
          </a:blip>
          <a:srcRect/>
          <a:stretch>
            <a:fillRect b="-1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00364" y="714356"/>
            <a:ext cx="201208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/>
              <a:t>Стандарт</a:t>
            </a:r>
            <a:endParaRPr lang="ru-RU" sz="36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214282" y="1500174"/>
            <a:ext cx="7717497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Tx/>
              <a:buChar char="-"/>
            </a:pPr>
            <a:r>
              <a:rPr lang="ru-RU" sz="2800" dirty="0" smtClean="0"/>
              <a:t>Учитывает образовательные потребности детей </a:t>
            </a:r>
          </a:p>
          <a:p>
            <a:r>
              <a:rPr lang="ru-RU" sz="2800" dirty="0" smtClean="0"/>
              <a:t>с ограниченными возможностями здоровья</a:t>
            </a:r>
            <a:endParaRPr lang="ru-RU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357158" y="2500306"/>
            <a:ext cx="628088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-Является основой объективной оценки</a:t>
            </a:r>
            <a:endParaRPr lang="ru-RU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357158" y="3071810"/>
            <a:ext cx="67324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-</a:t>
            </a:r>
            <a:r>
              <a:rPr lang="ru-RU" sz="2800" dirty="0" smtClean="0"/>
              <a:t>Нормативный срок освоения- четыре года</a:t>
            </a:r>
            <a:endParaRPr lang="ru-RU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214282" y="3857628"/>
            <a:ext cx="662226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Tx/>
              <a:buChar char="-"/>
            </a:pPr>
            <a:r>
              <a:rPr lang="ru-RU" sz="2800" dirty="0" smtClean="0"/>
              <a:t>Разработан с учётом региональных,</a:t>
            </a:r>
          </a:p>
          <a:p>
            <a:r>
              <a:rPr lang="ru-RU" sz="2800" dirty="0" smtClean="0"/>
              <a:t>национальных потребностей народов РФ</a:t>
            </a:r>
            <a:endParaRPr lang="ru-RU" sz="2800" dirty="0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34000"/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85786" y="642918"/>
            <a:ext cx="761804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/>
              <a:t>Стандарт направлен на обеспечение</a:t>
            </a:r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357158" y="1785926"/>
            <a:ext cx="7800533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Tx/>
              <a:buChar char="-"/>
            </a:pPr>
            <a:r>
              <a:rPr lang="ru-RU" sz="2800" dirty="0" smtClean="0"/>
              <a:t>Равных возможностей получения качественного </a:t>
            </a:r>
          </a:p>
          <a:p>
            <a:r>
              <a:rPr lang="ru-RU" sz="2800" dirty="0" smtClean="0"/>
              <a:t>образования</a:t>
            </a:r>
            <a:endParaRPr lang="ru-RU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428596" y="2714620"/>
            <a:ext cx="53572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-</a:t>
            </a:r>
            <a:r>
              <a:rPr lang="ru-RU" sz="2800" dirty="0" smtClean="0"/>
              <a:t>Духовно-нравственного развития</a:t>
            </a:r>
            <a:endParaRPr lang="ru-RU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357158" y="3214686"/>
            <a:ext cx="712182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-</a:t>
            </a:r>
            <a:r>
              <a:rPr lang="ru-RU" sz="2800" dirty="0" smtClean="0"/>
              <a:t>Преемственности всех уровней образования</a:t>
            </a:r>
            <a:endParaRPr lang="ru-RU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428596" y="3857628"/>
            <a:ext cx="81612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-</a:t>
            </a:r>
            <a:r>
              <a:rPr lang="ru-RU" sz="2400" dirty="0" smtClean="0"/>
              <a:t>Сохранения и развития культурного разнообразия наследия</a:t>
            </a:r>
            <a:endParaRPr lang="ru-RU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428596" y="4429132"/>
            <a:ext cx="81905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-</a:t>
            </a:r>
            <a:r>
              <a:rPr lang="ru-RU" sz="2400" dirty="0" smtClean="0"/>
              <a:t>Единства в условиях многообразия образовательных систем</a:t>
            </a:r>
            <a:endParaRPr lang="ru-RU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357158" y="5000636"/>
            <a:ext cx="495885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-Демократизации образования</a:t>
            </a:r>
            <a:endParaRPr lang="ru-RU" sz="2800" dirty="0"/>
          </a:p>
        </p:txBody>
      </p:sp>
      <p:sp>
        <p:nvSpPr>
          <p:cNvPr id="11" name="TextBox 10"/>
          <p:cNvSpPr txBox="1"/>
          <p:nvPr/>
        </p:nvSpPr>
        <p:spPr>
          <a:xfrm>
            <a:off x="428596" y="5500702"/>
            <a:ext cx="810939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-</a:t>
            </a:r>
            <a:r>
              <a:rPr lang="ru-RU" sz="2800" dirty="0" smtClean="0"/>
              <a:t>Формирования </a:t>
            </a:r>
            <a:r>
              <a:rPr lang="ru-RU" sz="2800" dirty="0" err="1" smtClean="0"/>
              <a:t>критериальной</a:t>
            </a:r>
            <a:r>
              <a:rPr lang="ru-RU" sz="2800" dirty="0" smtClean="0"/>
              <a:t> оценки результатов</a:t>
            </a:r>
            <a:endParaRPr lang="ru-RU" sz="2800" dirty="0"/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25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357166"/>
            <a:ext cx="9034589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В основе Стандарта лежит системно-деятельный </a:t>
            </a:r>
          </a:p>
          <a:p>
            <a:r>
              <a:rPr lang="ru-RU" sz="3200" b="1" dirty="0" err="1" smtClean="0"/>
              <a:t>подход,который</a:t>
            </a:r>
            <a:r>
              <a:rPr lang="ru-RU" sz="3200" b="1" dirty="0" smtClean="0"/>
              <a:t> предполагает</a:t>
            </a:r>
            <a:r>
              <a:rPr lang="ru-RU" sz="2400" dirty="0" smtClean="0"/>
              <a:t>:</a:t>
            </a:r>
            <a:endParaRPr lang="ru-RU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142844" y="2143116"/>
            <a:ext cx="8260659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-</a:t>
            </a:r>
            <a:r>
              <a:rPr lang="ru-RU" sz="2800" dirty="0" smtClean="0"/>
              <a:t>Переход к стратегии социального проектирования и</a:t>
            </a:r>
          </a:p>
          <a:p>
            <a:r>
              <a:rPr lang="ru-RU" sz="2800" dirty="0" smtClean="0"/>
              <a:t> конструирования в системе образования</a:t>
            </a:r>
            <a:endParaRPr lang="ru-RU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214282" y="3357562"/>
            <a:ext cx="648805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-</a:t>
            </a:r>
            <a:r>
              <a:rPr lang="ru-RU" sz="2800" dirty="0" smtClean="0"/>
              <a:t>Ориентацию на результаты образования</a:t>
            </a:r>
            <a:endParaRPr lang="ru-RU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214282" y="4071942"/>
            <a:ext cx="86644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  -</a:t>
            </a:r>
            <a:r>
              <a:rPr lang="ru-RU" sz="2800" dirty="0" smtClean="0"/>
              <a:t>Признание решающей роли содержания образования</a:t>
            </a:r>
            <a:endParaRPr lang="ru-RU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214282" y="4857760"/>
            <a:ext cx="855163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-</a:t>
            </a:r>
            <a:r>
              <a:rPr lang="ru-RU" sz="2800" dirty="0" smtClean="0"/>
              <a:t>Учёт индивидуальных возрастных, психологических и </a:t>
            </a:r>
          </a:p>
          <a:p>
            <a:r>
              <a:rPr lang="ru-RU" sz="2800" dirty="0" smtClean="0"/>
              <a:t>физиологических особенностей обучающихся</a:t>
            </a:r>
            <a:endParaRPr lang="ru-RU" sz="2800" dirty="0"/>
          </a:p>
        </p:txBody>
      </p:sp>
    </p:spTree>
  </p:cSld>
  <p:clrMapOvr>
    <a:masterClrMapping/>
  </p:clrMapOvr>
  <p:transition spd="slow">
    <p:randomBar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alphaModFix amt="32000"/>
            <a:lum/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57224" y="428604"/>
            <a:ext cx="773442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« Портрет выпускника начальной школы»</a:t>
            </a:r>
            <a:endParaRPr lang="ru-RU" sz="32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42844" y="1214422"/>
            <a:ext cx="75723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-</a:t>
            </a:r>
            <a:r>
              <a:rPr lang="ru-RU" sz="2800" dirty="0" smtClean="0"/>
              <a:t>Любящий свой народ, свой край и свою Родину</a:t>
            </a:r>
            <a:endParaRPr lang="ru-RU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142844" y="1643050"/>
            <a:ext cx="912916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-Уважающий и принимающий ценности семьи и общества</a:t>
            </a:r>
            <a:endParaRPr lang="ru-RU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142844" y="2071678"/>
            <a:ext cx="7399333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-</a:t>
            </a:r>
            <a:r>
              <a:rPr lang="ru-RU" sz="2800" dirty="0" smtClean="0"/>
              <a:t>Любознательный, активно и заинтересованно </a:t>
            </a:r>
          </a:p>
          <a:p>
            <a:r>
              <a:rPr lang="ru-RU" sz="2800" dirty="0" smtClean="0"/>
              <a:t>познающий мир</a:t>
            </a:r>
            <a:endParaRPr lang="ru-RU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214282" y="2928934"/>
            <a:ext cx="8362354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-Владеющий основами умения учиться, способный к </a:t>
            </a:r>
          </a:p>
          <a:p>
            <a:r>
              <a:rPr lang="ru-RU" sz="2800" dirty="0" smtClean="0"/>
              <a:t>организации собственной деятельности</a:t>
            </a:r>
            <a:endParaRPr lang="ru-RU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142844" y="3929066"/>
            <a:ext cx="8836843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-</a:t>
            </a:r>
            <a:r>
              <a:rPr lang="ru-RU" sz="2800" dirty="0" smtClean="0"/>
              <a:t>Готовый самостоятельно действовать и отвечать за свои</a:t>
            </a:r>
          </a:p>
          <a:p>
            <a:r>
              <a:rPr lang="ru-RU" sz="2800" dirty="0" smtClean="0"/>
              <a:t> поступки</a:t>
            </a:r>
            <a:endParaRPr lang="ru-RU" sz="2800" dirty="0"/>
          </a:p>
        </p:txBody>
      </p:sp>
      <p:sp>
        <p:nvSpPr>
          <p:cNvPr id="11" name="TextBox 10"/>
          <p:cNvSpPr txBox="1"/>
          <p:nvPr/>
        </p:nvSpPr>
        <p:spPr>
          <a:xfrm>
            <a:off x="0" y="5000636"/>
            <a:ext cx="815120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  -Доброжелательный, умеющий слушать и слышать</a:t>
            </a:r>
          </a:p>
          <a:p>
            <a:r>
              <a:rPr lang="ru-RU" sz="2800" dirty="0" smtClean="0"/>
              <a:t> собеседника</a:t>
            </a:r>
            <a:endParaRPr lang="ru-RU" sz="2800" dirty="0"/>
          </a:p>
        </p:txBody>
      </p:sp>
      <p:sp>
        <p:nvSpPr>
          <p:cNvPr id="13" name="TextBox 12"/>
          <p:cNvSpPr txBox="1"/>
          <p:nvPr/>
        </p:nvSpPr>
        <p:spPr>
          <a:xfrm>
            <a:off x="285720" y="6072206"/>
            <a:ext cx="778334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-Выполняющий правила здорового образа жизни</a:t>
            </a:r>
            <a:endParaRPr lang="ru-RU" sz="2800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7" name="detskie_pesni_-_uchat_v_shkole.mp3">
            <a:hlinkClick r:id="" action="ppaction://media"/>
          </p:cNvPr>
          <p:cNvPicPr>
            <a:picLocks noGrp="1" noRot="1" noChangeAspect="1"/>
          </p:cNvPicPr>
          <p:nvPr>
            <p:ph idx="1"/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9098281" y="6685880"/>
            <a:ext cx="45719" cy="172120"/>
          </a:xfrm>
          <a:prstGeom prst="rect">
            <a:avLst/>
          </a:prstGeom>
        </p:spPr>
      </p:pic>
    </p:spTree>
  </p:cSld>
  <p:clrMapOvr>
    <a:masterClrMapping/>
  </p:clrMapOvr>
  <p:transition spd="slow">
    <p:cover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61800" fill="hold"/>
                                        <p:tgtEl>
                                          <p:spTgt spid="1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20000">
                <p:cTn id="7" repeatCount="indefinite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7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306</TotalTime>
  <Words>208</Words>
  <Application>Microsoft Office PowerPoint</Application>
  <PresentationFormat>Экран (4:3)</PresentationFormat>
  <Paragraphs>42</Paragraphs>
  <Slides>6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Федеральный государственный образовательный стандарт начального общего образования</vt:lpstr>
      <vt:lpstr>Слайд 2</vt:lpstr>
      <vt:lpstr>Слайд 3</vt:lpstr>
      <vt:lpstr>Слайд 4</vt:lpstr>
      <vt:lpstr>Слайд 5</vt:lpstr>
      <vt:lpstr>Слайд 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Федеральный государственный образовательный стандарт начального общего образования</dc:title>
  <dc:creator>алексей</dc:creator>
  <cp:lastModifiedBy>User</cp:lastModifiedBy>
  <cp:revision>34</cp:revision>
  <dcterms:created xsi:type="dcterms:W3CDTF">2010-04-21T19:34:41Z</dcterms:created>
  <dcterms:modified xsi:type="dcterms:W3CDTF">2010-04-26T10:44:25Z</dcterms:modified>
</cp:coreProperties>
</file>