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8"/>
  </p:notesMasterIdLst>
  <p:sldIdLst>
    <p:sldId id="256" r:id="rId2"/>
    <p:sldId id="258" r:id="rId3"/>
    <p:sldId id="259" r:id="rId4"/>
    <p:sldId id="257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61" r:id="rId3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F57913"/>
    <a:srgbClr val="66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6182A78-2366-4D32-9442-FAEDFE8EAA4D}" type="datetimeFigureOut">
              <a:rPr lang="ru-RU"/>
              <a:pPr>
                <a:defRPr/>
              </a:pPr>
              <a:t>01.05.2012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2CC6B1D-E42C-4AC5-9DA8-61C75245D1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9C543-9675-4EB6-B645-FB6252630AA4}" type="datetime1">
              <a:rPr lang="ru-RU"/>
              <a:pPr>
                <a:defRPr/>
              </a:pPr>
              <a:t>01.05.2012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54950-61D6-4155-9BF7-52B6D61F7F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6F5EF-303C-4CA8-A3FC-DAEA81AAC6E8}" type="datetime1">
              <a:rPr lang="ru-RU"/>
              <a:pPr>
                <a:defRPr/>
              </a:pPr>
              <a:t>01.05.2012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E3915-5D25-4934-B077-ACB38E6F13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20BCC1-6B1C-4051-BC62-D2CCED5A3411}" type="datetime1">
              <a:rPr lang="ru-RU"/>
              <a:pPr>
                <a:defRPr/>
              </a:pPr>
              <a:t>01.05.2012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93C4E-55ED-48A5-999B-8757D8529E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826E7-C97E-4439-85DF-A7C5E9076C78}" type="datetime1">
              <a:rPr lang="ru-RU"/>
              <a:pPr>
                <a:defRPr/>
              </a:pPr>
              <a:t>01.05.2012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FCBC80-072D-4D9D-A2B1-96A5D77883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7E23D-3F81-45AC-9D65-D4498AD359CC}" type="datetime1">
              <a:rPr lang="ru-RU"/>
              <a:pPr>
                <a:defRPr/>
              </a:pPr>
              <a:t>01.05.2012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18AB8-C3DA-4ED7-A317-EDE2397313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BCAA1-49A4-40D0-B397-C49B530AB16C}" type="datetime1">
              <a:rPr lang="ru-RU"/>
              <a:pPr>
                <a:defRPr/>
              </a:pPr>
              <a:t>01.05.2012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0AC61-EDE2-4D75-BE22-0BB71A661A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F179C-A904-4B56-A6E7-FF19502CB319}" type="datetime1">
              <a:rPr lang="ru-RU"/>
              <a:pPr>
                <a:defRPr/>
              </a:pPr>
              <a:t>01.05.2012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2D044-C8A7-4326-8151-EB42B4114D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230831-9737-4406-A24A-300F94A0DF6C}" type="datetime1">
              <a:rPr lang="ru-RU"/>
              <a:pPr>
                <a:defRPr/>
              </a:pPr>
              <a:t>01.05.2012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CBBF6F-784A-422D-BB72-A460FBDE1F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21AF26-4F01-4BA1-89C7-D8D5F9574056}" type="datetime1">
              <a:rPr lang="ru-RU"/>
              <a:pPr>
                <a:defRPr/>
              </a:pPr>
              <a:t>01.05.2012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F2EA9-E26C-45E6-ACFF-0B769ED06A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2EEA5-09A3-4447-AAFB-225FD18E57EE}" type="datetime1">
              <a:rPr lang="ru-RU"/>
              <a:pPr>
                <a:defRPr/>
              </a:pPr>
              <a:t>01.05.2012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9BBD6-03A0-477B-AD42-304DD9622E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E600EC-BDC1-486C-9183-187E8388F515}" type="datetime1">
              <a:rPr lang="ru-RU"/>
              <a:pPr>
                <a:defRPr/>
              </a:pPr>
              <a:t>01.05.2012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6928C-1B6D-481D-AABF-1BBA61E641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F876773-AAC6-4895-8D80-32CC7364C8D9}" type="datetime1">
              <a:rPr lang="ru-RU"/>
              <a:pPr>
                <a:defRPr/>
              </a:pPr>
              <a:t>01.05.2012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A6E87CC-773F-4B72-90CC-75E4690872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18" Type="http://schemas.openxmlformats.org/officeDocument/2006/relationships/slide" Target="slide19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" Type="http://schemas.openxmlformats.org/officeDocument/2006/relationships/image" Target="../media/image6.jpeg"/><Relationship Id="rId16" Type="http://schemas.openxmlformats.org/officeDocument/2006/relationships/slide" Target="slide17.xml"/><Relationship Id="rId20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5" Type="http://schemas.openxmlformats.org/officeDocument/2006/relationships/slide" Target="slide16.xml"/><Relationship Id="rId10" Type="http://schemas.openxmlformats.org/officeDocument/2006/relationships/slide" Target="slide11.xml"/><Relationship Id="rId19" Type="http://schemas.openxmlformats.org/officeDocument/2006/relationships/image" Target="../media/image5.gif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25.xml"/><Relationship Id="rId13" Type="http://schemas.openxmlformats.org/officeDocument/2006/relationships/slide" Target="slide30.xml"/><Relationship Id="rId18" Type="http://schemas.openxmlformats.org/officeDocument/2006/relationships/slide" Target="slide35.xml"/><Relationship Id="rId3" Type="http://schemas.openxmlformats.org/officeDocument/2006/relationships/slide" Target="slide20.xml"/><Relationship Id="rId7" Type="http://schemas.openxmlformats.org/officeDocument/2006/relationships/slide" Target="slide24.xml"/><Relationship Id="rId12" Type="http://schemas.openxmlformats.org/officeDocument/2006/relationships/slide" Target="slide29.xml"/><Relationship Id="rId17" Type="http://schemas.openxmlformats.org/officeDocument/2006/relationships/slide" Target="slide34.xml"/><Relationship Id="rId2" Type="http://schemas.openxmlformats.org/officeDocument/2006/relationships/image" Target="../media/image6.jpeg"/><Relationship Id="rId16" Type="http://schemas.openxmlformats.org/officeDocument/2006/relationships/slide" Target="slide33.xml"/><Relationship Id="rId20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3.xml"/><Relationship Id="rId11" Type="http://schemas.openxmlformats.org/officeDocument/2006/relationships/slide" Target="slide28.xml"/><Relationship Id="rId5" Type="http://schemas.openxmlformats.org/officeDocument/2006/relationships/slide" Target="slide22.xml"/><Relationship Id="rId15" Type="http://schemas.openxmlformats.org/officeDocument/2006/relationships/slide" Target="slide32.xml"/><Relationship Id="rId10" Type="http://schemas.openxmlformats.org/officeDocument/2006/relationships/slide" Target="slide27.xml"/><Relationship Id="rId19" Type="http://schemas.openxmlformats.org/officeDocument/2006/relationships/image" Target="../media/image5.gif"/><Relationship Id="rId4" Type="http://schemas.openxmlformats.org/officeDocument/2006/relationships/slide" Target="slide21.xml"/><Relationship Id="rId9" Type="http://schemas.openxmlformats.org/officeDocument/2006/relationships/slide" Target="slide26.xml"/><Relationship Id="rId14" Type="http://schemas.openxmlformats.org/officeDocument/2006/relationships/slide" Target="slide3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ый треугольник 4"/>
          <p:cNvSpPr/>
          <p:nvPr/>
        </p:nvSpPr>
        <p:spPr>
          <a:xfrm flipV="1">
            <a:off x="0" y="0"/>
            <a:ext cx="7668344" cy="6858000"/>
          </a:xfrm>
          <a:prstGeom prst="rtTriangle">
            <a:avLst/>
          </a:prstGeom>
          <a:blipFill dpi="0" rotWithShape="1">
            <a:blip r:embed="rId3" cstate="print">
              <a:alphaModFix amt="94000"/>
            </a:blip>
            <a:srcRect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9792" y="4738836"/>
            <a:ext cx="6300192" cy="17145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Тренажёр</a:t>
            </a:r>
            <a:b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</a:b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по работе над ошибками</a:t>
            </a:r>
          </a:p>
        </p:txBody>
      </p:sp>
      <p:sp>
        <p:nvSpPr>
          <p:cNvPr id="7" name="Прямоугольник 6"/>
          <p:cNvSpPr/>
          <p:nvPr/>
        </p:nvSpPr>
        <p:spPr>
          <a:xfrm rot="2909618" flipH="1">
            <a:off x="3905228" y="-1812572"/>
            <a:ext cx="119129" cy="10483144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 rot="20815945">
            <a:off x="1930018" y="3162824"/>
            <a:ext cx="1209459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</a:t>
            </a:r>
            <a:endParaRPr lang="ru-RU" sz="1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0"/>
          <p:cNvSpPr txBox="1"/>
          <p:nvPr/>
        </p:nvSpPr>
        <p:spPr>
          <a:xfrm rot="20983810">
            <a:off x="154454" y="4480933"/>
            <a:ext cx="1162987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rgbClr val="F579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</a:t>
            </a:r>
            <a:endParaRPr lang="ru-RU" sz="14000" b="1" dirty="0">
              <a:solidFill>
                <a:srgbClr val="F5791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0"/>
          <p:cNvSpPr txBox="1"/>
          <p:nvPr/>
        </p:nvSpPr>
        <p:spPr>
          <a:xfrm rot="20314623">
            <a:off x="4149087" y="1480651"/>
            <a:ext cx="1190954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</a:t>
            </a:r>
            <a:endParaRPr lang="ru-RU" sz="1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0"/>
          <p:cNvSpPr txBox="1"/>
          <p:nvPr/>
        </p:nvSpPr>
        <p:spPr>
          <a:xfrm rot="21443890">
            <a:off x="950110" y="4114656"/>
            <a:ext cx="927892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</a:t>
            </a:r>
            <a:endParaRPr lang="ru-RU" sz="1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10"/>
          <p:cNvSpPr txBox="1"/>
          <p:nvPr/>
        </p:nvSpPr>
        <p:spPr>
          <a:xfrm rot="20736033">
            <a:off x="1665571" y="3887763"/>
            <a:ext cx="1110418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</a:t>
            </a:r>
            <a:endParaRPr lang="ru-RU" sz="14000" b="1" dirty="0">
              <a:ln w="11430"/>
              <a:solidFill>
                <a:srgbClr val="0070C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0"/>
          <p:cNvSpPr txBox="1"/>
          <p:nvPr/>
        </p:nvSpPr>
        <p:spPr>
          <a:xfrm rot="20803648">
            <a:off x="3080763" y="2544286"/>
            <a:ext cx="1569101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Ж</a:t>
            </a:r>
            <a:endParaRPr lang="ru-RU" sz="140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0"/>
          <p:cNvSpPr txBox="1"/>
          <p:nvPr/>
        </p:nvSpPr>
        <p:spPr>
          <a:xfrm rot="21292455">
            <a:off x="2726281" y="2873169"/>
            <a:ext cx="934522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Е</a:t>
            </a:r>
            <a:endParaRPr lang="ru-RU" sz="140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0"/>
          <p:cNvSpPr txBox="1"/>
          <p:nvPr/>
        </p:nvSpPr>
        <p:spPr>
          <a:xfrm rot="21082940">
            <a:off x="3870879" y="1915947"/>
            <a:ext cx="948398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</a:t>
            </a:r>
            <a:endParaRPr lang="ru-RU" sz="1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063" name="Picture 3" descr="H:\Documents and Settings\Aida\Рабочий стол\НОвая ГРАФИКА сборник\КАРТИНКИ СБОРНИК_ школьные\s46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0952" y="2717071"/>
            <a:ext cx="1556792" cy="1071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0"/>
          <p:cNvSpPr txBox="1"/>
          <p:nvPr/>
        </p:nvSpPr>
        <p:spPr>
          <a:xfrm>
            <a:off x="4860032" y="1254239"/>
            <a:ext cx="432049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</a:t>
            </a:r>
            <a:endParaRPr lang="ru-RU" sz="14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10"/>
          <p:cNvSpPr txBox="1"/>
          <p:nvPr/>
        </p:nvSpPr>
        <p:spPr>
          <a:xfrm rot="20983810">
            <a:off x="315913" y="601663"/>
            <a:ext cx="350837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579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</a:t>
            </a:r>
            <a:endParaRPr lang="ru-RU" b="1" dirty="0">
              <a:solidFill>
                <a:srgbClr val="F5791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Box 10"/>
          <p:cNvSpPr txBox="1"/>
          <p:nvPr/>
        </p:nvSpPr>
        <p:spPr>
          <a:xfrm rot="21443890">
            <a:off x="936625" y="436563"/>
            <a:ext cx="350838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 rot="20736033">
            <a:off x="1397000" y="466725"/>
            <a:ext cx="352425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</a:t>
            </a:r>
            <a:endParaRPr lang="ru-RU" b="1" dirty="0">
              <a:ln w="11430"/>
              <a:solidFill>
                <a:srgbClr val="0070C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10"/>
          <p:cNvSpPr txBox="1"/>
          <p:nvPr/>
        </p:nvSpPr>
        <p:spPr>
          <a:xfrm rot="20803648">
            <a:off x="2036763" y="682625"/>
            <a:ext cx="393700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Ж</a:t>
            </a:r>
            <a:endParaRPr lang="ru-RU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10"/>
          <p:cNvSpPr txBox="1"/>
          <p:nvPr/>
        </p:nvSpPr>
        <p:spPr>
          <a:xfrm rot="21082940">
            <a:off x="3168650" y="522288"/>
            <a:ext cx="328613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10"/>
          <p:cNvSpPr txBox="1"/>
          <p:nvPr/>
        </p:nvSpPr>
        <p:spPr>
          <a:xfrm rot="21292455">
            <a:off x="2587625" y="508000"/>
            <a:ext cx="190500" cy="369888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Е</a:t>
            </a:r>
            <a:endParaRPr lang="ru-RU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10"/>
          <p:cNvSpPr txBox="1"/>
          <p:nvPr/>
        </p:nvSpPr>
        <p:spPr>
          <a:xfrm>
            <a:off x="3578225" y="207963"/>
            <a:ext cx="563563" cy="36830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</a:t>
            </a:r>
            <a:endParaRPr lang="ru-RU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6357938" y="0"/>
            <a:ext cx="1195387" cy="2460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http://aida.ucoz.ru</a:t>
            </a:r>
            <a:endParaRPr lang="ru-RU" sz="1000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1520" y="836712"/>
            <a:ext cx="8640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spc="300" dirty="0" smtClean="0">
                <a:solidFill>
                  <a:srgbClr val="003300"/>
                </a:solidFill>
                <a:latin typeface="Comic Sans MS" pitchFamily="66" charset="0"/>
              </a:rPr>
              <a:t>Пишу правильно</a:t>
            </a:r>
            <a:endParaRPr lang="ru-RU" sz="7200" b="1" spc="300" dirty="0">
              <a:solidFill>
                <a:srgbClr val="0033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4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4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6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4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2" grpId="0"/>
      <p:bldP spid="12" grpId="1"/>
      <p:bldP spid="17" grpId="0"/>
      <p:bldP spid="17" grpId="1"/>
      <p:bldP spid="13" grpId="0"/>
      <p:bldP spid="13" grpId="1"/>
      <p:bldP spid="10" grpId="0"/>
      <p:bldP spid="10" grpId="1"/>
      <p:bldP spid="15" grpId="0"/>
      <p:bldP spid="15" grpId="1"/>
      <p:bldP spid="14" grpId="0"/>
      <p:bldP spid="14" grpId="1"/>
      <p:bldP spid="16" grpId="0"/>
      <p:bldP spid="16" grpId="1"/>
      <p:bldP spid="18" grpId="0"/>
      <p:bldP spid="18" grpId="1"/>
      <p:bldP spid="41" grpId="0"/>
      <p:bldP spid="42" grpId="0"/>
      <p:bldP spid="42" grpId="1"/>
      <p:bldP spid="43" grpId="0"/>
      <p:bldP spid="43" grpId="1"/>
      <p:bldP spid="44" grpId="0"/>
      <p:bldP spid="45" grpId="0"/>
      <p:bldP spid="46" grpId="0"/>
      <p:bldP spid="4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4000" dirty="0" smtClean="0">
                <a:solidFill>
                  <a:srgbClr val="003300"/>
                </a:solidFill>
                <a:latin typeface="Comic Sans MS" pitchFamily="66" charset="0"/>
              </a:rPr>
              <a:t>Сочетания </a:t>
            </a:r>
            <a:r>
              <a:rPr lang="ru-RU" sz="4000" dirty="0" err="1" smtClean="0">
                <a:solidFill>
                  <a:srgbClr val="003300"/>
                </a:solidFill>
                <a:latin typeface="Bookman Old Style" pitchFamily="18" charset="0"/>
              </a:rPr>
              <a:t>чк</a:t>
            </a:r>
            <a:r>
              <a:rPr lang="ru-RU" sz="4000" dirty="0" smtClean="0">
                <a:solidFill>
                  <a:srgbClr val="003300"/>
                </a:solidFill>
                <a:latin typeface="Bookman Old Style" pitchFamily="18" charset="0"/>
              </a:rPr>
              <a:t>, </a:t>
            </a:r>
            <a:r>
              <a:rPr lang="ru-RU" sz="4000" dirty="0" err="1" smtClean="0">
                <a:solidFill>
                  <a:srgbClr val="003300"/>
                </a:solidFill>
                <a:latin typeface="Bookman Old Style" pitchFamily="18" charset="0"/>
              </a:rPr>
              <a:t>чн</a:t>
            </a:r>
            <a:r>
              <a:rPr lang="ru-RU" sz="4000" dirty="0" smtClean="0">
                <a:solidFill>
                  <a:srgbClr val="003300"/>
                </a:solidFill>
                <a:latin typeface="Bookman Old Style" pitchFamily="18" charset="0"/>
              </a:rPr>
              <a:t>, </a:t>
            </a:r>
            <a:r>
              <a:rPr lang="ru-RU" sz="4000" dirty="0" err="1" smtClean="0">
                <a:solidFill>
                  <a:srgbClr val="003300"/>
                </a:solidFill>
                <a:latin typeface="Bookman Old Style" pitchFamily="18" charset="0"/>
              </a:rPr>
              <a:t>нщ</a:t>
            </a:r>
            <a:r>
              <a:rPr lang="ru-RU" sz="4000" dirty="0" smtClean="0">
                <a:solidFill>
                  <a:srgbClr val="003300"/>
                </a:solidFill>
                <a:latin typeface="Bookman Old Style" pitchFamily="18" charset="0"/>
              </a:rPr>
              <a:t>, </a:t>
            </a:r>
            <a:r>
              <a:rPr lang="ru-RU" sz="4000" dirty="0" err="1" smtClean="0">
                <a:solidFill>
                  <a:srgbClr val="003300"/>
                </a:solidFill>
                <a:latin typeface="Bookman Old Style" pitchFamily="18" charset="0"/>
              </a:rPr>
              <a:t>щн</a:t>
            </a:r>
            <a:endParaRPr lang="ru-RU" sz="4000" dirty="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484784"/>
            <a:ext cx="8352928" cy="1800200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55576" y="1556792"/>
            <a:ext cx="76328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Выпиши слово правильно.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Подчеркни сочетание.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Запиши ещё 2 слова.</a:t>
            </a:r>
            <a:endParaRPr lang="ru-RU" sz="2400" dirty="0">
              <a:solidFill>
                <a:srgbClr val="003300"/>
              </a:solidFill>
            </a:endParaRP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672" y="4077072"/>
            <a:ext cx="7056784" cy="1512168"/>
          </a:xfrm>
          <a:prstGeom prst="wedgeRoundRectCallout">
            <a:avLst>
              <a:gd name="adj1" fmla="val -57743"/>
              <a:gd name="adj2" fmla="val -746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4057908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07704" y="4653136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Дочка, речка, мощный.</a:t>
            </a:r>
            <a:endParaRPr lang="ru-RU" sz="2800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3995936" y="616530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20272" y="6165304"/>
            <a:ext cx="1368152" cy="504056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4788024" y="5085184"/>
            <a:ext cx="4320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3491880" y="5085184"/>
            <a:ext cx="4320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2411760" y="5085184"/>
            <a:ext cx="4320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4000" dirty="0" smtClean="0">
                <a:solidFill>
                  <a:srgbClr val="003300"/>
                </a:solidFill>
                <a:latin typeface="Comic Sans MS" pitchFamily="66" charset="0"/>
              </a:rPr>
              <a:t>Ударение</a:t>
            </a:r>
            <a:endParaRPr lang="ru-RU" sz="4000" dirty="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484784"/>
            <a:ext cx="8352928" cy="1800200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55576" y="1700808"/>
            <a:ext cx="7632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Выпиши слова.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Поставь в них правильно знак ударения.</a:t>
            </a:r>
            <a:endParaRPr lang="ru-RU" sz="2400" dirty="0">
              <a:solidFill>
                <a:srgbClr val="003300"/>
              </a:solidFill>
            </a:endParaRP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672" y="4077072"/>
            <a:ext cx="7056784" cy="1512168"/>
          </a:xfrm>
          <a:prstGeom prst="wedgeRoundRectCallout">
            <a:avLst>
              <a:gd name="adj1" fmla="val -57743"/>
              <a:gd name="adj2" fmla="val -746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4057908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07704" y="4777988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Алфавит, азбука, портфель.</a:t>
            </a:r>
            <a:endParaRPr lang="ru-RU" sz="2800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3995936" y="616530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20272" y="6165304"/>
            <a:ext cx="1368152" cy="504056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rot="5400000">
            <a:off x="3275856" y="4653136"/>
            <a:ext cx="216024" cy="21602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3923928" y="4653136"/>
            <a:ext cx="216024" cy="21602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6372200" y="4653136"/>
            <a:ext cx="216024" cy="21602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3600" dirty="0" smtClean="0">
                <a:solidFill>
                  <a:srgbClr val="003300"/>
                </a:solidFill>
                <a:latin typeface="Comic Sans MS" pitchFamily="66" charset="0"/>
              </a:rPr>
              <a:t>Безударная гласная в корне, проверяемая ударением </a:t>
            </a:r>
            <a:r>
              <a:rPr lang="ru-RU" sz="3600" b="1" dirty="0" smtClean="0">
                <a:solidFill>
                  <a:srgbClr val="003300"/>
                </a:solidFill>
                <a:latin typeface="Book Antiqua" pitchFamily="18" charset="0"/>
              </a:rPr>
              <a:t>( а, о, е, и, я)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484784"/>
            <a:ext cx="8352928" cy="2304256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39552" y="1412776"/>
            <a:ext cx="82809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Выпиши слово. Поставь ударение.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Выдели корень. В корне подчеркни безударную гласную.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Подбери проверочное слово и запиши рядом.</a:t>
            </a: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672" y="4077072"/>
            <a:ext cx="7056784" cy="1872208"/>
          </a:xfrm>
          <a:prstGeom prst="wedgeRoundRectCallout">
            <a:avLst>
              <a:gd name="adj1" fmla="val -57743"/>
              <a:gd name="adj2" fmla="val -746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4057908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07704" y="4581128"/>
            <a:ext cx="66967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Сады – сад, волна – волны, червивый - червь.</a:t>
            </a:r>
            <a:endParaRPr lang="ru-RU" sz="2800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3995936" y="616530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20272" y="6165304"/>
            <a:ext cx="1368152" cy="504056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rot="5400000">
            <a:off x="2771800" y="4509120"/>
            <a:ext cx="216024" cy="21602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5004048" y="4437112"/>
            <a:ext cx="216024" cy="21602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5724128" y="4437112"/>
            <a:ext cx="216024" cy="21602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7596336" y="4437112"/>
            <a:ext cx="216024" cy="21602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2267744" y="5013176"/>
            <a:ext cx="2160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2195736" y="5517232"/>
            <a:ext cx="2160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2195736" y="5445224"/>
            <a:ext cx="2160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6804248" y="5013176"/>
            <a:ext cx="2160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5580112" y="5085184"/>
            <a:ext cx="2160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5580112" y="5013176"/>
            <a:ext cx="2160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4211960" y="5013176"/>
            <a:ext cx="2160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3491880" y="5085184"/>
            <a:ext cx="2160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3486944" y="5013176"/>
            <a:ext cx="2160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3600" dirty="0" smtClean="0">
                <a:solidFill>
                  <a:srgbClr val="003300"/>
                </a:solidFill>
                <a:latin typeface="Comic Sans MS" pitchFamily="66" charset="0"/>
              </a:rPr>
              <a:t>Безударная гласная в корне, непроверяемая ударением</a:t>
            </a:r>
            <a:endParaRPr lang="ru-RU" sz="3600" b="1" dirty="0" smtClean="0">
              <a:solidFill>
                <a:srgbClr val="003300"/>
              </a:solidFill>
              <a:latin typeface="Book Antiqu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484784"/>
            <a:ext cx="8352928" cy="2016224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39552" y="1602666"/>
            <a:ext cx="82809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Напиши слово 3 раза. Запомни, как оно пишется.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Поставь ударение, подчеркни безударную гласную.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Запиши 2 однокоренных слова.</a:t>
            </a: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672" y="4077072"/>
            <a:ext cx="7056784" cy="1872208"/>
          </a:xfrm>
          <a:prstGeom prst="wedgeRoundRectCallout">
            <a:avLst>
              <a:gd name="adj1" fmla="val -57743"/>
              <a:gd name="adj2" fmla="val -746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4057908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07704" y="4849996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Ягода, ягода, ягода, ягодка, ягодный.</a:t>
            </a:r>
            <a:endParaRPr lang="ru-RU" sz="2800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3995936" y="616530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20272" y="6165304"/>
            <a:ext cx="1368152" cy="504056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rot="5400000">
            <a:off x="2267744" y="4653136"/>
            <a:ext cx="216024" cy="21602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3347864" y="4725144"/>
            <a:ext cx="216024" cy="21602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4499992" y="4725144"/>
            <a:ext cx="216024" cy="21602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5652120" y="4725144"/>
            <a:ext cx="216024" cy="21602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2411760" y="5301208"/>
            <a:ext cx="2160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7164288" y="5301208"/>
            <a:ext cx="2160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4716016" y="5301208"/>
            <a:ext cx="2160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5868144" y="5301208"/>
            <a:ext cx="2160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3563888" y="5301208"/>
            <a:ext cx="2160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6948264" y="4725144"/>
            <a:ext cx="216024" cy="21602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3600" dirty="0" smtClean="0">
                <a:solidFill>
                  <a:srgbClr val="003300"/>
                </a:solidFill>
                <a:latin typeface="Comic Sans MS" pitchFamily="66" charset="0"/>
              </a:rPr>
              <a:t>Парные звонкие и глухие согласные</a:t>
            </a:r>
            <a:endParaRPr lang="ru-RU" sz="3600" b="1" dirty="0" smtClean="0">
              <a:solidFill>
                <a:srgbClr val="003300"/>
              </a:solidFill>
              <a:latin typeface="Book Antiqu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484784"/>
            <a:ext cx="8352928" cy="2016224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39552" y="1602666"/>
            <a:ext cx="8280920" cy="1685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Запиши слово, в котором допущена ошибка, правильно.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Проверь согласную.</a:t>
            </a: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672" y="3717032"/>
            <a:ext cx="7056784" cy="1224136"/>
          </a:xfrm>
          <a:prstGeom prst="wedgeRoundRectCallout">
            <a:avLst>
              <a:gd name="adj1" fmla="val -57743"/>
              <a:gd name="adj2" fmla="val -746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3789040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07704" y="4221088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Ягода – ягодка, морозы – мороз. </a:t>
            </a:r>
            <a:endParaRPr lang="ru-RU" sz="2800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3995936" y="616530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164288" y="6237312"/>
            <a:ext cx="1152128" cy="432048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2627784" y="4653136"/>
            <a:ext cx="4320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7164288" y="4653136"/>
            <a:ext cx="2160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3923928" y="4653136"/>
            <a:ext cx="2160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5580112" y="4653136"/>
            <a:ext cx="36004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2843808" y="4725144"/>
            <a:ext cx="2160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5724128" y="4725144"/>
            <a:ext cx="2160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Скругленная прямоугольная выноска 30"/>
          <p:cNvSpPr/>
          <p:nvPr/>
        </p:nvSpPr>
        <p:spPr>
          <a:xfrm>
            <a:off x="1331640" y="5013176"/>
            <a:ext cx="7488832" cy="1152128"/>
          </a:xfrm>
          <a:prstGeom prst="wedgeRoundRectCallout">
            <a:avLst>
              <a:gd name="adj1" fmla="val -57154"/>
              <a:gd name="adj2" fmla="val -31334"/>
              <a:gd name="adj3" fmla="val 16667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1475656" y="4994012"/>
            <a:ext cx="191597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Запомни!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331640" y="5157192"/>
            <a:ext cx="7416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 </a:t>
            </a:r>
            <a:r>
              <a:rPr lang="ru-RU" sz="2400" b="1" dirty="0" smtClean="0">
                <a:latin typeface="Book Antiqua" pitchFamily="18" charset="0"/>
              </a:rPr>
              <a:t>Согласные на конце и в середине слов пишутся так же, как и перед гласными.</a:t>
            </a:r>
            <a:endParaRPr lang="ru-RU" sz="2400" b="1" dirty="0">
              <a:latin typeface="Book Antiqu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3600" dirty="0" smtClean="0">
                <a:solidFill>
                  <a:srgbClr val="003300"/>
                </a:solidFill>
                <a:latin typeface="Comic Sans MS" pitchFamily="66" charset="0"/>
              </a:rPr>
              <a:t>Большая буква в имени собственном</a:t>
            </a:r>
            <a:endParaRPr lang="ru-RU" sz="3600" b="1" dirty="0" smtClean="0">
              <a:solidFill>
                <a:srgbClr val="003300"/>
              </a:solidFill>
              <a:latin typeface="Book Antiqu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484784"/>
            <a:ext cx="8352928" cy="1656184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39552" y="1628800"/>
            <a:ext cx="8280920" cy="1305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</a:t>
            </a:r>
            <a:r>
              <a:rPr lang="ru-RU" sz="2800" dirty="0" smtClean="0">
                <a:solidFill>
                  <a:srgbClr val="003300"/>
                </a:solidFill>
              </a:rPr>
              <a:t>Выпиши слово правильно.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800" dirty="0" smtClean="0">
                <a:solidFill>
                  <a:srgbClr val="003300"/>
                </a:solidFill>
              </a:rPr>
              <a:t>  Запиши ещё 2 слова на эту орфограмму.</a:t>
            </a: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672" y="3429000"/>
            <a:ext cx="7200800" cy="1224136"/>
          </a:xfrm>
          <a:prstGeom prst="wedgeRoundRectCallout">
            <a:avLst>
              <a:gd name="adj1" fmla="val -58528"/>
              <a:gd name="adj2" fmla="val 53651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3429000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63688" y="3985900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Илья, Петров, Мурка, Волга, Саратов</a:t>
            </a:r>
            <a:endParaRPr lang="ru-RU" sz="2800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3995936" y="616530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164288" y="6237312"/>
            <a:ext cx="1152128" cy="432048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2843808" y="4437112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6876256" y="4437112"/>
            <a:ext cx="2160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4355976" y="4437112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5652120" y="4437112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763688" y="4437112"/>
            <a:ext cx="36004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Скругленная прямоугольная выноска 30"/>
          <p:cNvSpPr/>
          <p:nvPr/>
        </p:nvSpPr>
        <p:spPr>
          <a:xfrm>
            <a:off x="1331640" y="4725144"/>
            <a:ext cx="7488832" cy="1368152"/>
          </a:xfrm>
          <a:prstGeom prst="wedgeRoundRectCallout">
            <a:avLst>
              <a:gd name="adj1" fmla="val -57154"/>
              <a:gd name="adj2" fmla="val -31334"/>
              <a:gd name="adj3" fmla="val 16667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1475656" y="4725144"/>
            <a:ext cx="191597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Запомни!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403648" y="4797152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 </a:t>
            </a:r>
            <a:r>
              <a:rPr lang="ru-RU" sz="2400" b="1" dirty="0" smtClean="0">
                <a:latin typeface="Book Antiqua" pitchFamily="18" charset="0"/>
              </a:rPr>
              <a:t>Имена, отчества, фамилии людей, названия рек, городов, морей, клички животных пишутся с заглавной буквы.</a:t>
            </a:r>
            <a:endParaRPr lang="ru-RU" sz="2400" b="1" dirty="0">
              <a:latin typeface="Book Antiqu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3600" dirty="0" smtClean="0">
                <a:solidFill>
                  <a:srgbClr val="003300"/>
                </a:solidFill>
                <a:latin typeface="Comic Sans MS" pitchFamily="66" charset="0"/>
              </a:rPr>
              <a:t>Разделительный мягкий знак </a:t>
            </a:r>
            <a:r>
              <a:rPr lang="ru-RU" i="1" dirty="0" err="1" smtClean="0">
                <a:solidFill>
                  <a:srgbClr val="003300"/>
                </a:solidFill>
                <a:latin typeface="Comic Sans MS" pitchFamily="66" charset="0"/>
              </a:rPr>
              <a:t>ь</a:t>
            </a:r>
            <a:endParaRPr lang="ru-RU" b="1" i="1" dirty="0" smtClean="0">
              <a:solidFill>
                <a:srgbClr val="003300"/>
              </a:solidFill>
              <a:latin typeface="Book Antiqu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484784"/>
            <a:ext cx="8352928" cy="1800200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39552" y="1340768"/>
            <a:ext cx="82809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</a:t>
            </a:r>
            <a:r>
              <a:rPr lang="ru-RU" sz="2800" dirty="0" smtClean="0">
                <a:solidFill>
                  <a:srgbClr val="003300"/>
                </a:solidFill>
              </a:rPr>
              <a:t>Выпиши слово правильно.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800" dirty="0" smtClean="0">
                <a:solidFill>
                  <a:srgbClr val="003300"/>
                </a:solidFill>
              </a:rPr>
              <a:t>  Запиши ещё 2 слова на эту орфограмму.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800" dirty="0" smtClean="0">
                <a:solidFill>
                  <a:srgbClr val="003300"/>
                </a:solidFill>
              </a:rPr>
              <a:t>  Подчеркни мягкий знак </a:t>
            </a:r>
            <a:r>
              <a:rPr lang="ru-RU" sz="2800" b="1" i="1" dirty="0" err="1" smtClean="0">
                <a:solidFill>
                  <a:srgbClr val="003300"/>
                </a:solidFill>
              </a:rPr>
              <a:t>ь</a:t>
            </a:r>
            <a:r>
              <a:rPr lang="ru-RU" sz="2800" dirty="0" smtClean="0">
                <a:solidFill>
                  <a:srgbClr val="003300"/>
                </a:solidFill>
              </a:rPr>
              <a:t> и гласную букву.</a:t>
            </a: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672" y="3429000"/>
            <a:ext cx="7200800" cy="1224136"/>
          </a:xfrm>
          <a:prstGeom prst="wedgeRoundRectCallout">
            <a:avLst>
              <a:gd name="adj1" fmla="val -58528"/>
              <a:gd name="adj2" fmla="val 53651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3429000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23728" y="4005064"/>
            <a:ext cx="540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Вьюга, листья, соловьи.</a:t>
            </a:r>
            <a:endParaRPr lang="ru-RU" sz="2800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3995936" y="616530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164288" y="6237312"/>
            <a:ext cx="1152128" cy="432048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2627784" y="4509120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6012160" y="4509120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4283968" y="4437112"/>
            <a:ext cx="4320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4427984" y="4509120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2483768" y="4437112"/>
            <a:ext cx="4320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Скругленная прямоугольная выноска 30"/>
          <p:cNvSpPr/>
          <p:nvPr/>
        </p:nvSpPr>
        <p:spPr>
          <a:xfrm>
            <a:off x="1331640" y="4725144"/>
            <a:ext cx="7488832" cy="1368152"/>
          </a:xfrm>
          <a:prstGeom prst="wedgeRoundRectCallout">
            <a:avLst>
              <a:gd name="adj1" fmla="val -57154"/>
              <a:gd name="adj2" fmla="val -31334"/>
              <a:gd name="adj3" fmla="val 16667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1475656" y="4725144"/>
            <a:ext cx="191597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Запомни!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403648" y="4653136"/>
            <a:ext cx="741682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 </a:t>
            </a:r>
            <a:r>
              <a:rPr lang="ru-RU" sz="2400" b="1" dirty="0" smtClean="0">
                <a:latin typeface="Book Antiqua" pitchFamily="18" charset="0"/>
              </a:rPr>
              <a:t>Разделительный мягкий знак (</a:t>
            </a:r>
            <a:r>
              <a:rPr lang="ru-RU" sz="3200" b="1" i="1" dirty="0" err="1" smtClean="0">
                <a:latin typeface="Book Antiqua" pitchFamily="18" charset="0"/>
              </a:rPr>
              <a:t>ь</a:t>
            </a:r>
            <a:r>
              <a:rPr lang="ru-RU" sz="2400" b="1" dirty="0" smtClean="0">
                <a:latin typeface="Book Antiqua" pitchFamily="18" charset="0"/>
              </a:rPr>
              <a:t>) пишется после согласных перед гласными буквами </a:t>
            </a:r>
            <a:r>
              <a:rPr lang="ru-RU" sz="3200" b="1" i="1" dirty="0" smtClean="0">
                <a:latin typeface="Book Antiqua" pitchFamily="18" charset="0"/>
              </a:rPr>
              <a:t>е, ё, </a:t>
            </a:r>
            <a:r>
              <a:rPr lang="ru-RU" sz="3200" b="1" i="1" dirty="0" err="1" smtClean="0">
                <a:latin typeface="Book Antiqua" pitchFamily="18" charset="0"/>
              </a:rPr>
              <a:t>ю</a:t>
            </a:r>
            <a:r>
              <a:rPr lang="ru-RU" sz="3200" b="1" i="1" dirty="0" smtClean="0">
                <a:latin typeface="Book Antiqua" pitchFamily="18" charset="0"/>
              </a:rPr>
              <a:t>, я, и</a:t>
            </a:r>
            <a:r>
              <a:rPr lang="ru-RU" sz="2400" b="1" dirty="0" smtClean="0">
                <a:latin typeface="Book Antiqua" pitchFamily="18" charset="0"/>
              </a:rPr>
              <a:t>.</a:t>
            </a:r>
            <a:endParaRPr lang="ru-RU" sz="2400" b="1" dirty="0">
              <a:latin typeface="Book Antiqua" pitchFamily="18" charset="0"/>
            </a:endParaRPr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5868144" y="4437112"/>
            <a:ext cx="4320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4000" dirty="0" smtClean="0">
                <a:solidFill>
                  <a:srgbClr val="003300"/>
                </a:solidFill>
                <a:latin typeface="Comic Sans MS" pitchFamily="66" charset="0"/>
              </a:rPr>
              <a:t>Двойные согласные в слове</a:t>
            </a:r>
            <a:endParaRPr lang="ru-RU" sz="4000" b="1" dirty="0" smtClean="0">
              <a:solidFill>
                <a:srgbClr val="003300"/>
              </a:solidFill>
              <a:latin typeface="Book Antiqu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484784"/>
            <a:ext cx="8352928" cy="2304256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827584" y="1408708"/>
            <a:ext cx="7200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Выпиши слово правильно.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Раздели слово для переноса.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Запиши ещё 2 однокоренных слова.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Подчеркни двойную согласную.</a:t>
            </a: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672" y="4077072"/>
            <a:ext cx="7128792" cy="1872208"/>
          </a:xfrm>
          <a:prstGeom prst="wedgeRoundRectCallout">
            <a:avLst>
              <a:gd name="adj1" fmla="val -57743"/>
              <a:gd name="adj2" fmla="val -746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4057908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91680" y="4849996"/>
            <a:ext cx="7056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Группа, </a:t>
            </a:r>
            <a:r>
              <a:rPr lang="ru-RU" sz="2800" i="1" dirty="0" err="1" smtClean="0"/>
              <a:t>груп</a:t>
            </a:r>
            <a:r>
              <a:rPr lang="ru-RU" sz="2800" i="1" dirty="0" smtClean="0"/>
              <a:t> – па, групповой, подгруппа.</a:t>
            </a:r>
            <a:endParaRPr lang="ru-RU" sz="2800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3995936" y="616530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20272" y="6165304"/>
            <a:ext cx="1368152" cy="504056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2339752" y="5301208"/>
            <a:ext cx="4320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7812360" y="5301208"/>
            <a:ext cx="4320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5364088" y="5301208"/>
            <a:ext cx="4320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4000" dirty="0" smtClean="0">
                <a:solidFill>
                  <a:srgbClr val="003300"/>
                </a:solidFill>
                <a:latin typeface="Comic Sans MS" pitchFamily="66" charset="0"/>
              </a:rPr>
              <a:t>Знаки препинания в конце предложения </a:t>
            </a:r>
            <a:r>
              <a:rPr lang="ru-RU" b="1" i="1" dirty="0" smtClean="0">
                <a:solidFill>
                  <a:srgbClr val="003300"/>
                </a:solidFill>
                <a:latin typeface="Bookman Old Style" pitchFamily="18" charset="0"/>
              </a:rPr>
              <a:t>(. ! ? …)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484784"/>
            <a:ext cx="8352928" cy="2304256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827584" y="1480716"/>
            <a:ext cx="7200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Выпиши предложение правильно.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Придумай своё или найди в учебнике предложение с таким же знаком и запиши.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Подчеркни знак.</a:t>
            </a: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672" y="4077072"/>
            <a:ext cx="7128792" cy="1872208"/>
          </a:xfrm>
          <a:prstGeom prst="wedgeRoundRectCallout">
            <a:avLst>
              <a:gd name="adj1" fmla="val -57743"/>
              <a:gd name="adj2" fmla="val -746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4057908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91680" y="4563125"/>
            <a:ext cx="70567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Кто в теремочке живёт?  </a:t>
            </a:r>
          </a:p>
          <a:p>
            <a:r>
              <a:rPr lang="ru-RU" sz="2800" i="1" dirty="0" smtClean="0"/>
              <a:t>Куда плывут по небу облака?</a:t>
            </a:r>
            <a:endParaRPr lang="ru-RU" sz="2800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3995936" y="6093296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20272" y="6093296"/>
            <a:ext cx="1368152" cy="504056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5940152" y="5013176"/>
            <a:ext cx="2160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6516216" y="5445224"/>
            <a:ext cx="2160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dirty="0" smtClean="0">
                <a:solidFill>
                  <a:srgbClr val="003300"/>
                </a:solidFill>
                <a:latin typeface="Comic Sans MS" pitchFamily="66" charset="0"/>
              </a:rPr>
              <a:t>Разбор предложения </a:t>
            </a:r>
            <a:endParaRPr lang="ru-RU" b="1" i="1" dirty="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272828"/>
            <a:ext cx="8352928" cy="2304256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827584" y="1268760"/>
            <a:ext cx="7200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Выпиши предложения.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Подчеркни главные члены.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Обозначь части речи.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Выпиши слова парами с вопросами.</a:t>
            </a: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672" y="3717032"/>
            <a:ext cx="7128792" cy="2376264"/>
          </a:xfrm>
          <a:prstGeom prst="wedgeRoundRectCallout">
            <a:avLst>
              <a:gd name="adj1" fmla="val -57743"/>
              <a:gd name="adj2" fmla="val -746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3913892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63688" y="3933056"/>
            <a:ext cx="705678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                       Седые туманы плывут к облакам. </a:t>
            </a:r>
            <a:r>
              <a:rPr lang="ru-RU" sz="2400" i="1" dirty="0" smtClean="0"/>
              <a:t>(</a:t>
            </a:r>
            <a:r>
              <a:rPr lang="ru-RU" sz="2400" i="1" dirty="0" err="1" smtClean="0"/>
              <a:t>Повеств</a:t>
            </a:r>
            <a:r>
              <a:rPr lang="ru-RU" sz="2400" i="1" dirty="0" smtClean="0"/>
              <a:t>., </a:t>
            </a:r>
            <a:r>
              <a:rPr lang="ru-RU" sz="2400" i="1" dirty="0" err="1" smtClean="0"/>
              <a:t>невоскл</a:t>
            </a:r>
            <a:r>
              <a:rPr lang="ru-RU" sz="2400" i="1" dirty="0" smtClean="0"/>
              <a:t>., прост., распр.)</a:t>
            </a:r>
          </a:p>
          <a:p>
            <a:endParaRPr lang="ru-RU" sz="2400" i="1" dirty="0" smtClean="0"/>
          </a:p>
          <a:p>
            <a:r>
              <a:rPr lang="ru-RU" sz="2400" i="1" dirty="0" smtClean="0"/>
              <a:t>Туманы (какие?) седые,</a:t>
            </a:r>
          </a:p>
          <a:p>
            <a:r>
              <a:rPr lang="ru-RU" sz="2400" i="1" dirty="0" smtClean="0"/>
              <a:t>Плывут (куда? к чему?) к облакам.</a:t>
            </a:r>
            <a:endParaRPr lang="ru-RU" sz="2400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3995936" y="6093296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20272" y="6093296"/>
            <a:ext cx="1368152" cy="504056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5364088" y="4365104"/>
            <a:ext cx="129614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6804248" y="4437112"/>
            <a:ext cx="129614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6804248" y="4365104"/>
            <a:ext cx="129614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796136" y="3717032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сущ.           глаг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лист тетрад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6512" y="-27384"/>
            <a:ext cx="9180511" cy="6885383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FCBC80-072D-4D9D-A2B1-96A5D778834F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95536" y="584096"/>
            <a:ext cx="856895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3" action="ppaction://hlinksldjump"/>
              </a:rPr>
              <a:t>Большая буква в начале предложения.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4" action="ppaction://hlinksldjump"/>
              </a:rPr>
              <a:t>Пропуск буквы.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5" action="ppaction://hlinksldjump"/>
              </a:rPr>
              <a:t>Слог.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6" action="ppaction://hlinksldjump"/>
              </a:rPr>
              <a:t>Перенос слов.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7" action="ppaction://hlinksldjump"/>
              </a:rPr>
              <a:t>Мягкий знак </a:t>
            </a:r>
            <a:r>
              <a:rPr lang="ru-RU" sz="2200" b="1" dirty="0" err="1" smtClean="0">
                <a:solidFill>
                  <a:schemeClr val="accent2">
                    <a:lumMod val="50000"/>
                  </a:schemeClr>
                </a:solidFill>
                <a:hlinkClick r:id="rId7" action="ppaction://hlinksldjump"/>
              </a:rPr>
              <a:t>ь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7" action="ppaction://hlinksldjump"/>
              </a:rPr>
              <a:t>, обозначающий мягкость согласных.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8" action="ppaction://hlinksldjump"/>
              </a:rPr>
              <a:t>Гласные после шипящих.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9" action="ppaction://hlinksldjump"/>
              </a:rPr>
              <a:t>Сочетания </a:t>
            </a:r>
            <a:r>
              <a:rPr lang="ru-RU" sz="2200" b="1" i="1" dirty="0" err="1" smtClean="0">
                <a:solidFill>
                  <a:schemeClr val="accent2">
                    <a:lumMod val="50000"/>
                  </a:schemeClr>
                </a:solidFill>
                <a:hlinkClick r:id="rId9" action="ppaction://hlinksldjump"/>
              </a:rPr>
              <a:t>чк</a:t>
            </a:r>
            <a: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  <a:hlinkClick r:id="rId9" action="ppaction://hlinksldjump"/>
              </a:rPr>
              <a:t>, </a:t>
            </a:r>
            <a:r>
              <a:rPr lang="ru-RU" sz="2200" b="1" i="1" dirty="0" err="1" smtClean="0">
                <a:solidFill>
                  <a:schemeClr val="accent2">
                    <a:lumMod val="50000"/>
                  </a:schemeClr>
                </a:solidFill>
                <a:hlinkClick r:id="rId9" action="ppaction://hlinksldjump"/>
              </a:rPr>
              <a:t>чн</a:t>
            </a:r>
            <a: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  <a:hlinkClick r:id="rId9" action="ppaction://hlinksldjump"/>
              </a:rPr>
              <a:t>, </a:t>
            </a:r>
            <a:r>
              <a:rPr lang="ru-RU" sz="2200" b="1" i="1" dirty="0" err="1" smtClean="0">
                <a:solidFill>
                  <a:schemeClr val="accent2">
                    <a:lumMod val="50000"/>
                  </a:schemeClr>
                </a:solidFill>
                <a:hlinkClick r:id="rId9" action="ppaction://hlinksldjump"/>
              </a:rPr>
              <a:t>нщ</a:t>
            </a:r>
            <a: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  <a:hlinkClick r:id="rId9" action="ppaction://hlinksldjump"/>
              </a:rPr>
              <a:t>, </a:t>
            </a:r>
            <a:r>
              <a:rPr lang="ru-RU" sz="2200" b="1" i="1" dirty="0" err="1" smtClean="0">
                <a:solidFill>
                  <a:schemeClr val="accent2">
                    <a:lumMod val="50000"/>
                  </a:schemeClr>
                </a:solidFill>
                <a:hlinkClick r:id="rId9" action="ppaction://hlinksldjump"/>
              </a:rPr>
              <a:t>щн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9" action="ppaction://hlinksldjump"/>
              </a:rPr>
              <a:t>.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10" action="ppaction://hlinksldjump"/>
              </a:rPr>
              <a:t>Ударение.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11" action="ppaction://hlinksldjump"/>
              </a:rPr>
              <a:t>Безударная гласная в корне, проверяемая ударением.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12" action="ppaction://hlinksldjump"/>
              </a:rPr>
              <a:t>Безударная гласная в корне, непроверяемая ударением.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13" action="ppaction://hlinksldjump"/>
              </a:rPr>
              <a:t>Парные звонкие и глухие согласные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14" action="ppaction://hlinksldjump"/>
              </a:rPr>
              <a:t>Большая буква в имени собственном.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15" action="ppaction://hlinksldjump"/>
              </a:rPr>
              <a:t>Разделительный мягкий знак </a:t>
            </a:r>
            <a:r>
              <a:rPr lang="ru-RU" sz="2200" b="1" i="1" dirty="0" err="1" smtClean="0">
                <a:solidFill>
                  <a:schemeClr val="accent2">
                    <a:lumMod val="50000"/>
                  </a:schemeClr>
                </a:solidFill>
                <a:hlinkClick r:id="rId15" action="ppaction://hlinksldjump"/>
              </a:rPr>
              <a:t>ь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15" action="ppaction://hlinksldjump"/>
              </a:rPr>
              <a:t>.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16" action="ppaction://hlinksldjump"/>
              </a:rPr>
              <a:t>Двойные согласные в слове.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17" action="ppaction://hlinksldjump"/>
              </a:rPr>
              <a:t>Знаки препинаний в конце предложения (. ? ! …)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18" action="ppaction://hlinksldjump"/>
              </a:rPr>
              <a:t> Разбор предложения.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" name="Picture 3" descr="H:\Documents and Settings\Aida\Рабочий стол\НОвая ГРАФИКА сборник\КАРТИНКИ СБОРНИК_ школьные\s46.gif"/>
          <p:cNvPicPr>
            <a:picLocks noChangeAspect="1" noChangeArrowheads="1" noCrop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7380312" y="5661248"/>
            <a:ext cx="1441143" cy="992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83568" y="6237312"/>
            <a:ext cx="3960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Продолжение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7544" y="35913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ВЫБЕРИ ОРФОГРАММУ ИЗ СПИСКА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12" name="Выгнутая вверх стрелка 11">
            <a:hlinkClick r:id="rId20" action="ppaction://hlinksldjump"/>
          </p:cNvPr>
          <p:cNvSpPr/>
          <p:nvPr/>
        </p:nvSpPr>
        <p:spPr>
          <a:xfrm>
            <a:off x="4644008" y="6093296"/>
            <a:ext cx="1224136" cy="576064"/>
          </a:xfrm>
          <a:prstGeom prst="curvedDownArrow">
            <a:avLst>
              <a:gd name="adj1" fmla="val 42475"/>
              <a:gd name="adj2" fmla="val 106250"/>
              <a:gd name="adj3" fmla="val 60274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4800" dirty="0" smtClean="0">
                <a:solidFill>
                  <a:srgbClr val="003300"/>
                </a:solidFill>
                <a:latin typeface="Comic Sans MS" pitchFamily="66" charset="0"/>
              </a:rPr>
              <a:t>Состав слова</a:t>
            </a:r>
            <a:endParaRPr lang="ru-RU" sz="4800" dirty="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484784"/>
            <a:ext cx="8352928" cy="1800200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55576" y="1484784"/>
            <a:ext cx="76328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Выпиши слово.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Разбери его по составу.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Запиши 1-2 однокоренных слова.</a:t>
            </a:r>
            <a:endParaRPr lang="ru-RU" sz="2400" dirty="0">
              <a:solidFill>
                <a:srgbClr val="003300"/>
              </a:solidFill>
            </a:endParaRP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672" y="3645024"/>
            <a:ext cx="7056784" cy="2088232"/>
          </a:xfrm>
          <a:prstGeom prst="wedgeRoundRectCallout">
            <a:avLst>
              <a:gd name="adj1" fmla="val -58528"/>
              <a:gd name="adj2" fmla="val 978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763688" y="3645024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07704" y="4489956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spc="300" dirty="0" smtClean="0"/>
              <a:t>Поездка, наездник, выезд.</a:t>
            </a:r>
            <a:endParaRPr lang="ru-RU" sz="2800" i="1" spc="300" dirty="0"/>
          </a:p>
        </p:txBody>
      </p:sp>
      <p:sp>
        <p:nvSpPr>
          <p:cNvPr id="22" name="TextBox 21"/>
          <p:cNvSpPr txBox="1"/>
          <p:nvPr/>
        </p:nvSpPr>
        <p:spPr>
          <a:xfrm>
            <a:off x="3995936" y="616530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20272" y="6165304"/>
            <a:ext cx="1368152" cy="504056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Правая круглая скобка 15"/>
          <p:cNvSpPr/>
          <p:nvPr/>
        </p:nvSpPr>
        <p:spPr>
          <a:xfrm rot="16200000">
            <a:off x="2807804" y="4257092"/>
            <a:ext cx="144016" cy="648072"/>
          </a:xfrm>
          <a:prstGeom prst="rightBracket">
            <a:avLst>
              <a:gd name="adj" fmla="val 91716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Соединительная линия уступом 19"/>
          <p:cNvCxnSpPr/>
          <p:nvPr/>
        </p:nvCxnSpPr>
        <p:spPr>
          <a:xfrm>
            <a:off x="1979712" y="4509120"/>
            <a:ext cx="504056" cy="72008"/>
          </a:xfrm>
          <a:prstGeom prst="bentConnector3">
            <a:avLst>
              <a:gd name="adj1" fmla="val 104972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 flipH="1" flipV="1">
            <a:off x="3167844" y="4545124"/>
            <a:ext cx="144016" cy="7200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16200000" flipV="1">
            <a:off x="3239852" y="4545124"/>
            <a:ext cx="144016" cy="7200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Прямоугольник 41"/>
          <p:cNvSpPr/>
          <p:nvPr/>
        </p:nvSpPr>
        <p:spPr>
          <a:xfrm>
            <a:off x="3419872" y="4653136"/>
            <a:ext cx="216024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авая круглая скобка 42"/>
          <p:cNvSpPr/>
          <p:nvPr/>
        </p:nvSpPr>
        <p:spPr>
          <a:xfrm rot="16200000">
            <a:off x="4608004" y="4257093"/>
            <a:ext cx="144016" cy="648072"/>
          </a:xfrm>
          <a:prstGeom prst="rightBracket">
            <a:avLst>
              <a:gd name="adj" fmla="val 91716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авая круглая скобка 43"/>
          <p:cNvSpPr/>
          <p:nvPr/>
        </p:nvSpPr>
        <p:spPr>
          <a:xfrm rot="16200000">
            <a:off x="6768244" y="4257093"/>
            <a:ext cx="144016" cy="648072"/>
          </a:xfrm>
          <a:prstGeom prst="rightBracket">
            <a:avLst>
              <a:gd name="adj" fmla="val 91716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4000" dirty="0" smtClean="0">
                <a:solidFill>
                  <a:srgbClr val="003300"/>
                </a:solidFill>
                <a:latin typeface="Comic Sans MS" pitchFamily="66" charset="0"/>
              </a:rPr>
              <a:t>Правописание </a:t>
            </a:r>
            <a:br>
              <a:rPr lang="ru-RU" sz="4000" dirty="0" smtClean="0">
                <a:solidFill>
                  <a:srgbClr val="003300"/>
                </a:solidFill>
                <a:latin typeface="Comic Sans MS" pitchFamily="66" charset="0"/>
              </a:rPr>
            </a:br>
            <a:r>
              <a:rPr lang="ru-RU" sz="4000" dirty="0" smtClean="0">
                <a:solidFill>
                  <a:srgbClr val="003300"/>
                </a:solidFill>
                <a:latin typeface="Comic Sans MS" pitchFamily="66" charset="0"/>
              </a:rPr>
              <a:t>непроизносимых согласных</a:t>
            </a:r>
            <a:endParaRPr lang="ru-RU" sz="4000" dirty="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484784"/>
            <a:ext cx="8352928" cy="2304256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467544" y="1408708"/>
            <a:ext cx="83529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Прочитай слово.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Подбери к нему несколько однокоренных слов.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Выдели корень, проверь непроизносимую согласную.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Обозначь орфограмму.</a:t>
            </a:r>
            <a:endParaRPr lang="ru-RU" sz="2400" dirty="0">
              <a:solidFill>
                <a:srgbClr val="003300"/>
              </a:solidFill>
            </a:endParaRP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672" y="4077072"/>
            <a:ext cx="7056784" cy="2088232"/>
          </a:xfrm>
          <a:prstGeom prst="wedgeRoundRectCallout">
            <a:avLst>
              <a:gd name="adj1" fmla="val -58528"/>
              <a:gd name="adj2" fmla="val 978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763688" y="3985900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07704" y="4653136"/>
            <a:ext cx="66967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spc="300" dirty="0" smtClean="0"/>
              <a:t>Звезда, звёздочка, звёздный.</a:t>
            </a:r>
          </a:p>
          <a:p>
            <a:endParaRPr lang="ru-RU" sz="2800" i="1" spc="300" dirty="0" smtClean="0"/>
          </a:p>
          <a:p>
            <a:r>
              <a:rPr lang="ru-RU" sz="2800" i="1" spc="300" dirty="0" smtClean="0"/>
              <a:t>Честь – честный.</a:t>
            </a:r>
            <a:endParaRPr lang="ru-RU" sz="2800" i="1" spc="300" dirty="0"/>
          </a:p>
        </p:txBody>
      </p:sp>
      <p:sp>
        <p:nvSpPr>
          <p:cNvPr id="22" name="TextBox 21"/>
          <p:cNvSpPr txBox="1"/>
          <p:nvPr/>
        </p:nvSpPr>
        <p:spPr>
          <a:xfrm>
            <a:off x="3995936" y="616530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20272" y="6165304"/>
            <a:ext cx="1368152" cy="504056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Правая круглая скобка 15"/>
          <p:cNvSpPr/>
          <p:nvPr/>
        </p:nvSpPr>
        <p:spPr>
          <a:xfrm rot="16200000">
            <a:off x="2519772" y="4185084"/>
            <a:ext cx="144016" cy="1080120"/>
          </a:xfrm>
          <a:prstGeom prst="rightBracket">
            <a:avLst>
              <a:gd name="adj" fmla="val 91716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авая круглая скобка 42"/>
          <p:cNvSpPr/>
          <p:nvPr/>
        </p:nvSpPr>
        <p:spPr>
          <a:xfrm rot="16200000">
            <a:off x="2303748" y="5193196"/>
            <a:ext cx="144016" cy="648072"/>
          </a:xfrm>
          <a:prstGeom prst="rightBracket">
            <a:avLst>
              <a:gd name="adj" fmla="val 91716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авая круглая скобка 17"/>
          <p:cNvSpPr/>
          <p:nvPr/>
        </p:nvSpPr>
        <p:spPr>
          <a:xfrm rot="16200000">
            <a:off x="4103948" y="4185084"/>
            <a:ext cx="144016" cy="1080120"/>
          </a:xfrm>
          <a:prstGeom prst="rightBracket">
            <a:avLst>
              <a:gd name="adj" fmla="val 91716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авая круглая скобка 18"/>
          <p:cNvSpPr/>
          <p:nvPr/>
        </p:nvSpPr>
        <p:spPr>
          <a:xfrm rot="16200000">
            <a:off x="6408204" y="4185084"/>
            <a:ext cx="144016" cy="1080120"/>
          </a:xfrm>
          <a:prstGeom prst="rightBracket">
            <a:avLst>
              <a:gd name="adj" fmla="val 91716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2915816" y="5085184"/>
            <a:ext cx="50405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131840" y="5157192"/>
            <a:ext cx="28803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4427984" y="5085184"/>
            <a:ext cx="50405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4644008" y="5157192"/>
            <a:ext cx="28803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6732240" y="5085184"/>
            <a:ext cx="28803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4427984" y="5949280"/>
            <a:ext cx="28803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2771800" y="5949280"/>
            <a:ext cx="28803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2771800" y="6021288"/>
            <a:ext cx="28803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4000" dirty="0" smtClean="0">
                <a:solidFill>
                  <a:srgbClr val="003300"/>
                </a:solidFill>
                <a:latin typeface="Comic Sans MS" pitchFamily="66" charset="0"/>
              </a:rPr>
              <a:t>Гласные и согласные </a:t>
            </a:r>
            <a:br>
              <a:rPr lang="ru-RU" sz="4000" dirty="0" smtClean="0">
                <a:solidFill>
                  <a:srgbClr val="003300"/>
                </a:solidFill>
                <a:latin typeface="Comic Sans MS" pitchFamily="66" charset="0"/>
              </a:rPr>
            </a:br>
            <a:r>
              <a:rPr lang="ru-RU" sz="4000" dirty="0" smtClean="0">
                <a:solidFill>
                  <a:srgbClr val="003300"/>
                </a:solidFill>
                <a:latin typeface="Comic Sans MS" pitchFamily="66" charset="0"/>
              </a:rPr>
              <a:t>в приставках</a:t>
            </a:r>
            <a:endParaRPr lang="ru-RU" sz="4000" dirty="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484784"/>
            <a:ext cx="8352928" cy="1800200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55576" y="1484784"/>
            <a:ext cx="76328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Выпиши слово правильно.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Выдели в нём приставку.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Запиши ещё 2 слова с этой же приставкой.</a:t>
            </a:r>
            <a:endParaRPr lang="ru-RU" sz="2400" dirty="0">
              <a:solidFill>
                <a:srgbClr val="003300"/>
              </a:solidFill>
            </a:endParaRP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672" y="3645024"/>
            <a:ext cx="7056784" cy="2088232"/>
          </a:xfrm>
          <a:prstGeom prst="wedgeRoundRectCallout">
            <a:avLst>
              <a:gd name="adj1" fmla="val -58528"/>
              <a:gd name="adj2" fmla="val 978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763688" y="3645024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91680" y="4149080"/>
            <a:ext cx="71287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spc="300" dirty="0" smtClean="0"/>
              <a:t>Полетели, побежали, потянули.</a:t>
            </a:r>
          </a:p>
          <a:p>
            <a:endParaRPr lang="ru-RU" sz="2800" i="1" spc="300" dirty="0" smtClean="0"/>
          </a:p>
          <a:p>
            <a:r>
              <a:rPr lang="ru-RU" sz="2800" i="1" spc="300" dirty="0" smtClean="0"/>
              <a:t>Отнёс, отбежал, отлетел.</a:t>
            </a:r>
          </a:p>
          <a:p>
            <a:endParaRPr lang="ru-RU" sz="2800" i="1" spc="300" dirty="0"/>
          </a:p>
        </p:txBody>
      </p:sp>
      <p:sp>
        <p:nvSpPr>
          <p:cNvPr id="22" name="TextBox 21"/>
          <p:cNvSpPr txBox="1"/>
          <p:nvPr/>
        </p:nvSpPr>
        <p:spPr>
          <a:xfrm>
            <a:off x="3995936" y="616530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20272" y="6165304"/>
            <a:ext cx="1368152" cy="504056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20" name="Соединительная линия уступом 19"/>
          <p:cNvCxnSpPr/>
          <p:nvPr/>
        </p:nvCxnSpPr>
        <p:spPr>
          <a:xfrm>
            <a:off x="1763688" y="4221088"/>
            <a:ext cx="504056" cy="72008"/>
          </a:xfrm>
          <a:prstGeom prst="bentConnector3">
            <a:avLst>
              <a:gd name="adj1" fmla="val 104972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Соединительная линия уступом 17"/>
          <p:cNvCxnSpPr/>
          <p:nvPr/>
        </p:nvCxnSpPr>
        <p:spPr>
          <a:xfrm>
            <a:off x="3995936" y="4221088"/>
            <a:ext cx="504056" cy="72008"/>
          </a:xfrm>
          <a:prstGeom prst="bentConnector3">
            <a:avLst>
              <a:gd name="adj1" fmla="val 104972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Соединительная линия уступом 18"/>
          <p:cNvCxnSpPr/>
          <p:nvPr/>
        </p:nvCxnSpPr>
        <p:spPr>
          <a:xfrm>
            <a:off x="6228184" y="4221088"/>
            <a:ext cx="504056" cy="72008"/>
          </a:xfrm>
          <a:prstGeom prst="bentConnector3">
            <a:avLst>
              <a:gd name="adj1" fmla="val 104972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Соединительная линия уступом 20"/>
          <p:cNvCxnSpPr/>
          <p:nvPr/>
        </p:nvCxnSpPr>
        <p:spPr>
          <a:xfrm>
            <a:off x="1907704" y="5085184"/>
            <a:ext cx="504056" cy="72008"/>
          </a:xfrm>
          <a:prstGeom prst="bentConnector3">
            <a:avLst>
              <a:gd name="adj1" fmla="val 104972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Соединительная линия уступом 23"/>
          <p:cNvCxnSpPr/>
          <p:nvPr/>
        </p:nvCxnSpPr>
        <p:spPr>
          <a:xfrm>
            <a:off x="3419872" y="5085184"/>
            <a:ext cx="504056" cy="72008"/>
          </a:xfrm>
          <a:prstGeom prst="bentConnector3">
            <a:avLst>
              <a:gd name="adj1" fmla="val 104972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Соединительная линия уступом 24"/>
          <p:cNvCxnSpPr/>
          <p:nvPr/>
        </p:nvCxnSpPr>
        <p:spPr>
          <a:xfrm>
            <a:off x="5508104" y="5085184"/>
            <a:ext cx="504056" cy="72008"/>
          </a:xfrm>
          <a:prstGeom prst="bentConnector3">
            <a:avLst>
              <a:gd name="adj1" fmla="val 104972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051720" y="4581128"/>
            <a:ext cx="2160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5436096" y="5445224"/>
            <a:ext cx="2160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3347864" y="5445224"/>
            <a:ext cx="2160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1835696" y="5445224"/>
            <a:ext cx="2160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6516216" y="4581128"/>
            <a:ext cx="2160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4283968" y="4581128"/>
            <a:ext cx="2160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3600" dirty="0" smtClean="0">
                <a:solidFill>
                  <a:srgbClr val="003300"/>
                </a:solidFill>
                <a:latin typeface="Comic Sans MS" pitchFamily="66" charset="0"/>
              </a:rPr>
              <a:t>Правописание приставки со словом</a:t>
            </a:r>
            <a:endParaRPr lang="ru-RU" b="1" i="1" dirty="0" smtClean="0">
              <a:solidFill>
                <a:srgbClr val="003300"/>
              </a:solidFill>
              <a:latin typeface="Book Antiqu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340768"/>
            <a:ext cx="8352928" cy="1944216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95536" y="1314634"/>
            <a:ext cx="84969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Выпиши слово.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Выдели приставку.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Образуй однокоренные слова с разными приставками.</a:t>
            </a: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672" y="3429000"/>
            <a:ext cx="7200800" cy="1296144"/>
          </a:xfrm>
          <a:prstGeom prst="wedgeRoundRectCallout">
            <a:avLst>
              <a:gd name="adj1" fmla="val -58528"/>
              <a:gd name="adj2" fmla="val 53651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3429000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23728" y="4005064"/>
            <a:ext cx="540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Заехал, уехал, переехал</a:t>
            </a:r>
            <a:endParaRPr lang="ru-RU" sz="2800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3995936" y="616530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164288" y="6237312"/>
            <a:ext cx="1152128" cy="432048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Скругленная прямоугольная выноска 30"/>
          <p:cNvSpPr/>
          <p:nvPr/>
        </p:nvSpPr>
        <p:spPr>
          <a:xfrm>
            <a:off x="1331640" y="4941168"/>
            <a:ext cx="7488832" cy="1224136"/>
          </a:xfrm>
          <a:prstGeom prst="wedgeRoundRectCallout">
            <a:avLst>
              <a:gd name="adj1" fmla="val -57154"/>
              <a:gd name="adj2" fmla="val -31334"/>
              <a:gd name="adj3" fmla="val 16667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1475656" y="4994012"/>
            <a:ext cx="191597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Запомни!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403648" y="5067181"/>
            <a:ext cx="74168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 </a:t>
            </a:r>
            <a:r>
              <a:rPr lang="ru-RU" sz="2800" b="1" dirty="0" smtClean="0">
                <a:latin typeface="Book Antiqua" pitchFamily="18" charset="0"/>
              </a:rPr>
              <a:t>Приставка – это часть слова.</a:t>
            </a:r>
          </a:p>
          <a:p>
            <a:r>
              <a:rPr lang="ru-RU" sz="2800" b="1" dirty="0" smtClean="0">
                <a:latin typeface="Book Antiqua" pitchFamily="18" charset="0"/>
              </a:rPr>
              <a:t>Она пишется слитно со словом.</a:t>
            </a:r>
            <a:endParaRPr lang="ru-RU" sz="2800" b="1" dirty="0">
              <a:latin typeface="Book Antiqua" pitchFamily="18" charset="0"/>
            </a:endParaRPr>
          </a:p>
        </p:txBody>
      </p:sp>
      <p:cxnSp>
        <p:nvCxnSpPr>
          <p:cNvPr id="20" name="Соединительная линия уступом 19"/>
          <p:cNvCxnSpPr/>
          <p:nvPr/>
        </p:nvCxnSpPr>
        <p:spPr>
          <a:xfrm>
            <a:off x="2123728" y="4077072"/>
            <a:ext cx="504056" cy="72008"/>
          </a:xfrm>
          <a:prstGeom prst="bentConnector3">
            <a:avLst>
              <a:gd name="adj1" fmla="val 104972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Соединительная линия уступом 20"/>
          <p:cNvCxnSpPr/>
          <p:nvPr/>
        </p:nvCxnSpPr>
        <p:spPr>
          <a:xfrm>
            <a:off x="3563888" y="4077072"/>
            <a:ext cx="216024" cy="72008"/>
          </a:xfrm>
          <a:prstGeom prst="bentConnector3">
            <a:avLst>
              <a:gd name="adj1" fmla="val 114134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Соединительная линия уступом 26"/>
          <p:cNvCxnSpPr/>
          <p:nvPr/>
        </p:nvCxnSpPr>
        <p:spPr>
          <a:xfrm>
            <a:off x="4788024" y="4005064"/>
            <a:ext cx="648072" cy="144016"/>
          </a:xfrm>
          <a:prstGeom prst="bentConnector3">
            <a:avLst>
              <a:gd name="adj1" fmla="val 103445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003300"/>
                </a:solidFill>
                <a:latin typeface="Comic Sans MS" pitchFamily="66" charset="0"/>
              </a:rPr>
              <a:t>Правописание предлога со словом</a:t>
            </a:r>
            <a:br>
              <a:rPr lang="ru-RU" sz="3600" b="1" dirty="0" smtClean="0">
                <a:solidFill>
                  <a:srgbClr val="003300"/>
                </a:solidFill>
                <a:latin typeface="Comic Sans MS" pitchFamily="66" charset="0"/>
              </a:rPr>
            </a:br>
            <a:r>
              <a:rPr lang="ru-RU" sz="3600" dirty="0" smtClean="0">
                <a:solidFill>
                  <a:srgbClr val="003300"/>
                </a:solidFill>
                <a:latin typeface="Comic Sans MS" pitchFamily="66" charset="0"/>
              </a:rPr>
              <a:t>(орфограмма – пробел)</a:t>
            </a:r>
            <a:endParaRPr lang="ru-RU" b="1" i="1" dirty="0" smtClean="0">
              <a:solidFill>
                <a:srgbClr val="003300"/>
              </a:solidFill>
              <a:latin typeface="Book Antiqu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340768"/>
            <a:ext cx="8352928" cy="1944216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95536" y="1314634"/>
            <a:ext cx="84969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Из предложения выпиши слово вместе с предлогом.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Докажи, что предлог со словом пишется раздельно.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Обозначь орфограмму - пробел.</a:t>
            </a: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672" y="3356992"/>
            <a:ext cx="7200800" cy="1440160"/>
          </a:xfrm>
          <a:prstGeom prst="wedgeRoundRectCallout">
            <a:avLst>
              <a:gd name="adj1" fmla="val -58528"/>
              <a:gd name="adj2" fmla="val 53651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3429000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19672" y="386104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К  берегу, к (какому?) берегу, к (крутому) берегу. </a:t>
            </a:r>
            <a:endParaRPr lang="ru-RU" sz="2800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3995936" y="616530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164288" y="6237312"/>
            <a:ext cx="1152128" cy="432048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Скругленная прямоугольная выноска 30"/>
          <p:cNvSpPr/>
          <p:nvPr/>
        </p:nvSpPr>
        <p:spPr>
          <a:xfrm>
            <a:off x="1331640" y="4869160"/>
            <a:ext cx="7488832" cy="1368152"/>
          </a:xfrm>
          <a:prstGeom prst="wedgeRoundRectCallout">
            <a:avLst>
              <a:gd name="adj1" fmla="val -57154"/>
              <a:gd name="adj2" fmla="val -31334"/>
              <a:gd name="adj3" fmla="val 16667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1475656" y="4869160"/>
            <a:ext cx="191597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Запомни!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403648" y="4869160"/>
            <a:ext cx="74168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 </a:t>
            </a:r>
            <a:r>
              <a:rPr lang="ru-RU" sz="2800" b="1" dirty="0" smtClean="0">
                <a:latin typeface="Book Antiqua" pitchFamily="18" charset="0"/>
              </a:rPr>
              <a:t>Предлог – это отдельное слово. Не смешивай приставку с предлогом. У глаголов нет предлогов.</a:t>
            </a: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835696" y="4293096"/>
            <a:ext cx="36004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3600" dirty="0" smtClean="0">
                <a:solidFill>
                  <a:srgbClr val="003300"/>
                </a:solidFill>
                <a:latin typeface="Comic Sans MS" pitchFamily="66" charset="0"/>
              </a:rPr>
              <a:t>Разделительный твёрдый знак </a:t>
            </a:r>
            <a:r>
              <a:rPr lang="ru-RU" i="1" dirty="0" err="1" smtClean="0">
                <a:solidFill>
                  <a:srgbClr val="003300"/>
                </a:solidFill>
                <a:latin typeface="Comic Sans MS" pitchFamily="66" charset="0"/>
              </a:rPr>
              <a:t>ъ</a:t>
            </a:r>
            <a:endParaRPr lang="ru-RU" b="1" i="1" dirty="0" smtClean="0">
              <a:solidFill>
                <a:srgbClr val="003300"/>
              </a:solidFill>
              <a:latin typeface="Book Antiqu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268760"/>
            <a:ext cx="8352928" cy="2160240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39552" y="1196752"/>
            <a:ext cx="77768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Выпиши слово правильно.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Выдели приставку.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Запиши ещё 2 слова с этой орфограммой.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Выдели приставку. Подчеркни гласную</a:t>
            </a: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547664" y="3573016"/>
            <a:ext cx="7200800" cy="1080120"/>
          </a:xfrm>
          <a:prstGeom prst="wedgeRoundRectCallout">
            <a:avLst>
              <a:gd name="adj1" fmla="val -57374"/>
              <a:gd name="adj2" fmla="val 55789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3481844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23728" y="4005064"/>
            <a:ext cx="540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Съезд, объявление, объём</a:t>
            </a:r>
            <a:endParaRPr lang="ru-RU" sz="2800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3995936" y="616530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164288" y="6237312"/>
            <a:ext cx="1152128" cy="432048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Скругленная прямоугольная выноска 30"/>
          <p:cNvSpPr/>
          <p:nvPr/>
        </p:nvSpPr>
        <p:spPr>
          <a:xfrm>
            <a:off x="1331640" y="4725144"/>
            <a:ext cx="7416824" cy="1440160"/>
          </a:xfrm>
          <a:prstGeom prst="wedgeRoundRectCallout">
            <a:avLst>
              <a:gd name="adj1" fmla="val -54379"/>
              <a:gd name="adj2" fmla="val -32296"/>
              <a:gd name="adj3" fmla="val 16667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1475656" y="4725144"/>
            <a:ext cx="191597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Запомни!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331640" y="4725144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</a:t>
            </a:r>
            <a:r>
              <a:rPr lang="ru-RU" sz="2400" b="1" dirty="0" smtClean="0">
                <a:latin typeface="Book Antiqua" pitchFamily="18" charset="0"/>
              </a:rPr>
              <a:t>Разделительный твёрдый знак </a:t>
            </a:r>
            <a:r>
              <a:rPr lang="ru-RU" sz="2800" b="1" i="1" dirty="0" err="1" smtClean="0">
                <a:latin typeface="Book Antiqua" pitchFamily="18" charset="0"/>
              </a:rPr>
              <a:t>ъ</a:t>
            </a:r>
            <a:r>
              <a:rPr lang="ru-RU" sz="2400" b="1" dirty="0" smtClean="0">
                <a:latin typeface="Book Antiqua" pitchFamily="18" charset="0"/>
              </a:rPr>
              <a:t> пишется после приставки, оканчивающейся на согласную, перед гласными </a:t>
            </a:r>
            <a:r>
              <a:rPr lang="ru-RU" sz="2800" b="1" i="1" dirty="0" smtClean="0">
                <a:latin typeface="Book Antiqua" pitchFamily="18" charset="0"/>
              </a:rPr>
              <a:t>е, ё, </a:t>
            </a:r>
            <a:r>
              <a:rPr lang="ru-RU" sz="2800" b="1" i="1" dirty="0" err="1" smtClean="0">
                <a:latin typeface="Book Antiqua" pitchFamily="18" charset="0"/>
              </a:rPr>
              <a:t>ю</a:t>
            </a:r>
            <a:r>
              <a:rPr lang="ru-RU" sz="2800" b="1" i="1" dirty="0" smtClean="0">
                <a:latin typeface="Book Antiqua" pitchFamily="18" charset="0"/>
              </a:rPr>
              <a:t>, я.</a:t>
            </a:r>
            <a:endParaRPr lang="ru-RU" sz="2800" b="1" i="1" dirty="0">
              <a:latin typeface="Book Antiqua" pitchFamily="18" charset="0"/>
            </a:endParaRPr>
          </a:p>
        </p:txBody>
      </p:sp>
      <p:cxnSp>
        <p:nvCxnSpPr>
          <p:cNvPr id="20" name="Соединительная линия уступом 19"/>
          <p:cNvCxnSpPr/>
          <p:nvPr/>
        </p:nvCxnSpPr>
        <p:spPr>
          <a:xfrm>
            <a:off x="3347864" y="4077072"/>
            <a:ext cx="504056" cy="72008"/>
          </a:xfrm>
          <a:prstGeom prst="bentConnector3">
            <a:avLst>
              <a:gd name="adj1" fmla="val 104972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Соединительная линия уступом 20"/>
          <p:cNvCxnSpPr/>
          <p:nvPr/>
        </p:nvCxnSpPr>
        <p:spPr>
          <a:xfrm>
            <a:off x="2267744" y="4077072"/>
            <a:ext cx="216024" cy="72008"/>
          </a:xfrm>
          <a:prstGeom prst="bentConnector3">
            <a:avLst>
              <a:gd name="adj1" fmla="val 114134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Соединительная линия уступом 17"/>
          <p:cNvCxnSpPr/>
          <p:nvPr/>
        </p:nvCxnSpPr>
        <p:spPr>
          <a:xfrm>
            <a:off x="5508104" y="4077072"/>
            <a:ext cx="432048" cy="72008"/>
          </a:xfrm>
          <a:prstGeom prst="bentConnector3">
            <a:avLst>
              <a:gd name="adj1" fmla="val 107721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4000" dirty="0" smtClean="0">
                <a:solidFill>
                  <a:srgbClr val="003300"/>
                </a:solidFill>
                <a:latin typeface="Comic Sans MS" pitchFamily="66" charset="0"/>
              </a:rPr>
              <a:t>Мягкий знак </a:t>
            </a:r>
            <a:r>
              <a:rPr lang="ru-RU" sz="4800" i="1" dirty="0" err="1" smtClean="0">
                <a:solidFill>
                  <a:srgbClr val="003300"/>
                </a:solidFill>
                <a:latin typeface="Comic Sans MS" pitchFamily="66" charset="0"/>
              </a:rPr>
              <a:t>ь</a:t>
            </a:r>
            <a:r>
              <a:rPr lang="ru-RU" sz="4000" dirty="0" smtClean="0">
                <a:solidFill>
                  <a:srgbClr val="003300"/>
                </a:solidFill>
                <a:latin typeface="Comic Sans MS" pitchFamily="66" charset="0"/>
              </a:rPr>
              <a:t> на конце существительных после шипящих</a:t>
            </a:r>
            <a:endParaRPr lang="ru-RU" sz="4000" dirty="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484784"/>
            <a:ext cx="8352928" cy="1800200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55576" y="1484784"/>
            <a:ext cx="76328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Выпиши слово правильно.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Определи род.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Запиши ещё 2 слова с этой орфограммой.</a:t>
            </a:r>
            <a:endParaRPr lang="ru-RU" sz="2400" dirty="0">
              <a:solidFill>
                <a:srgbClr val="003300"/>
              </a:solidFill>
            </a:endParaRP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672" y="3645024"/>
            <a:ext cx="7056784" cy="2088232"/>
          </a:xfrm>
          <a:prstGeom prst="wedgeRoundRectCallout">
            <a:avLst>
              <a:gd name="adj1" fmla="val -58528"/>
              <a:gd name="adj2" fmla="val 978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763688" y="3645024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91680" y="4149080"/>
            <a:ext cx="71287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spc="300" dirty="0" smtClean="0"/>
              <a:t>Луч (м.р.), шалаш, товарищ.</a:t>
            </a:r>
          </a:p>
          <a:p>
            <a:endParaRPr lang="ru-RU" sz="2800" i="1" spc="300" dirty="0" smtClean="0"/>
          </a:p>
          <a:p>
            <a:r>
              <a:rPr lang="ru-RU" sz="2800" i="1" spc="300" dirty="0" smtClean="0"/>
              <a:t>Ночь(ж.р.), мощь, тишь.</a:t>
            </a:r>
          </a:p>
          <a:p>
            <a:endParaRPr lang="ru-RU" sz="2800" i="1" spc="300" dirty="0"/>
          </a:p>
        </p:txBody>
      </p:sp>
      <p:sp>
        <p:nvSpPr>
          <p:cNvPr id="22" name="TextBox 21"/>
          <p:cNvSpPr txBox="1"/>
          <p:nvPr/>
        </p:nvSpPr>
        <p:spPr>
          <a:xfrm>
            <a:off x="3995936" y="616530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20272" y="6165304"/>
            <a:ext cx="1368152" cy="504056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2339752" y="4581128"/>
            <a:ext cx="2160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2339752" y="5517232"/>
            <a:ext cx="2160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2339752" y="5445224"/>
            <a:ext cx="36004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7164288" y="4581128"/>
            <a:ext cx="36004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5076056" y="4581128"/>
            <a:ext cx="28803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2339752" y="4653136"/>
            <a:ext cx="2160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5076056" y="4653136"/>
            <a:ext cx="28803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7164288" y="4653136"/>
            <a:ext cx="36004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6084168" y="5517232"/>
            <a:ext cx="28803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6084168" y="5445224"/>
            <a:ext cx="43204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4716016" y="5517232"/>
            <a:ext cx="28803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4716016" y="5445224"/>
            <a:ext cx="43204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4000" dirty="0" smtClean="0">
                <a:solidFill>
                  <a:srgbClr val="003300"/>
                </a:solidFill>
                <a:latin typeface="Comic Sans MS" pitchFamily="66" charset="0"/>
              </a:rPr>
              <a:t>Соединительные гласные </a:t>
            </a:r>
            <a:br>
              <a:rPr lang="ru-RU" sz="4000" dirty="0" smtClean="0">
                <a:solidFill>
                  <a:srgbClr val="003300"/>
                </a:solidFill>
                <a:latin typeface="Comic Sans MS" pitchFamily="66" charset="0"/>
              </a:rPr>
            </a:br>
            <a:r>
              <a:rPr lang="ru-RU" sz="4000" dirty="0" smtClean="0">
                <a:solidFill>
                  <a:srgbClr val="003300"/>
                </a:solidFill>
                <a:latin typeface="Comic Sans MS" pitchFamily="66" charset="0"/>
              </a:rPr>
              <a:t>в сложных словах </a:t>
            </a:r>
            <a:r>
              <a:rPr lang="ru-RU" sz="4800" i="1" dirty="0" smtClean="0">
                <a:solidFill>
                  <a:srgbClr val="003300"/>
                </a:solidFill>
                <a:latin typeface="Comic Sans MS" pitchFamily="66" charset="0"/>
              </a:rPr>
              <a:t>(о, е)</a:t>
            </a:r>
            <a:endParaRPr lang="ru-RU" sz="4800" i="1" dirty="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484784"/>
            <a:ext cx="8352928" cy="1800200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55576" y="1484784"/>
            <a:ext cx="76328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Выпиши слово правильно.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Выдели корень. Подчеркни гласную.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Запиши ещё 1 слово на эту орфограмму.</a:t>
            </a:r>
            <a:endParaRPr lang="ru-RU" sz="2400" dirty="0">
              <a:solidFill>
                <a:srgbClr val="003300"/>
              </a:solidFill>
            </a:endParaRP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672" y="3645024"/>
            <a:ext cx="7056784" cy="2088232"/>
          </a:xfrm>
          <a:prstGeom prst="wedgeRoundRectCallout">
            <a:avLst>
              <a:gd name="adj1" fmla="val -58528"/>
              <a:gd name="adj2" fmla="val 978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763688" y="3645024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91680" y="4149080"/>
            <a:ext cx="71287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i="1" spc="300" dirty="0" smtClean="0"/>
          </a:p>
          <a:p>
            <a:r>
              <a:rPr lang="ru-RU" sz="2800" i="1" spc="300" dirty="0" smtClean="0"/>
              <a:t>Водовоз, самолёт.</a:t>
            </a:r>
          </a:p>
          <a:p>
            <a:endParaRPr lang="ru-RU" sz="2800" i="1" spc="300" dirty="0" smtClean="0"/>
          </a:p>
          <a:p>
            <a:endParaRPr lang="ru-RU" sz="2800" i="1" spc="300" dirty="0"/>
          </a:p>
        </p:txBody>
      </p:sp>
      <p:sp>
        <p:nvSpPr>
          <p:cNvPr id="22" name="TextBox 21"/>
          <p:cNvSpPr txBox="1"/>
          <p:nvPr/>
        </p:nvSpPr>
        <p:spPr>
          <a:xfrm>
            <a:off x="3995936" y="6093296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20272" y="6093296"/>
            <a:ext cx="1368152" cy="504056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2555776" y="5013176"/>
            <a:ext cx="2160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4427984" y="5013176"/>
            <a:ext cx="2160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Правая круглая скобка 24"/>
          <p:cNvSpPr/>
          <p:nvPr/>
        </p:nvSpPr>
        <p:spPr>
          <a:xfrm rot="16200000">
            <a:off x="2123728" y="4365104"/>
            <a:ext cx="144016" cy="576064"/>
          </a:xfrm>
          <a:prstGeom prst="rightBracket">
            <a:avLst>
              <a:gd name="adj" fmla="val 91716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авая круглая скобка 27"/>
          <p:cNvSpPr/>
          <p:nvPr/>
        </p:nvSpPr>
        <p:spPr>
          <a:xfrm rot="16200000">
            <a:off x="2987824" y="4365104"/>
            <a:ext cx="144016" cy="576064"/>
          </a:xfrm>
          <a:prstGeom prst="rightBracket">
            <a:avLst>
              <a:gd name="adj" fmla="val 91716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авая круглая скобка 28"/>
          <p:cNvSpPr/>
          <p:nvPr/>
        </p:nvSpPr>
        <p:spPr>
          <a:xfrm rot="16200000">
            <a:off x="3959932" y="4329101"/>
            <a:ext cx="144015" cy="648072"/>
          </a:xfrm>
          <a:prstGeom prst="rightBracket">
            <a:avLst>
              <a:gd name="adj" fmla="val 91716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авая круглая скобка 34"/>
          <p:cNvSpPr/>
          <p:nvPr/>
        </p:nvSpPr>
        <p:spPr>
          <a:xfrm rot="16200000">
            <a:off x="5004050" y="4293096"/>
            <a:ext cx="144014" cy="720082"/>
          </a:xfrm>
          <a:prstGeom prst="rightBracket">
            <a:avLst>
              <a:gd name="adj" fmla="val 91716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4800" b="1" i="1" dirty="0" smtClean="0">
                <a:solidFill>
                  <a:srgbClr val="003300"/>
                </a:solidFill>
                <a:latin typeface="Comic Sans MS" pitchFamily="66" charset="0"/>
              </a:rPr>
              <a:t>Не</a:t>
            </a:r>
            <a:r>
              <a:rPr lang="ru-RU" sz="4000" dirty="0" smtClean="0">
                <a:solidFill>
                  <a:srgbClr val="003300"/>
                </a:solidFill>
                <a:latin typeface="Comic Sans MS" pitchFamily="66" charset="0"/>
              </a:rPr>
              <a:t> с глаголами </a:t>
            </a:r>
            <a:br>
              <a:rPr lang="ru-RU" sz="4000" dirty="0" smtClean="0">
                <a:solidFill>
                  <a:srgbClr val="003300"/>
                </a:solidFill>
                <a:latin typeface="Comic Sans MS" pitchFamily="66" charset="0"/>
              </a:rPr>
            </a:br>
            <a:r>
              <a:rPr lang="ru-RU" sz="4000" dirty="0" smtClean="0">
                <a:solidFill>
                  <a:srgbClr val="003300"/>
                </a:solidFill>
                <a:latin typeface="Comic Sans MS" pitchFamily="66" charset="0"/>
              </a:rPr>
              <a:t>(орфограмма – пробел)</a:t>
            </a:r>
            <a:endParaRPr lang="ru-RU" sz="4800" i="1" dirty="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484784"/>
            <a:ext cx="8352928" cy="2088232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55576" y="1484784"/>
            <a:ext cx="763284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Выпиши глагол с </a:t>
            </a:r>
            <a:r>
              <a:rPr lang="ru-RU" sz="2800" b="1" i="1" dirty="0" smtClean="0">
                <a:solidFill>
                  <a:srgbClr val="003300"/>
                </a:solidFill>
              </a:rPr>
              <a:t>не</a:t>
            </a:r>
            <a:r>
              <a:rPr lang="ru-RU" sz="2400" dirty="0" smtClean="0">
                <a:solidFill>
                  <a:srgbClr val="003300"/>
                </a:solidFill>
              </a:rPr>
              <a:t>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Запиши ещё 2 слова на это правило.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Подчеркни орфограмму.</a:t>
            </a:r>
            <a:endParaRPr lang="ru-RU" sz="2400" dirty="0">
              <a:solidFill>
                <a:srgbClr val="003300"/>
              </a:solidFill>
            </a:endParaRP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672" y="3933056"/>
            <a:ext cx="7056784" cy="1800200"/>
          </a:xfrm>
          <a:prstGeom prst="wedgeRoundRectCallout">
            <a:avLst>
              <a:gd name="adj1" fmla="val -58528"/>
              <a:gd name="adj2" fmla="val 978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763688" y="3841884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91680" y="4149080"/>
            <a:ext cx="71287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i="1" spc="300" dirty="0" smtClean="0"/>
          </a:p>
          <a:p>
            <a:r>
              <a:rPr lang="ru-RU" sz="2800" i="1" spc="300" dirty="0" smtClean="0"/>
              <a:t>Не пришёл, не выучил, не знал.</a:t>
            </a:r>
          </a:p>
          <a:p>
            <a:endParaRPr lang="ru-RU" sz="2800" i="1" spc="300" dirty="0" smtClean="0"/>
          </a:p>
          <a:p>
            <a:endParaRPr lang="ru-RU" sz="2800" i="1" spc="300" dirty="0"/>
          </a:p>
        </p:txBody>
      </p:sp>
      <p:sp>
        <p:nvSpPr>
          <p:cNvPr id="22" name="TextBox 21"/>
          <p:cNvSpPr txBox="1"/>
          <p:nvPr/>
        </p:nvSpPr>
        <p:spPr>
          <a:xfrm>
            <a:off x="3995936" y="6093296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20272" y="6093296"/>
            <a:ext cx="1368152" cy="504056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2123728" y="5013176"/>
            <a:ext cx="36004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4572000" y="5013176"/>
            <a:ext cx="36004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6876256" y="5013176"/>
            <a:ext cx="36004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4000" dirty="0" smtClean="0">
                <a:solidFill>
                  <a:srgbClr val="003300"/>
                </a:solidFill>
                <a:latin typeface="Comic Sans MS" pitchFamily="66" charset="0"/>
              </a:rPr>
              <a:t>Однородные члены предложения</a:t>
            </a:r>
            <a:endParaRPr lang="ru-RU" sz="4000" dirty="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484784"/>
            <a:ext cx="8352928" cy="2016224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95536" y="1490008"/>
            <a:ext cx="83529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Выпиши предложение. Обозначь однородные члены и слово, от которого они зависят.</a:t>
            </a:r>
          </a:p>
          <a:p>
            <a:pPr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Вспомни, что ты знаешь о знаках препинания и союзах между однородными членами.</a:t>
            </a:r>
          </a:p>
          <a:p>
            <a:pPr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Выполни схему предложения.</a:t>
            </a:r>
            <a:endParaRPr lang="ru-RU" sz="2400" dirty="0">
              <a:solidFill>
                <a:srgbClr val="003300"/>
              </a:solidFill>
            </a:endParaRP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547664" y="3645024"/>
            <a:ext cx="7272808" cy="2520280"/>
          </a:xfrm>
          <a:prstGeom prst="wedgeRoundRectCallout">
            <a:avLst>
              <a:gd name="adj1" fmla="val -58528"/>
              <a:gd name="adj2" fmla="val 978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763688" y="3717032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47664" y="3645024"/>
            <a:ext cx="7344816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spc="300" dirty="0" smtClean="0"/>
              <a:t>                </a:t>
            </a:r>
            <a:r>
              <a:rPr lang="ru-RU" sz="2400" i="1" spc="300" dirty="0" smtClean="0"/>
              <a:t>Сильный ветер сорвал листья с деревьев, разметал их по дороге. - = , =  .</a:t>
            </a:r>
          </a:p>
          <a:p>
            <a:r>
              <a:rPr lang="ru-RU" sz="2400" i="1" spc="300" dirty="0" smtClean="0"/>
              <a:t>Сильный ветер сорвал листья с деревьев и разметал их по дороге.</a:t>
            </a:r>
          </a:p>
          <a:p>
            <a:r>
              <a:rPr lang="ru-RU" sz="2400" i="1" spc="300" dirty="0" smtClean="0"/>
              <a:t>    - =  и =  .          </a:t>
            </a:r>
          </a:p>
          <a:p>
            <a:endParaRPr lang="ru-RU" sz="2800" i="1" spc="300" dirty="0" smtClean="0"/>
          </a:p>
          <a:p>
            <a:endParaRPr lang="ru-RU" sz="2800" i="1" spc="300" dirty="0"/>
          </a:p>
        </p:txBody>
      </p:sp>
      <p:sp>
        <p:nvSpPr>
          <p:cNvPr id="22" name="TextBox 21"/>
          <p:cNvSpPr txBox="1"/>
          <p:nvPr/>
        </p:nvSpPr>
        <p:spPr>
          <a:xfrm>
            <a:off x="3995936" y="6146140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20272" y="6165304"/>
            <a:ext cx="1368152" cy="504056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5436096" y="4077072"/>
            <a:ext cx="108012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6732240" y="4077072"/>
            <a:ext cx="115212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5220072" y="4437112"/>
            <a:ext cx="172819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Правая круглая скобка 23"/>
          <p:cNvSpPr/>
          <p:nvPr/>
        </p:nvSpPr>
        <p:spPr>
          <a:xfrm>
            <a:off x="4283968" y="4509120"/>
            <a:ext cx="45719" cy="360040"/>
          </a:xfrm>
          <a:prstGeom prst="righ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Левая круглая скобка 24"/>
          <p:cNvSpPr/>
          <p:nvPr/>
        </p:nvSpPr>
        <p:spPr>
          <a:xfrm>
            <a:off x="2987824" y="4509120"/>
            <a:ext cx="72008" cy="360040"/>
          </a:xfrm>
          <a:prstGeom prst="lef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3275856" y="4509120"/>
            <a:ext cx="360040" cy="3600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3851920" y="4509120"/>
            <a:ext cx="360040" cy="3600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авая круглая скобка 33"/>
          <p:cNvSpPr/>
          <p:nvPr/>
        </p:nvSpPr>
        <p:spPr>
          <a:xfrm>
            <a:off x="3491880" y="5589240"/>
            <a:ext cx="45719" cy="360040"/>
          </a:xfrm>
          <a:prstGeom prst="righ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Левая круглая скобка 34"/>
          <p:cNvSpPr/>
          <p:nvPr/>
        </p:nvSpPr>
        <p:spPr>
          <a:xfrm>
            <a:off x="1979712" y="5589240"/>
            <a:ext cx="72008" cy="360040"/>
          </a:xfrm>
          <a:prstGeom prst="lef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2267744" y="5589240"/>
            <a:ext cx="360040" cy="3600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3059832" y="5589240"/>
            <a:ext cx="360040" cy="3600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>
            <a:off x="6732240" y="4149080"/>
            <a:ext cx="115212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5220072" y="4509120"/>
            <a:ext cx="172819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3275856" y="5229200"/>
            <a:ext cx="108012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4572000" y="5157192"/>
            <a:ext cx="115212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4572000" y="5229200"/>
            <a:ext cx="115212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3707904" y="5589240"/>
            <a:ext cx="172819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3707904" y="5517232"/>
            <a:ext cx="172819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лист тетрад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6512" y="-27384"/>
            <a:ext cx="9180511" cy="6885383"/>
          </a:xfrm>
        </p:spPr>
      </p:pic>
      <p:sp>
        <p:nvSpPr>
          <p:cNvPr id="7" name="TextBox 6"/>
          <p:cNvSpPr txBox="1"/>
          <p:nvPr/>
        </p:nvSpPr>
        <p:spPr>
          <a:xfrm>
            <a:off x="107504" y="481"/>
            <a:ext cx="8892480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17. 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3" action="ppaction://hlinksldjump"/>
              </a:rPr>
              <a:t>Состав слова.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/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18. 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4" action="ppaction://hlinksldjump"/>
              </a:rPr>
              <a:t>Правописание непроизносимых согласных.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/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19. 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5" action="ppaction://hlinksldjump"/>
              </a:rPr>
              <a:t>Гласные и согласные в приставках.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/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20. 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6" action="ppaction://hlinksldjump"/>
              </a:rPr>
              <a:t>Правописание приставки со словом.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/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21. 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7" action="ppaction://hlinksldjump"/>
              </a:rPr>
              <a:t>Правописание предлога со словом 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hlinkClick r:id="rId7" action="ppaction://hlinksldjump"/>
              </a:rPr>
              <a:t>(орфограмма – пробел).</a:t>
            </a:r>
            <a:endParaRPr lang="ru-RU" sz="22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/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22. 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8" action="ppaction://hlinksldjump"/>
              </a:rPr>
              <a:t>Разделительный твёрдый знак </a:t>
            </a:r>
            <a:r>
              <a:rPr lang="ru-RU" sz="2200" b="1" i="1" dirty="0" err="1" smtClean="0">
                <a:solidFill>
                  <a:schemeClr val="accent2">
                    <a:lumMod val="50000"/>
                  </a:schemeClr>
                </a:solidFill>
                <a:hlinkClick r:id="rId8" action="ppaction://hlinksldjump"/>
              </a:rPr>
              <a:t>ъ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8" action="ppaction://hlinksldjump"/>
              </a:rPr>
              <a:t>.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/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23. 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9" action="ppaction://hlinksldjump"/>
              </a:rPr>
              <a:t>Мягкий знак </a:t>
            </a:r>
            <a:r>
              <a:rPr lang="ru-RU" sz="2200" b="1" i="1" dirty="0" err="1" smtClean="0">
                <a:solidFill>
                  <a:schemeClr val="accent2">
                    <a:lumMod val="50000"/>
                  </a:schemeClr>
                </a:solidFill>
                <a:hlinkClick r:id="rId9" action="ppaction://hlinksldjump"/>
              </a:rPr>
              <a:t>ь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9" action="ppaction://hlinksldjump"/>
              </a:rPr>
              <a:t> на конце существительных после шипящих.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/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24. 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10" action="ppaction://hlinksldjump"/>
              </a:rPr>
              <a:t>Соединительные гласные в сложных словах </a:t>
            </a:r>
            <a: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  <a:hlinkClick r:id="rId10" action="ppaction://hlinksldjump"/>
              </a:rPr>
              <a:t>(о, е).</a:t>
            </a:r>
            <a:endParaRPr lang="ru-RU" sz="2200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/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25</a:t>
            </a:r>
            <a: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</a:rPr>
              <a:t>. </a:t>
            </a:r>
            <a: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  <a:hlinkClick r:id="rId11" action="ppaction://hlinksldjump"/>
              </a:rPr>
              <a:t>Не 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11" action="ppaction://hlinksldjump"/>
              </a:rPr>
              <a:t>с глаголами (</a:t>
            </a:r>
            <a: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  <a:hlinkClick r:id="rId11" action="ppaction://hlinksldjump"/>
              </a:rPr>
              <a:t>орфограмма – пробел).</a:t>
            </a:r>
            <a:endParaRPr lang="ru-RU" sz="2200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/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26. 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12" action="ppaction://hlinksldjump"/>
              </a:rPr>
              <a:t>Однородные члены предложения.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/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27. 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13" action="ppaction://hlinksldjump"/>
              </a:rPr>
              <a:t>Правописание безударных падежных окончаний имён существительных.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/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28. 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14" action="ppaction://hlinksldjump"/>
              </a:rPr>
              <a:t>Правописание безударных падежных окончаний имён прилагательных.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/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29. 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15" action="ppaction://hlinksldjump"/>
              </a:rPr>
              <a:t>Предлог с местоимением 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hlinkClick r:id="rId15" action="ppaction://hlinksldjump"/>
              </a:rPr>
              <a:t>(орфограмма – пробел).</a:t>
            </a:r>
            <a:endParaRPr lang="ru-RU" sz="22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/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30. 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16" action="ppaction://hlinksldjump"/>
              </a:rPr>
              <a:t>Мягкий знак </a:t>
            </a:r>
            <a:r>
              <a:rPr lang="ru-RU" sz="2200" b="1" dirty="0" err="1" smtClean="0">
                <a:solidFill>
                  <a:schemeClr val="accent2">
                    <a:lumMod val="50000"/>
                  </a:schemeClr>
                </a:solidFill>
                <a:hlinkClick r:id="rId16" action="ppaction://hlinksldjump"/>
              </a:rPr>
              <a:t>ь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16" action="ppaction://hlinksldjump"/>
              </a:rPr>
              <a:t> на конце глагола 2-го лица</a:t>
            </a:r>
          </a:p>
          <a:p>
            <a:pPr marL="914400" lvl="1" indent="-457200"/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16" action="ppaction://hlinksldjump"/>
              </a:rPr>
              <a:t>единственного числа настоящего времени.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/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31. 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17" action="ppaction://hlinksldjump"/>
              </a:rPr>
              <a:t>Правописание безударных личных окончаний глаголов. 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/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32. 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hlinkClick r:id="rId18" action="ppaction://hlinksldjump"/>
              </a:rPr>
              <a:t>Сложное предложение. 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" name="Picture 3" descr="H:\Documents and Settings\Aida\Рабочий стол\НОвая ГРАФИКА сборник\КАРТИНКИ СБОРНИК_ школьные\s46.gif"/>
          <p:cNvPicPr>
            <a:picLocks noChangeAspect="1" noChangeArrowheads="1" noCrop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7523345" y="4653136"/>
            <a:ext cx="1441143" cy="992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995936" y="616530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10" name="Выгнутая вниз стрелка 9">
            <a:hlinkClick r:id="rId20" action="ppaction://hlinksldjump"/>
          </p:cNvPr>
          <p:cNvSpPr/>
          <p:nvPr/>
        </p:nvSpPr>
        <p:spPr>
          <a:xfrm flipH="1">
            <a:off x="7020272" y="6165304"/>
            <a:ext cx="1368152" cy="504056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3600" dirty="0" smtClean="0">
                <a:solidFill>
                  <a:srgbClr val="003300"/>
                </a:solidFill>
                <a:latin typeface="Comic Sans MS" pitchFamily="66" charset="0"/>
              </a:rPr>
              <a:t>Правописание безударных падежных окончаний имён существительных</a:t>
            </a:r>
            <a:endParaRPr lang="ru-RU" sz="3600" dirty="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484784"/>
            <a:ext cx="8352928" cy="2088232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39552" y="1556792"/>
            <a:ext cx="83529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Выпиши существительное. </a:t>
            </a:r>
          </a:p>
          <a:p>
            <a:pPr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Поставь его в начальную форму. Определи склонение.</a:t>
            </a:r>
          </a:p>
          <a:p>
            <a:pPr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Выдели окончание, проверь словом-помощником.</a:t>
            </a:r>
          </a:p>
          <a:p>
            <a:pPr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Подбери и запиши свой пример.</a:t>
            </a:r>
            <a:endParaRPr lang="ru-RU" sz="2400" dirty="0">
              <a:solidFill>
                <a:srgbClr val="003300"/>
              </a:solidFill>
            </a:endParaRP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547664" y="3645024"/>
            <a:ext cx="7272808" cy="2520280"/>
          </a:xfrm>
          <a:prstGeom prst="wedgeRoundRectCallout">
            <a:avLst>
              <a:gd name="adj1" fmla="val -58528"/>
              <a:gd name="adj2" fmla="val 978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763688" y="3717032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47664" y="3834914"/>
            <a:ext cx="734481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spc="300" dirty="0" smtClean="0"/>
              <a:t>                </a:t>
            </a:r>
          </a:p>
          <a:p>
            <a:r>
              <a:rPr lang="ru-RU" sz="2400" i="1" spc="600" dirty="0" smtClean="0"/>
              <a:t>На опушке (на земле</a:t>
            </a:r>
            <a:r>
              <a:rPr lang="ru-RU" sz="2400" i="1" spc="300" dirty="0" smtClean="0"/>
              <a:t>, 1 </a:t>
            </a:r>
            <a:r>
              <a:rPr lang="ru-RU" sz="2400" i="1" spc="300" dirty="0" err="1" smtClean="0"/>
              <a:t>скл</a:t>
            </a:r>
            <a:r>
              <a:rPr lang="ru-RU" sz="2400" i="1" spc="300" dirty="0" smtClean="0"/>
              <a:t>.)</a:t>
            </a:r>
          </a:p>
          <a:p>
            <a:pPr>
              <a:lnSpc>
                <a:spcPct val="150000"/>
              </a:lnSpc>
            </a:pPr>
            <a:r>
              <a:rPr lang="ru-RU" sz="2400" i="1" spc="600" dirty="0" smtClean="0"/>
              <a:t>На полянке (на земле</a:t>
            </a:r>
            <a:r>
              <a:rPr lang="ru-RU" sz="2400" i="1" spc="300" dirty="0" smtClean="0"/>
              <a:t>, 1 </a:t>
            </a:r>
            <a:r>
              <a:rPr lang="ru-RU" sz="2400" i="1" spc="300" dirty="0" err="1" smtClean="0"/>
              <a:t>скл</a:t>
            </a:r>
            <a:r>
              <a:rPr lang="ru-RU" sz="2400" i="1" spc="300" dirty="0" smtClean="0"/>
              <a:t>.)</a:t>
            </a:r>
          </a:p>
          <a:p>
            <a:pPr>
              <a:lnSpc>
                <a:spcPct val="150000"/>
              </a:lnSpc>
            </a:pPr>
            <a:r>
              <a:rPr lang="ru-RU" sz="2400" i="1" spc="600" dirty="0" smtClean="0"/>
              <a:t>У речки (у земли</a:t>
            </a:r>
            <a:r>
              <a:rPr lang="ru-RU" sz="2400" i="1" spc="300" dirty="0" smtClean="0"/>
              <a:t>, 1 </a:t>
            </a:r>
            <a:r>
              <a:rPr lang="ru-RU" sz="2400" i="1" spc="300" dirty="0" err="1" smtClean="0"/>
              <a:t>скл</a:t>
            </a:r>
            <a:r>
              <a:rPr lang="ru-RU" sz="2400" i="1" spc="300" dirty="0" smtClean="0"/>
              <a:t>.)</a:t>
            </a:r>
          </a:p>
          <a:p>
            <a:endParaRPr lang="ru-RU" sz="2800" i="1" spc="300" dirty="0" smtClean="0"/>
          </a:p>
          <a:p>
            <a:endParaRPr lang="ru-RU" sz="2800" i="1" spc="300" dirty="0"/>
          </a:p>
        </p:txBody>
      </p:sp>
      <p:sp>
        <p:nvSpPr>
          <p:cNvPr id="22" name="TextBox 21"/>
          <p:cNvSpPr txBox="1"/>
          <p:nvPr/>
        </p:nvSpPr>
        <p:spPr>
          <a:xfrm>
            <a:off x="3995936" y="6146140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20272" y="6165304"/>
            <a:ext cx="1368152" cy="504056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563888" y="4365104"/>
            <a:ext cx="288032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5796136" y="4365104"/>
            <a:ext cx="288032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3635896" y="4653136"/>
            <a:ext cx="14401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5868144" y="4653136"/>
            <a:ext cx="14401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5868144" y="4725144"/>
            <a:ext cx="14401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Прямоугольник 38"/>
          <p:cNvSpPr/>
          <p:nvPr/>
        </p:nvSpPr>
        <p:spPr>
          <a:xfrm>
            <a:off x="3779912" y="4869160"/>
            <a:ext cx="288032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>
            <a:off x="3851920" y="5157192"/>
            <a:ext cx="14401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Прямоугольник 47"/>
          <p:cNvSpPr/>
          <p:nvPr/>
        </p:nvSpPr>
        <p:spPr>
          <a:xfrm>
            <a:off x="2915816" y="5373216"/>
            <a:ext cx="288032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>
            <a:off x="2987824" y="5661248"/>
            <a:ext cx="14401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Прямоугольник 49"/>
          <p:cNvSpPr/>
          <p:nvPr/>
        </p:nvSpPr>
        <p:spPr>
          <a:xfrm>
            <a:off x="5948536" y="4869160"/>
            <a:ext cx="288032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1" name="Прямая соединительная линия 50"/>
          <p:cNvCxnSpPr/>
          <p:nvPr/>
        </p:nvCxnSpPr>
        <p:spPr>
          <a:xfrm>
            <a:off x="6020544" y="5157192"/>
            <a:ext cx="14401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6020544" y="5229200"/>
            <a:ext cx="14401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Прямоугольник 52"/>
          <p:cNvSpPr/>
          <p:nvPr/>
        </p:nvSpPr>
        <p:spPr>
          <a:xfrm>
            <a:off x="4932040" y="5373216"/>
            <a:ext cx="288032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4" name="Прямая соединительная линия 53"/>
          <p:cNvCxnSpPr/>
          <p:nvPr/>
        </p:nvCxnSpPr>
        <p:spPr>
          <a:xfrm>
            <a:off x="5004048" y="5661248"/>
            <a:ext cx="14401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5004048" y="5733256"/>
            <a:ext cx="14401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rot="5400000">
            <a:off x="2879812" y="4257092"/>
            <a:ext cx="144016" cy="7200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 rot="5400000">
            <a:off x="5904148" y="4257092"/>
            <a:ext cx="144016" cy="7200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rot="5400000">
            <a:off x="3167844" y="4761148"/>
            <a:ext cx="144016" cy="7200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 rot="5400000">
            <a:off x="6120172" y="4761148"/>
            <a:ext cx="144016" cy="7200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 rot="5400000">
            <a:off x="2375756" y="5337212"/>
            <a:ext cx="144016" cy="7200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 rot="5400000">
            <a:off x="5112060" y="5265204"/>
            <a:ext cx="144016" cy="7200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3600" dirty="0" smtClean="0">
                <a:solidFill>
                  <a:srgbClr val="003300"/>
                </a:solidFill>
                <a:latin typeface="Comic Sans MS" pitchFamily="66" charset="0"/>
              </a:rPr>
              <a:t>Правописание безударных падежных окончаний имён прилагательных</a:t>
            </a:r>
            <a:endParaRPr lang="ru-RU" sz="3600" dirty="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268760"/>
            <a:ext cx="8352928" cy="2448272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39552" y="1340768"/>
            <a:ext cx="8352928" cy="2231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</a:t>
            </a:r>
            <a:r>
              <a:rPr lang="ru-RU" sz="2300" dirty="0" smtClean="0">
                <a:solidFill>
                  <a:srgbClr val="003300"/>
                </a:solidFill>
              </a:rPr>
              <a:t>Выпиши прилагательное вместе с существительным, к которому оно относится. </a:t>
            </a:r>
          </a:p>
          <a:p>
            <a:pPr>
              <a:buBlip>
                <a:blip r:embed="rId2"/>
              </a:buBlip>
            </a:pPr>
            <a:r>
              <a:rPr lang="ru-RU" sz="2300" dirty="0" smtClean="0">
                <a:solidFill>
                  <a:srgbClr val="003300"/>
                </a:solidFill>
              </a:rPr>
              <a:t>  Поставь к прилагательному вопрос от существительного.</a:t>
            </a:r>
          </a:p>
          <a:p>
            <a:pPr>
              <a:buBlip>
                <a:blip r:embed="rId2"/>
              </a:buBlip>
            </a:pPr>
            <a:r>
              <a:rPr lang="ru-RU" sz="2300" dirty="0" smtClean="0">
                <a:solidFill>
                  <a:srgbClr val="003300"/>
                </a:solidFill>
              </a:rPr>
              <a:t>  Определи род, число, падеж прилагательного по существительному.</a:t>
            </a:r>
          </a:p>
          <a:p>
            <a:pPr>
              <a:buBlip>
                <a:blip r:embed="rId2"/>
              </a:buBlip>
            </a:pPr>
            <a:r>
              <a:rPr lang="ru-RU" sz="2300" dirty="0" smtClean="0">
                <a:solidFill>
                  <a:srgbClr val="003300"/>
                </a:solidFill>
              </a:rPr>
              <a:t>  Выдели окончание прилагательного.</a:t>
            </a:r>
            <a:endParaRPr lang="ru-RU" sz="2300" dirty="0">
              <a:solidFill>
                <a:srgbClr val="003300"/>
              </a:solidFill>
            </a:endParaRP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475656" y="3861048"/>
            <a:ext cx="7272808" cy="1944216"/>
          </a:xfrm>
          <a:prstGeom prst="wedgeRoundRectCallout">
            <a:avLst>
              <a:gd name="adj1" fmla="val -55861"/>
              <a:gd name="adj2" fmla="val 6084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691680" y="3933056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47664" y="4077072"/>
            <a:ext cx="712879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spc="300" dirty="0" smtClean="0"/>
              <a:t>                </a:t>
            </a:r>
          </a:p>
          <a:p>
            <a:r>
              <a:rPr lang="ru-RU" sz="2400" i="1" spc="600" dirty="0" smtClean="0"/>
              <a:t>К лесу(</a:t>
            </a:r>
            <a:r>
              <a:rPr lang="ru-RU" sz="2400" i="1" spc="300" dirty="0" smtClean="0"/>
              <a:t>какому</a:t>
            </a:r>
            <a:r>
              <a:rPr lang="ru-RU" sz="2400" i="1" spc="600" dirty="0" smtClean="0"/>
              <a:t>?) дальнему </a:t>
            </a:r>
            <a:r>
              <a:rPr lang="ru-RU" sz="2400" i="1" dirty="0" smtClean="0"/>
              <a:t>– </a:t>
            </a:r>
          </a:p>
          <a:p>
            <a:r>
              <a:rPr lang="ru-RU" sz="2400" i="1" dirty="0" smtClean="0"/>
              <a:t>м.р., ед.ч., Д.п.</a:t>
            </a:r>
          </a:p>
          <a:p>
            <a:endParaRPr lang="ru-RU" sz="2800" i="1" spc="300" dirty="0" smtClean="0"/>
          </a:p>
          <a:p>
            <a:endParaRPr lang="ru-RU" sz="2800" i="1" spc="300" dirty="0"/>
          </a:p>
        </p:txBody>
      </p:sp>
      <p:sp>
        <p:nvSpPr>
          <p:cNvPr id="22" name="TextBox 21"/>
          <p:cNvSpPr txBox="1"/>
          <p:nvPr/>
        </p:nvSpPr>
        <p:spPr>
          <a:xfrm>
            <a:off x="3995936" y="6146140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20272" y="6165304"/>
            <a:ext cx="1368152" cy="504056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707904" y="4581128"/>
            <a:ext cx="720080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6228184" y="4581128"/>
            <a:ext cx="720080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003300"/>
                </a:solidFill>
                <a:latin typeface="Comic Sans MS" pitchFamily="66" charset="0"/>
              </a:rPr>
              <a:t>Предлог с местоимением</a:t>
            </a:r>
            <a:br>
              <a:rPr lang="ru-RU" sz="3600" b="1" dirty="0" smtClean="0">
                <a:solidFill>
                  <a:srgbClr val="003300"/>
                </a:solidFill>
                <a:latin typeface="Comic Sans MS" pitchFamily="66" charset="0"/>
              </a:rPr>
            </a:br>
            <a:r>
              <a:rPr lang="ru-RU" sz="3600" i="1" dirty="0" smtClean="0">
                <a:solidFill>
                  <a:srgbClr val="003300"/>
                </a:solidFill>
                <a:latin typeface="Comic Sans MS" pitchFamily="66" charset="0"/>
              </a:rPr>
              <a:t>(орфограмма – пробел)</a:t>
            </a:r>
            <a:endParaRPr lang="ru-RU" b="1" i="1" dirty="0" smtClean="0">
              <a:solidFill>
                <a:srgbClr val="003300"/>
              </a:solidFill>
              <a:latin typeface="Book Antiqu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268760"/>
            <a:ext cx="8352928" cy="1800200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39552" y="1196752"/>
            <a:ext cx="77768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Выпиши из предложения местоимение с предлогом.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Запиши ещё 2 примера на эту орфограмму.</a:t>
            </a: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547664" y="3212976"/>
            <a:ext cx="7200800" cy="1296144"/>
          </a:xfrm>
          <a:prstGeom prst="wedgeRoundRectCallout">
            <a:avLst>
              <a:gd name="adj1" fmla="val -56605"/>
              <a:gd name="adj2" fmla="val 54639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763688" y="3212976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23728" y="3769876"/>
            <a:ext cx="540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У нас, ко мне, с тобой.</a:t>
            </a:r>
            <a:endParaRPr lang="ru-RU" sz="2800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3995936" y="616530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164288" y="6237312"/>
            <a:ext cx="1152128" cy="432048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Скругленная прямоугольная выноска 30"/>
          <p:cNvSpPr/>
          <p:nvPr/>
        </p:nvSpPr>
        <p:spPr>
          <a:xfrm>
            <a:off x="1331640" y="4725144"/>
            <a:ext cx="7416824" cy="1440160"/>
          </a:xfrm>
          <a:prstGeom prst="wedgeRoundRectCallout">
            <a:avLst>
              <a:gd name="adj1" fmla="val -53258"/>
              <a:gd name="adj2" fmla="val -39030"/>
              <a:gd name="adj3" fmla="val 16667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1475656" y="4725144"/>
            <a:ext cx="191597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Запомни!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403648" y="5118283"/>
            <a:ext cx="7272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400" b="1" dirty="0" smtClean="0">
                <a:latin typeface="Book Antiqua" pitchFamily="18" charset="0"/>
              </a:rPr>
              <a:t>Предлоги с местоимениями (как и с именами существительными) пишутся раздельно.</a:t>
            </a:r>
            <a:endParaRPr lang="ru-RU" sz="2800" b="1" i="1" dirty="0">
              <a:latin typeface="Book Antiqua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23728" y="3635732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пр.             пр.               пр.</a:t>
            </a:r>
            <a:endParaRPr lang="ru-RU" i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2339752" y="4221088"/>
            <a:ext cx="2160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3563888" y="4221088"/>
            <a:ext cx="2160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4716016" y="4221088"/>
            <a:ext cx="2160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3200" dirty="0" smtClean="0">
                <a:solidFill>
                  <a:srgbClr val="003300"/>
                </a:solidFill>
                <a:latin typeface="Comic Sans MS" pitchFamily="66" charset="0"/>
              </a:rPr>
              <a:t>Мягкий знак </a:t>
            </a:r>
            <a:r>
              <a:rPr lang="ru-RU" sz="3600" b="1" i="1" dirty="0" err="1" smtClean="0">
                <a:solidFill>
                  <a:srgbClr val="003300"/>
                </a:solidFill>
                <a:latin typeface="Comic Sans MS" pitchFamily="66" charset="0"/>
              </a:rPr>
              <a:t>ь</a:t>
            </a:r>
            <a:r>
              <a:rPr lang="ru-RU" sz="3200" dirty="0" smtClean="0">
                <a:solidFill>
                  <a:srgbClr val="003300"/>
                </a:solidFill>
                <a:latin typeface="Comic Sans MS" pitchFamily="66" charset="0"/>
              </a:rPr>
              <a:t> на конце глаголов 2-го лица единственного числа настоящего времени</a:t>
            </a:r>
            <a:endParaRPr lang="ru-RU" sz="3200" i="1" dirty="0" smtClean="0">
              <a:solidFill>
                <a:srgbClr val="003300"/>
              </a:solidFill>
              <a:latin typeface="Book Antiqu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556792"/>
            <a:ext cx="8352928" cy="1440160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827584" y="1580599"/>
            <a:ext cx="720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Выпиши глагол правильно.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Запиши ещё 2 глагола на эту орфограмму.</a:t>
            </a: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547664" y="3212976"/>
            <a:ext cx="7200800" cy="1296144"/>
          </a:xfrm>
          <a:prstGeom prst="wedgeRoundRectCallout">
            <a:avLst>
              <a:gd name="adj1" fmla="val -56605"/>
              <a:gd name="adj2" fmla="val 54639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763688" y="3212976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23728" y="3573016"/>
            <a:ext cx="540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Пишешь, решаешь, читаешь (</a:t>
            </a:r>
            <a:r>
              <a:rPr lang="ru-RU" sz="2800" i="1" dirty="0" err="1" smtClean="0"/>
              <a:t>наст.вр</a:t>
            </a:r>
            <a:r>
              <a:rPr lang="ru-RU" sz="2800" i="1" dirty="0" smtClean="0"/>
              <a:t>., 2-го лица, ед.ч.)</a:t>
            </a:r>
            <a:endParaRPr lang="ru-RU" sz="2800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3995936" y="616530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164288" y="6237312"/>
            <a:ext cx="1152128" cy="432048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Скругленная прямоугольная выноска 30"/>
          <p:cNvSpPr/>
          <p:nvPr/>
        </p:nvSpPr>
        <p:spPr>
          <a:xfrm>
            <a:off x="1331640" y="4725144"/>
            <a:ext cx="7416824" cy="1440160"/>
          </a:xfrm>
          <a:prstGeom prst="wedgeRoundRectCallout">
            <a:avLst>
              <a:gd name="adj1" fmla="val -53258"/>
              <a:gd name="adj2" fmla="val -39030"/>
              <a:gd name="adj3" fmla="val 16667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1475656" y="4725144"/>
            <a:ext cx="191597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Запомни!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403648" y="5118283"/>
            <a:ext cx="72728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400" b="1" dirty="0" smtClean="0">
                <a:latin typeface="Book Antiqua" pitchFamily="18" charset="0"/>
              </a:rPr>
              <a:t>На конце глаголов 2-го лица единственного числа пишется мягкий знак </a:t>
            </a:r>
            <a:r>
              <a:rPr lang="ru-RU" sz="3200" b="1" i="1" dirty="0" err="1" smtClean="0">
                <a:latin typeface="Book Antiqua" pitchFamily="18" charset="0"/>
              </a:rPr>
              <a:t>ь</a:t>
            </a:r>
            <a:r>
              <a:rPr lang="ru-RU" sz="2400" b="1" dirty="0" smtClean="0">
                <a:latin typeface="Book Antiqua" pitchFamily="18" charset="0"/>
              </a:rPr>
              <a:t>.</a:t>
            </a:r>
            <a:endParaRPr lang="ru-RU" sz="2800" b="1" i="1" dirty="0">
              <a:latin typeface="Book Antiqua" pitchFamily="18" charset="0"/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3491880" y="4005064"/>
            <a:ext cx="2160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6948264" y="4005064"/>
            <a:ext cx="2160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5220072" y="4005064"/>
            <a:ext cx="2160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3600" dirty="0" smtClean="0">
                <a:solidFill>
                  <a:srgbClr val="003300"/>
                </a:solidFill>
                <a:latin typeface="Comic Sans MS" pitchFamily="66" charset="0"/>
              </a:rPr>
              <a:t>Правописание безударных личных окончаний глаголов</a:t>
            </a:r>
            <a:endParaRPr lang="ru-RU" sz="3600" dirty="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268760"/>
            <a:ext cx="8352928" cy="2448272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39552" y="1340768"/>
            <a:ext cx="8352928" cy="2231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</a:t>
            </a:r>
            <a:r>
              <a:rPr lang="ru-RU" sz="2300" dirty="0" smtClean="0">
                <a:solidFill>
                  <a:srgbClr val="003300"/>
                </a:solidFill>
              </a:rPr>
              <a:t>Выпиши глагол правильно. </a:t>
            </a:r>
          </a:p>
          <a:p>
            <a:pPr>
              <a:buBlip>
                <a:blip r:embed="rId2"/>
              </a:buBlip>
            </a:pPr>
            <a:r>
              <a:rPr lang="ru-RU" sz="2300" dirty="0" smtClean="0">
                <a:solidFill>
                  <a:srgbClr val="003300"/>
                </a:solidFill>
              </a:rPr>
              <a:t>  Поставь ударение. Поставь глагол в начальную (неопределённую) форму.</a:t>
            </a:r>
          </a:p>
          <a:p>
            <a:pPr>
              <a:buBlip>
                <a:blip r:embed="rId2"/>
              </a:buBlip>
            </a:pPr>
            <a:r>
              <a:rPr lang="ru-RU" sz="2300" dirty="0" smtClean="0">
                <a:solidFill>
                  <a:srgbClr val="003300"/>
                </a:solidFill>
              </a:rPr>
              <a:t>  Посмотри на гласную перед </a:t>
            </a:r>
            <a:r>
              <a:rPr lang="ru-RU" sz="2300" i="1" dirty="0" smtClean="0">
                <a:solidFill>
                  <a:srgbClr val="003300"/>
                </a:solidFill>
              </a:rPr>
              <a:t>–</a:t>
            </a:r>
            <a:r>
              <a:rPr lang="ru-RU" sz="2300" i="1" dirty="0" err="1" smtClean="0">
                <a:solidFill>
                  <a:srgbClr val="003300"/>
                </a:solidFill>
              </a:rPr>
              <a:t>ть</a:t>
            </a:r>
            <a:r>
              <a:rPr lang="ru-RU" sz="2300" dirty="0" smtClean="0">
                <a:solidFill>
                  <a:srgbClr val="003300"/>
                </a:solidFill>
              </a:rPr>
              <a:t>.</a:t>
            </a:r>
          </a:p>
          <a:p>
            <a:pPr>
              <a:buBlip>
                <a:blip r:embed="rId2"/>
              </a:buBlip>
            </a:pPr>
            <a:r>
              <a:rPr lang="ru-RU" sz="2300" dirty="0" smtClean="0">
                <a:solidFill>
                  <a:srgbClr val="003300"/>
                </a:solidFill>
              </a:rPr>
              <a:t>  Определи спряжение глагола и гласную, которую следует писать в окончании глагола </a:t>
            </a:r>
            <a:r>
              <a:rPr lang="ru-RU" sz="2300" i="1" dirty="0" smtClean="0">
                <a:solidFill>
                  <a:srgbClr val="003300"/>
                </a:solidFill>
              </a:rPr>
              <a:t>ед</a:t>
            </a:r>
            <a:r>
              <a:rPr lang="ru-RU" sz="2300" dirty="0" smtClean="0">
                <a:solidFill>
                  <a:srgbClr val="003300"/>
                </a:solidFill>
              </a:rPr>
              <a:t>. и </a:t>
            </a:r>
            <a:r>
              <a:rPr lang="ru-RU" sz="2300" i="1" dirty="0" smtClean="0">
                <a:solidFill>
                  <a:srgbClr val="003300"/>
                </a:solidFill>
              </a:rPr>
              <a:t>мн</a:t>
            </a:r>
            <a:r>
              <a:rPr lang="ru-RU" sz="2300" dirty="0" smtClean="0">
                <a:solidFill>
                  <a:srgbClr val="003300"/>
                </a:solidFill>
              </a:rPr>
              <a:t>. числа.</a:t>
            </a:r>
            <a:endParaRPr lang="ru-RU" sz="2300" dirty="0">
              <a:solidFill>
                <a:srgbClr val="003300"/>
              </a:solidFill>
            </a:endParaRP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475656" y="3861048"/>
            <a:ext cx="7272808" cy="2232248"/>
          </a:xfrm>
          <a:prstGeom prst="wedgeRoundRectCallout">
            <a:avLst>
              <a:gd name="adj1" fmla="val -54718"/>
              <a:gd name="adj2" fmla="val 498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691680" y="3933056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47664" y="4032354"/>
            <a:ext cx="7272808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spc="300" dirty="0" smtClean="0"/>
              <a:t>                </a:t>
            </a:r>
          </a:p>
          <a:p>
            <a:r>
              <a:rPr lang="ru-RU" sz="2400" i="1" spc="300" dirty="0" smtClean="0"/>
              <a:t>Пишет –писать, </a:t>
            </a:r>
            <a:r>
              <a:rPr lang="ru-RU" sz="2400" i="1" dirty="0" smtClean="0"/>
              <a:t>глаг., 1 </a:t>
            </a:r>
            <a:r>
              <a:rPr lang="ru-RU" sz="2400" i="1" dirty="0" err="1" smtClean="0"/>
              <a:t>спр</a:t>
            </a:r>
            <a:r>
              <a:rPr lang="ru-RU" sz="2400" i="1" dirty="0" smtClean="0"/>
              <a:t>., (-е, -</a:t>
            </a:r>
            <a:r>
              <a:rPr lang="ru-RU" sz="2400" i="1" dirty="0" err="1" smtClean="0"/>
              <a:t>ут</a:t>
            </a:r>
            <a:r>
              <a:rPr lang="ru-RU" sz="2400" i="1" dirty="0" smtClean="0"/>
              <a:t>, -ют);</a:t>
            </a:r>
          </a:p>
          <a:p>
            <a:endParaRPr lang="ru-RU" sz="2800" i="1" spc="300" dirty="0" smtClean="0"/>
          </a:p>
          <a:p>
            <a:r>
              <a:rPr lang="ru-RU" sz="2400" i="1" spc="300" dirty="0" smtClean="0"/>
              <a:t>ставит – ставить, </a:t>
            </a:r>
            <a:r>
              <a:rPr lang="ru-RU" sz="2400" i="1" dirty="0" smtClean="0"/>
              <a:t>глаг., 2 </a:t>
            </a:r>
            <a:r>
              <a:rPr lang="ru-RU" sz="2400" i="1" dirty="0" err="1" smtClean="0"/>
              <a:t>спр</a:t>
            </a:r>
            <a:r>
              <a:rPr lang="ru-RU" sz="2400" i="1" dirty="0" smtClean="0"/>
              <a:t>., ( -и, -</a:t>
            </a:r>
            <a:r>
              <a:rPr lang="ru-RU" sz="2400" i="1" dirty="0" err="1" smtClean="0"/>
              <a:t>ат</a:t>
            </a:r>
            <a:r>
              <a:rPr lang="ru-RU" sz="2400" i="1" dirty="0" smtClean="0"/>
              <a:t>,     -</a:t>
            </a:r>
            <a:r>
              <a:rPr lang="ru-RU" sz="2400" i="1" dirty="0" err="1" smtClean="0"/>
              <a:t>ят</a:t>
            </a:r>
            <a:r>
              <a:rPr lang="ru-RU" sz="2400" i="1" dirty="0" smtClean="0"/>
              <a:t>)</a:t>
            </a:r>
          </a:p>
          <a:p>
            <a:endParaRPr lang="ru-RU" sz="2800" i="1" spc="300" dirty="0"/>
          </a:p>
        </p:txBody>
      </p:sp>
      <p:sp>
        <p:nvSpPr>
          <p:cNvPr id="22" name="TextBox 21"/>
          <p:cNvSpPr txBox="1"/>
          <p:nvPr/>
        </p:nvSpPr>
        <p:spPr>
          <a:xfrm>
            <a:off x="3995936" y="6146140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20272" y="6165304"/>
            <a:ext cx="1368152" cy="504056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411760" y="4509120"/>
            <a:ext cx="504056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2555776" y="5301208"/>
            <a:ext cx="504056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 flipH="1" flipV="1">
            <a:off x="3995936" y="4365105"/>
            <a:ext cx="216024" cy="21602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16200000" flipH="1">
            <a:off x="4211960" y="4365105"/>
            <a:ext cx="216024" cy="21602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779912" y="4869160"/>
            <a:ext cx="2160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779912" y="4941168"/>
            <a:ext cx="2160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 flipH="1" flipV="1">
            <a:off x="4572000" y="5157193"/>
            <a:ext cx="216024" cy="21602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16200000" flipH="1">
            <a:off x="4788024" y="5157193"/>
            <a:ext cx="216024" cy="21602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4355976" y="5661248"/>
            <a:ext cx="2160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4355976" y="5733256"/>
            <a:ext cx="2160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dirty="0" smtClean="0">
                <a:solidFill>
                  <a:srgbClr val="003300"/>
                </a:solidFill>
                <a:latin typeface="Comic Sans MS" pitchFamily="66" charset="0"/>
              </a:rPr>
              <a:t>Сложное предложение</a:t>
            </a:r>
            <a:endParaRPr lang="ru-RU" dirty="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412776"/>
            <a:ext cx="8352928" cy="2232248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39552" y="1473458"/>
            <a:ext cx="83529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</a:t>
            </a:r>
            <a:r>
              <a:rPr lang="ru-RU" sz="2800" dirty="0" smtClean="0">
                <a:solidFill>
                  <a:srgbClr val="003300"/>
                </a:solidFill>
              </a:rPr>
              <a:t>Выпиши правильно. </a:t>
            </a:r>
          </a:p>
          <a:p>
            <a:pPr>
              <a:buBlip>
                <a:blip r:embed="rId2"/>
              </a:buBlip>
            </a:pPr>
            <a:r>
              <a:rPr lang="ru-RU" sz="2800" dirty="0" smtClean="0">
                <a:solidFill>
                  <a:srgbClr val="003300"/>
                </a:solidFill>
              </a:rPr>
              <a:t>  Подчеркни грамматические основы.</a:t>
            </a:r>
          </a:p>
          <a:p>
            <a:pPr>
              <a:buBlip>
                <a:blip r:embed="rId2"/>
              </a:buBlip>
            </a:pPr>
            <a:r>
              <a:rPr lang="ru-RU" sz="2800" dirty="0" smtClean="0">
                <a:solidFill>
                  <a:srgbClr val="003300"/>
                </a:solidFill>
              </a:rPr>
              <a:t>  Составь схему.</a:t>
            </a:r>
          </a:p>
          <a:p>
            <a:pPr>
              <a:buBlip>
                <a:blip r:embed="rId2"/>
              </a:buBlip>
            </a:pPr>
            <a:r>
              <a:rPr lang="ru-RU" sz="2800" dirty="0" smtClean="0">
                <a:solidFill>
                  <a:srgbClr val="003300"/>
                </a:solidFill>
              </a:rPr>
              <a:t>  Подчеркни запятую.</a:t>
            </a:r>
            <a:endParaRPr lang="ru-RU" sz="2800" dirty="0">
              <a:solidFill>
                <a:srgbClr val="003300"/>
              </a:solidFill>
            </a:endParaRP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475656" y="3861048"/>
            <a:ext cx="7272808" cy="2232248"/>
          </a:xfrm>
          <a:prstGeom prst="wedgeRoundRectCallout">
            <a:avLst>
              <a:gd name="adj1" fmla="val -54718"/>
              <a:gd name="adj2" fmla="val 498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691680" y="3933056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47664" y="4032354"/>
            <a:ext cx="727280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spc="300" dirty="0" smtClean="0"/>
              <a:t>                </a:t>
            </a:r>
          </a:p>
          <a:p>
            <a:pPr>
              <a:lnSpc>
                <a:spcPct val="150000"/>
              </a:lnSpc>
            </a:pPr>
            <a:r>
              <a:rPr lang="ru-RU" sz="2400" i="1" spc="300" dirty="0" smtClean="0"/>
              <a:t>Дремлют рыбы под водой, почивает сом седой.    = - ,  = - .</a:t>
            </a:r>
            <a:endParaRPr lang="ru-RU" sz="2400" i="1" dirty="0" smtClean="0"/>
          </a:p>
          <a:p>
            <a:endParaRPr lang="ru-RU" sz="2800" i="1" spc="300" dirty="0"/>
          </a:p>
        </p:txBody>
      </p:sp>
      <p:sp>
        <p:nvSpPr>
          <p:cNvPr id="22" name="TextBox 21"/>
          <p:cNvSpPr txBox="1"/>
          <p:nvPr/>
        </p:nvSpPr>
        <p:spPr>
          <a:xfrm>
            <a:off x="3995936" y="6146140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20272" y="6165304"/>
            <a:ext cx="1368152" cy="504056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6228184" y="5013176"/>
            <a:ext cx="2160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3419872" y="4941168"/>
            <a:ext cx="86409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1619672" y="4941168"/>
            <a:ext cx="165618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1619672" y="5013176"/>
            <a:ext cx="165618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1691680" y="5517232"/>
            <a:ext cx="57606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6516216" y="4941168"/>
            <a:ext cx="165618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6516216" y="5013176"/>
            <a:ext cx="165618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Левая круглая скобка 40"/>
          <p:cNvSpPr/>
          <p:nvPr/>
        </p:nvSpPr>
        <p:spPr>
          <a:xfrm>
            <a:off x="3923928" y="5157192"/>
            <a:ext cx="72008" cy="288032"/>
          </a:xfrm>
          <a:prstGeom prst="lef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Левая круглая скобка 41"/>
          <p:cNvSpPr/>
          <p:nvPr/>
        </p:nvSpPr>
        <p:spPr>
          <a:xfrm>
            <a:off x="4860032" y="5157192"/>
            <a:ext cx="72008" cy="288032"/>
          </a:xfrm>
          <a:prstGeom prst="lef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авая круглая скобка 42"/>
          <p:cNvSpPr/>
          <p:nvPr/>
        </p:nvSpPr>
        <p:spPr>
          <a:xfrm>
            <a:off x="4499992" y="5157192"/>
            <a:ext cx="72008" cy="288032"/>
          </a:xfrm>
          <a:prstGeom prst="righ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авая круглая скобка 43"/>
          <p:cNvSpPr/>
          <p:nvPr/>
        </p:nvSpPr>
        <p:spPr>
          <a:xfrm>
            <a:off x="5436096" y="5157192"/>
            <a:ext cx="72008" cy="288032"/>
          </a:xfrm>
          <a:prstGeom prst="righ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sz="3200" dirty="0" smtClean="0"/>
              <a:t>Список использованной литературы: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DF2EA9-E26C-45E6-ACFF-0B769ED06A52}" type="slidenum">
              <a:rPr lang="ru-RU" smtClean="0"/>
              <a:pPr>
                <a:defRPr/>
              </a:pPr>
              <a:t>36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67544" y="1340768"/>
            <a:ext cx="82809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Методические рекомендации для учителя «Русский язык», авт. </a:t>
            </a:r>
            <a:r>
              <a:rPr lang="ru-RU" sz="2000" dirty="0" err="1" smtClean="0"/>
              <a:t>Е.В.Бунеева</a:t>
            </a:r>
            <a:r>
              <a:rPr lang="ru-RU" sz="2000" dirty="0" smtClean="0"/>
              <a:t>. Л.Ю.Комиссарова, М.А.Яковлева, </a:t>
            </a:r>
            <a:r>
              <a:rPr lang="ru-RU" sz="2000" dirty="0" err="1" smtClean="0"/>
              <a:t>М.:Баласс</a:t>
            </a:r>
            <a:r>
              <a:rPr lang="ru-RU" sz="2000" dirty="0" smtClean="0"/>
              <a:t>, 1998</a:t>
            </a:r>
          </a:p>
          <a:p>
            <a:r>
              <a:rPr lang="ru-RU" sz="2000" b="1" dirty="0" smtClean="0"/>
              <a:t>/Памятка по работе над ошибками – М.А.Яковлева/</a:t>
            </a:r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403648" y="3429000"/>
            <a:ext cx="648072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3300"/>
                </a:solidFill>
              </a:rPr>
              <a:t>Автор презентации: </a:t>
            </a:r>
            <a:r>
              <a:rPr lang="ru-RU" sz="2000" b="1" dirty="0" smtClean="0">
                <a:solidFill>
                  <a:srgbClr val="003300"/>
                </a:solidFill>
              </a:rPr>
              <a:t>Коровина Ирина Николаевна</a:t>
            </a:r>
          </a:p>
          <a:p>
            <a:pPr algn="ctr"/>
            <a:r>
              <a:rPr lang="ru-RU" dirty="0" smtClean="0">
                <a:solidFill>
                  <a:srgbClr val="003300"/>
                </a:solidFill>
              </a:rPr>
              <a:t>учитель начальных классов </a:t>
            </a:r>
            <a:endParaRPr lang="ru-RU" dirty="0" smtClean="0">
              <a:solidFill>
                <a:srgbClr val="003300"/>
              </a:solidFill>
            </a:endParaRPr>
          </a:p>
          <a:p>
            <a:pPr algn="ctr"/>
            <a:r>
              <a:rPr lang="ru-RU" dirty="0" smtClean="0">
                <a:solidFill>
                  <a:srgbClr val="003300"/>
                </a:solidFill>
              </a:rPr>
              <a:t>МБОУ </a:t>
            </a:r>
            <a:r>
              <a:rPr lang="ru-RU" dirty="0" smtClean="0">
                <a:solidFill>
                  <a:srgbClr val="003300"/>
                </a:solidFill>
              </a:rPr>
              <a:t>«СОШ №9»</a:t>
            </a:r>
          </a:p>
          <a:p>
            <a:pPr algn="ctr"/>
            <a:r>
              <a:rPr lang="ru-RU" dirty="0" smtClean="0">
                <a:solidFill>
                  <a:srgbClr val="003300"/>
                </a:solidFill>
              </a:rPr>
              <a:t>г.Сафонова Смоленской области</a:t>
            </a:r>
            <a:endParaRPr lang="ru-RU" dirty="0">
              <a:solidFill>
                <a:srgbClr val="0033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95736" y="5354052"/>
            <a:ext cx="4752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Опубликовано на сайте</a:t>
            </a:r>
            <a:r>
              <a:rPr lang="en-US" b="1" dirty="0" smtClean="0"/>
              <a:t> </a:t>
            </a:r>
            <a:r>
              <a:rPr lang="en-US" sz="2800" b="1" dirty="0" smtClean="0">
                <a:solidFill>
                  <a:srgbClr val="C00000"/>
                </a:solidFill>
              </a:rPr>
              <a:t>viki.rdf.ru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4000" dirty="0" smtClean="0">
                <a:solidFill>
                  <a:srgbClr val="003300"/>
                </a:solidFill>
                <a:latin typeface="Comic Sans MS" pitchFamily="66" charset="0"/>
              </a:rPr>
              <a:t>Большая буква в начале предложения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484784"/>
            <a:ext cx="8352928" cy="1872208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55576" y="1556792"/>
            <a:ext cx="7632848" cy="1685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/>
              <a:t>  </a:t>
            </a:r>
            <a:r>
              <a:rPr lang="ru-RU" sz="2400" dirty="0" smtClean="0">
                <a:solidFill>
                  <a:srgbClr val="003300"/>
                </a:solidFill>
              </a:rPr>
              <a:t>Выпиши предложение правильно.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Придумай и напиши ещё одно предложение.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Подчеркни заглавную букву. </a:t>
            </a:r>
            <a:endParaRPr lang="ru-RU" sz="2400" dirty="0">
              <a:solidFill>
                <a:srgbClr val="003300"/>
              </a:solidFill>
            </a:endParaRP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672" y="4077072"/>
            <a:ext cx="7056784" cy="1584176"/>
          </a:xfrm>
          <a:prstGeom prst="wedgeRoundRectCallout">
            <a:avLst>
              <a:gd name="adj1" fmla="val -57743"/>
              <a:gd name="adj2" fmla="val -746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4057908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07704" y="4653136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Выпал пушистый снег.  Дети рады.</a:t>
            </a:r>
            <a:endParaRPr lang="ru-RU" sz="2800" i="1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1907704" y="5085184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7956376" y="5085184"/>
            <a:ext cx="14401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6084168" y="5085184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724128" y="5085184"/>
            <a:ext cx="2160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995936" y="616530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20272" y="6165304"/>
            <a:ext cx="1368152" cy="504056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4000" dirty="0" smtClean="0">
                <a:solidFill>
                  <a:srgbClr val="003300"/>
                </a:solidFill>
                <a:latin typeface="Comic Sans MS" pitchFamily="66" charset="0"/>
              </a:rPr>
              <a:t>Пропуск, замена, перестановка букв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484784"/>
            <a:ext cx="8352928" cy="1944216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55576" y="1556792"/>
            <a:ext cx="7632848" cy="1685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/>
              <a:t>  </a:t>
            </a:r>
            <a:r>
              <a:rPr lang="ru-RU" sz="2400" dirty="0" smtClean="0">
                <a:solidFill>
                  <a:srgbClr val="003300"/>
                </a:solidFill>
              </a:rPr>
              <a:t>Выпиши слово.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Подчеркни в нём пропущенную (неверно                   написанную) букву.</a:t>
            </a:r>
            <a:endParaRPr lang="ru-RU" sz="2400" dirty="0">
              <a:solidFill>
                <a:srgbClr val="003300"/>
              </a:solidFill>
            </a:endParaRP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672" y="4077072"/>
            <a:ext cx="7056784" cy="1584176"/>
          </a:xfrm>
          <a:prstGeom prst="wedgeRoundRectCallout">
            <a:avLst>
              <a:gd name="adj1" fmla="val -57743"/>
              <a:gd name="adj2" fmla="val -746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4057908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07704" y="4653136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                 Звонок,  ученик.</a:t>
            </a:r>
            <a:endParaRPr lang="ru-RU" sz="2800" i="1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3995936" y="5085184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6012160" y="5085184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995936" y="616530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20272" y="6165304"/>
            <a:ext cx="1368152" cy="504056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4000" dirty="0" smtClean="0">
                <a:solidFill>
                  <a:srgbClr val="003300"/>
                </a:solidFill>
                <a:latin typeface="Comic Sans MS" pitchFamily="66" charset="0"/>
              </a:rPr>
              <a:t>Слог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484784"/>
            <a:ext cx="8352928" cy="1584176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55576" y="1556792"/>
            <a:ext cx="7632848" cy="1131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Раздели слово на слоги.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Обозначь гласные.</a:t>
            </a:r>
            <a:endParaRPr lang="ru-RU" sz="2400" dirty="0">
              <a:solidFill>
                <a:srgbClr val="003300"/>
              </a:solidFill>
            </a:endParaRP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672" y="4077072"/>
            <a:ext cx="7056784" cy="1584176"/>
          </a:xfrm>
          <a:prstGeom prst="wedgeRoundRectCallout">
            <a:avLst>
              <a:gd name="adj1" fmla="val -57743"/>
              <a:gd name="adj2" fmla="val -746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4057908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07704" y="4653136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                 </a:t>
            </a:r>
            <a:r>
              <a:rPr lang="ru-RU" sz="2800" i="1" spc="600" dirty="0" smtClean="0"/>
              <a:t>учитель</a:t>
            </a:r>
            <a:r>
              <a:rPr lang="ru-RU" sz="2800" i="1" dirty="0" smtClean="0"/>
              <a:t> – 3 сл.</a:t>
            </a:r>
            <a:endParaRPr lang="ru-RU" sz="2800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3995936" y="616530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20272" y="6165304"/>
            <a:ext cx="1368152" cy="504056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rot="5400000">
            <a:off x="3707904" y="4941168"/>
            <a:ext cx="432048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4211960" y="4941168"/>
            <a:ext cx="432048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563888" y="4265801"/>
            <a:ext cx="30963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 .  .</a:t>
            </a:r>
            <a:endParaRPr lang="ru-RU" sz="80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4000" dirty="0" smtClean="0">
                <a:solidFill>
                  <a:srgbClr val="003300"/>
                </a:solidFill>
                <a:latin typeface="Comic Sans MS" pitchFamily="66" charset="0"/>
              </a:rPr>
              <a:t>Перенос  слова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484784"/>
            <a:ext cx="8352928" cy="1080120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55576" y="1556792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/>
              <a:t>  Раздели слово на слоги для переноса.</a:t>
            </a:r>
            <a:endParaRPr lang="ru-RU" sz="2400" dirty="0"/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547664" y="3088124"/>
            <a:ext cx="7056784" cy="792088"/>
          </a:xfrm>
          <a:prstGeom prst="wedgeRoundRectCallout">
            <a:avLst>
              <a:gd name="adj1" fmla="val -57547"/>
              <a:gd name="adj2" fmla="val 148206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763688" y="3068960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995936" y="616530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20272" y="6165304"/>
            <a:ext cx="1368152" cy="504056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95936" y="3088124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Оси - на</a:t>
            </a:r>
            <a:endParaRPr lang="ru-RU" sz="2800" dirty="0"/>
          </a:p>
        </p:txBody>
      </p:sp>
      <p:sp>
        <p:nvSpPr>
          <p:cNvPr id="15" name="Скругленная прямоугольная выноска 14"/>
          <p:cNvSpPr/>
          <p:nvPr/>
        </p:nvSpPr>
        <p:spPr>
          <a:xfrm>
            <a:off x="1547664" y="4581128"/>
            <a:ext cx="7056784" cy="1440160"/>
          </a:xfrm>
          <a:prstGeom prst="wedgeRoundRectCallout">
            <a:avLst>
              <a:gd name="adj1" fmla="val -57154"/>
              <a:gd name="adj2" fmla="val -31334"/>
              <a:gd name="adj3" fmla="val 16667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691680" y="4581128"/>
            <a:ext cx="191597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Запомни!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19672" y="4636293"/>
            <a:ext cx="70567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                   При переносе одну букву нельзя оставлять на строке, нельзя переносить на новую строку. </a:t>
            </a:r>
            <a:endParaRPr lang="ru-R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4000" dirty="0" smtClean="0">
                <a:solidFill>
                  <a:srgbClr val="003300"/>
                </a:solidFill>
                <a:latin typeface="Comic Sans MS" pitchFamily="66" charset="0"/>
              </a:rPr>
              <a:t>Мягкий знак </a:t>
            </a:r>
            <a:r>
              <a:rPr lang="ru-RU" b="1" i="1" dirty="0" err="1" smtClean="0">
                <a:solidFill>
                  <a:srgbClr val="003300"/>
                </a:solidFill>
                <a:latin typeface="Comic Sans MS" pitchFamily="66" charset="0"/>
              </a:rPr>
              <a:t>ь</a:t>
            </a:r>
            <a:r>
              <a:rPr lang="ru-RU" sz="4000" dirty="0" smtClean="0">
                <a:solidFill>
                  <a:srgbClr val="003300"/>
                </a:solidFill>
                <a:latin typeface="Comic Sans MS" pitchFamily="66" charset="0"/>
              </a:rPr>
              <a:t>, обозначающий мягкость согласных.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484784"/>
            <a:ext cx="8352928" cy="1512168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55576" y="1556792"/>
            <a:ext cx="7632848" cy="1131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003300"/>
                </a:solidFill>
              </a:rPr>
              <a:t>Подчеркни мягкий знак </a:t>
            </a:r>
            <a:r>
              <a:rPr lang="ru-RU" sz="2400" b="1" i="1" dirty="0" err="1" smtClean="0">
                <a:solidFill>
                  <a:srgbClr val="003300"/>
                </a:solidFill>
              </a:rPr>
              <a:t>ь</a:t>
            </a:r>
            <a:r>
              <a:rPr lang="ru-RU" sz="2400" dirty="0" smtClean="0">
                <a:solidFill>
                  <a:srgbClr val="003300"/>
                </a:solidFill>
              </a:rPr>
              <a:t> и согласную перед ним.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Запиши ещё 2 слова на эту орфограмму.</a:t>
            </a:r>
            <a:endParaRPr lang="ru-RU" sz="2400" dirty="0">
              <a:solidFill>
                <a:srgbClr val="003300"/>
              </a:solidFill>
            </a:endParaRP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672" y="4077072"/>
            <a:ext cx="7056784" cy="1728192"/>
          </a:xfrm>
          <a:prstGeom prst="wedgeRoundRectCallout">
            <a:avLst>
              <a:gd name="adj1" fmla="val -57743"/>
              <a:gd name="adj2" fmla="val -746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4057908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07704" y="4653136"/>
            <a:ext cx="66967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Ель, тень, пень, коньки, мальчик, пальто</a:t>
            </a:r>
            <a:endParaRPr lang="ru-RU" sz="2800" i="1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2195736" y="5085184"/>
            <a:ext cx="4320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148064" y="5157192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995936" y="616530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20272" y="6165304"/>
            <a:ext cx="1368152" cy="504056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6588224" y="5085184"/>
            <a:ext cx="4320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2339752" y="5517232"/>
            <a:ext cx="4320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5148064" y="5085184"/>
            <a:ext cx="4320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4211960" y="5085184"/>
            <a:ext cx="4320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3275856" y="5085184"/>
            <a:ext cx="4320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2195736" y="5157192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3275856" y="5157192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4211960" y="5157192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2339752" y="5589240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6588224" y="5157192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63" y="44450"/>
            <a:ext cx="8785225" cy="1143000"/>
          </a:xfrm>
        </p:spPr>
        <p:txBody>
          <a:bodyPr/>
          <a:lstStyle/>
          <a:p>
            <a:r>
              <a:rPr lang="ru-RU" sz="4000" dirty="0" smtClean="0">
                <a:solidFill>
                  <a:srgbClr val="003300"/>
                </a:solidFill>
                <a:latin typeface="Comic Sans MS" pitchFamily="66" charset="0"/>
              </a:rPr>
              <a:t>Гласные после шипящих</a:t>
            </a:r>
            <a:br>
              <a:rPr lang="ru-RU" sz="4000" dirty="0" smtClean="0">
                <a:solidFill>
                  <a:srgbClr val="003300"/>
                </a:solidFill>
                <a:latin typeface="Comic Sans MS" pitchFamily="66" charset="0"/>
              </a:rPr>
            </a:br>
            <a:r>
              <a:rPr lang="ru-RU" sz="4000" dirty="0" err="1" smtClean="0">
                <a:solidFill>
                  <a:srgbClr val="003300"/>
                </a:solidFill>
                <a:latin typeface="Bookman Old Style" pitchFamily="18" charset="0"/>
              </a:rPr>
              <a:t>жи</a:t>
            </a:r>
            <a:r>
              <a:rPr lang="ru-RU" sz="4000" dirty="0" smtClean="0">
                <a:solidFill>
                  <a:srgbClr val="003300"/>
                </a:solidFill>
                <a:latin typeface="Bookman Old Style" pitchFamily="18" charset="0"/>
              </a:rPr>
              <a:t>/</a:t>
            </a:r>
            <a:r>
              <a:rPr lang="ru-RU" sz="4000" dirty="0" err="1" smtClean="0">
                <a:solidFill>
                  <a:srgbClr val="003300"/>
                </a:solidFill>
                <a:latin typeface="Bookman Old Style" pitchFamily="18" charset="0"/>
              </a:rPr>
              <a:t>ши</a:t>
            </a:r>
            <a:r>
              <a:rPr lang="ru-RU" sz="4000" dirty="0" smtClean="0">
                <a:solidFill>
                  <a:srgbClr val="003300"/>
                </a:solidFill>
                <a:latin typeface="Bookman Old Style" pitchFamily="18" charset="0"/>
              </a:rPr>
              <a:t>;  </a:t>
            </a:r>
            <a:r>
              <a:rPr lang="ru-RU" sz="4000" dirty="0" err="1" smtClean="0">
                <a:solidFill>
                  <a:srgbClr val="003300"/>
                </a:solidFill>
                <a:latin typeface="Bookman Old Style" pitchFamily="18" charset="0"/>
              </a:rPr>
              <a:t>ча</a:t>
            </a:r>
            <a:r>
              <a:rPr lang="ru-RU" sz="4000" dirty="0" smtClean="0">
                <a:solidFill>
                  <a:srgbClr val="003300"/>
                </a:solidFill>
                <a:latin typeface="Bookman Old Style" pitchFamily="18" charset="0"/>
              </a:rPr>
              <a:t>/</a:t>
            </a:r>
            <a:r>
              <a:rPr lang="ru-RU" sz="4000" dirty="0" err="1" smtClean="0">
                <a:solidFill>
                  <a:srgbClr val="003300"/>
                </a:solidFill>
                <a:latin typeface="Bookman Old Style" pitchFamily="18" charset="0"/>
              </a:rPr>
              <a:t>ща</a:t>
            </a:r>
            <a:r>
              <a:rPr lang="ru-RU" sz="4000" dirty="0" smtClean="0">
                <a:solidFill>
                  <a:srgbClr val="003300"/>
                </a:solidFill>
                <a:latin typeface="Bookman Old Style" pitchFamily="18" charset="0"/>
              </a:rPr>
              <a:t>;  чу/</a:t>
            </a:r>
            <a:r>
              <a:rPr lang="ru-RU" sz="4000" dirty="0" err="1" smtClean="0">
                <a:solidFill>
                  <a:srgbClr val="003300"/>
                </a:solidFill>
                <a:latin typeface="Bookman Old Style" pitchFamily="18" charset="0"/>
              </a:rPr>
              <a:t>щу</a:t>
            </a:r>
            <a:endParaRPr lang="ru-RU" sz="4000" dirty="0" smtClean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1484784"/>
            <a:ext cx="8352928" cy="1800200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55576" y="1556792"/>
            <a:ext cx="76328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Выпиши слово правильно.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2400" dirty="0" smtClean="0">
                <a:solidFill>
                  <a:srgbClr val="003300"/>
                </a:solidFill>
              </a:rPr>
              <a:t>  Придумай и запиши ещё 2 слова на эту орфограмму.</a:t>
            </a:r>
            <a:endParaRPr lang="ru-RU" sz="2400" dirty="0">
              <a:solidFill>
                <a:srgbClr val="003300"/>
              </a:solidFill>
            </a:endParaRPr>
          </a:p>
        </p:txBody>
      </p:sp>
      <p:pic>
        <p:nvPicPr>
          <p:cNvPr id="8" name="Рисунок 7" descr="ucos56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976" y="4467158"/>
            <a:ext cx="1153670" cy="1050074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619672" y="4077072"/>
            <a:ext cx="7056784" cy="1512168"/>
          </a:xfrm>
          <a:prstGeom prst="wedgeRoundRectCallout">
            <a:avLst>
              <a:gd name="adj1" fmla="val -57743"/>
              <a:gd name="adj2" fmla="val -746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4057908"/>
            <a:ext cx="21350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Делай так: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07704" y="4653136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Малыши, карандаши, ежи, роща, туча</a:t>
            </a:r>
            <a:endParaRPr lang="ru-RU" sz="2800" i="1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5868144" y="5157192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995936" y="616530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К началу списка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3" name="Выгнутая вниз стрелка 22">
            <a:hlinkClick r:id="rId4" action="ppaction://hlinksldjump"/>
          </p:cNvPr>
          <p:cNvSpPr/>
          <p:nvPr/>
        </p:nvSpPr>
        <p:spPr>
          <a:xfrm flipH="1">
            <a:off x="7020272" y="6165304"/>
            <a:ext cx="1368152" cy="504056"/>
          </a:xfrm>
          <a:prstGeom prst="curvedUpArrow">
            <a:avLst>
              <a:gd name="adj1" fmla="val 45300"/>
              <a:gd name="adj2" fmla="val 91213"/>
              <a:gd name="adj3" fmla="val 55235"/>
            </a:avLst>
          </a:prstGeom>
          <a:solidFill>
            <a:srgbClr val="C00000"/>
          </a:solidFill>
          <a:ln>
            <a:solidFill>
              <a:srgbClr val="F57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6948264" y="5085184"/>
            <a:ext cx="4320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8100392" y="5085184"/>
            <a:ext cx="4320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5868144" y="5085184"/>
            <a:ext cx="4320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5004048" y="5085184"/>
            <a:ext cx="4320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2987824" y="5085184"/>
            <a:ext cx="4320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987824" y="5157192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5004048" y="5157192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8100392" y="5157192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6948264" y="5157192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нач.школа 16. русский язы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нач.школа 16. русский язык</Template>
  <TotalTime>655</TotalTime>
  <Words>1898</Words>
  <Application>Microsoft Office PowerPoint</Application>
  <PresentationFormat>Экран (4:3)</PresentationFormat>
  <Paragraphs>331</Paragraphs>
  <Slides>36</Slides>
  <Notes>0</Notes>
  <HiddenSlides>32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нач.школа 16. русский язык</vt:lpstr>
      <vt:lpstr>Тренажёр  по работе над ошибками</vt:lpstr>
      <vt:lpstr>Слайд 2</vt:lpstr>
      <vt:lpstr>Слайд 3</vt:lpstr>
      <vt:lpstr>Большая буква в начале предложения</vt:lpstr>
      <vt:lpstr>Пропуск, замена, перестановка букв</vt:lpstr>
      <vt:lpstr>Слог</vt:lpstr>
      <vt:lpstr>Перенос  слова</vt:lpstr>
      <vt:lpstr>Мягкий знак ь, обозначающий мягкость согласных.</vt:lpstr>
      <vt:lpstr>Гласные после шипящих жи/ши;  ча/ща;  чу/щу</vt:lpstr>
      <vt:lpstr>Сочетания чк, чн, нщ, щн</vt:lpstr>
      <vt:lpstr>Ударение</vt:lpstr>
      <vt:lpstr>Безударная гласная в корне, проверяемая ударением ( а, о, е, и, я)</vt:lpstr>
      <vt:lpstr>Безударная гласная в корне, непроверяемая ударением</vt:lpstr>
      <vt:lpstr>Парные звонкие и глухие согласные</vt:lpstr>
      <vt:lpstr>Большая буква в имени собственном</vt:lpstr>
      <vt:lpstr>Разделительный мягкий знак ь</vt:lpstr>
      <vt:lpstr>Двойные согласные в слове</vt:lpstr>
      <vt:lpstr>Знаки препинания в конце предложения (. ! ? …)</vt:lpstr>
      <vt:lpstr>Разбор предложения </vt:lpstr>
      <vt:lpstr>Состав слова</vt:lpstr>
      <vt:lpstr>Правописание  непроизносимых согласных</vt:lpstr>
      <vt:lpstr>Гласные и согласные  в приставках</vt:lpstr>
      <vt:lpstr>Правописание приставки со словом</vt:lpstr>
      <vt:lpstr>Правописание предлога со словом (орфограмма – пробел)</vt:lpstr>
      <vt:lpstr>Разделительный твёрдый знак ъ</vt:lpstr>
      <vt:lpstr>Мягкий знак ь на конце существительных после шипящих</vt:lpstr>
      <vt:lpstr>Соединительные гласные  в сложных словах (о, е)</vt:lpstr>
      <vt:lpstr>Не с глаголами  (орфограмма – пробел)</vt:lpstr>
      <vt:lpstr>Однородные члены предложения</vt:lpstr>
      <vt:lpstr>Правописание безударных падежных окончаний имён существительных</vt:lpstr>
      <vt:lpstr>Правописание безударных падежных окончаний имён прилагательных</vt:lpstr>
      <vt:lpstr>Предлог с местоимением (орфограмма – пробел)</vt:lpstr>
      <vt:lpstr>Мягкий знак ь на конце глаголов 2-го лица единственного числа настоящего времени</vt:lpstr>
      <vt:lpstr>Правописание безударных личных окончаний глаголов</vt:lpstr>
      <vt:lpstr>Сложное предложение</vt:lpstr>
      <vt:lpstr>Список использованной литературы: 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pichy_pravilno</dc:title>
  <dc:subject>ryss_iyzik</dc:subject>
  <dc:creator>Corowina</dc:creator>
  <dc:description>http://aida.ucoz.ru</dc:description>
  <cp:lastModifiedBy>Admin</cp:lastModifiedBy>
  <cp:revision>76</cp:revision>
  <dcterms:created xsi:type="dcterms:W3CDTF">2012-04-21T12:13:54Z</dcterms:created>
  <dcterms:modified xsi:type="dcterms:W3CDTF">2012-05-01T14:38:55Z</dcterms:modified>
</cp:coreProperties>
</file>