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83" r:id="rId4"/>
    <p:sldId id="266" r:id="rId5"/>
    <p:sldId id="259" r:id="rId6"/>
    <p:sldId id="260" r:id="rId7"/>
    <p:sldId id="263" r:id="rId8"/>
    <p:sldId id="262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6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15313" cy="714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8625" y="1143000"/>
            <a:ext cx="8215313" cy="51435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13B8E-FCF8-4281-BCC8-61D0EAC8C896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2E7C3-1B71-4B97-BD50-9AE2F05A2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obr.ru/materials/47/2875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7958166" cy="392909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Методические рекомендации для классных руководителей: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«Классный час. Как правильно подготовить и провести </a:t>
            </a:r>
            <a:br>
              <a:rPr lang="ru-RU" dirty="0" smtClean="0"/>
            </a:br>
            <a:r>
              <a:rPr lang="ru-RU" dirty="0" smtClean="0"/>
              <a:t>классный час»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78595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Подготовила учитель (классный руководитель) </a:t>
            </a:r>
          </a:p>
          <a:p>
            <a:pPr algn="r"/>
            <a:r>
              <a:rPr lang="ru-RU" dirty="0" smtClean="0"/>
              <a:t>МБОУ ,,Средняя общеобразовательная школа № 3 г.Красноармейска Саратовской области</a:t>
            </a:r>
            <a:r>
              <a:rPr lang="en-US" dirty="0" smtClean="0"/>
              <a:t>’’</a:t>
            </a:r>
            <a:endParaRPr lang="ru-RU" dirty="0" smtClean="0"/>
          </a:p>
          <a:p>
            <a:pPr algn="r"/>
            <a:r>
              <a:rPr lang="ru-RU" dirty="0" err="1" smtClean="0"/>
              <a:t>Карандина</a:t>
            </a:r>
            <a:r>
              <a:rPr lang="ru-RU" dirty="0" smtClean="0"/>
              <a:t> Г.И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Подготовка и проведение классного часа (по Е.Н.Степанову)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Индивидуальная и групповая деятельность по подготовке классного часа;</a:t>
            </a:r>
          </a:p>
          <a:p>
            <a:r>
              <a:rPr lang="ru-RU" dirty="0" smtClean="0"/>
              <a:t>Составление учителем совместно с другими организаторами сценарного плана классного часа;</a:t>
            </a:r>
          </a:p>
          <a:p>
            <a:r>
              <a:rPr lang="ru-RU" dirty="0" smtClean="0"/>
              <a:t>Проведение классного часа;</a:t>
            </a:r>
          </a:p>
          <a:p>
            <a:r>
              <a:rPr lang="ru-RU" dirty="0" smtClean="0"/>
              <a:t>Анализ и оценка результативности классного часа и совместной работы по его подготовке и проведению.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Алгоритм подготовки и проведения классного часа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Определение целей и задач.</a:t>
            </a:r>
          </a:p>
          <a:p>
            <a:r>
              <a:rPr lang="ru-RU" dirty="0" smtClean="0"/>
              <a:t>Выбор формы воспитательной работы, определение жанра и название мероприятия.</a:t>
            </a:r>
          </a:p>
          <a:p>
            <a:r>
              <a:rPr lang="ru-RU" dirty="0" smtClean="0"/>
              <a:t>Создание психологического настроя.</a:t>
            </a:r>
          </a:p>
          <a:p>
            <a:r>
              <a:rPr lang="ru-RU" dirty="0" smtClean="0"/>
              <a:t>Предварительная подготовка.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Алгоритм проведения и подготовки классного часа: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Проведение самого мероприятия.</a:t>
            </a:r>
          </a:p>
          <a:p>
            <a:r>
              <a:rPr lang="ru-RU" dirty="0" smtClean="0"/>
              <a:t>Педагогический анализ, совершаемый на двух уровнях:</a:t>
            </a:r>
          </a:p>
          <a:p>
            <a:r>
              <a:rPr lang="ru-RU" dirty="0" smtClean="0"/>
              <a:t>обсуждение вместе с учащимися успешности (</a:t>
            </a:r>
            <a:r>
              <a:rPr lang="ru-RU" dirty="0" err="1" smtClean="0"/>
              <a:t>неуспешности</a:t>
            </a:r>
            <a:r>
              <a:rPr lang="ru-RU" dirty="0" smtClean="0"/>
              <a:t>) предметного результата, проектирование более продуктивной деятельности в будущем;</a:t>
            </a:r>
          </a:p>
          <a:p>
            <a:r>
              <a:rPr lang="ru-RU" dirty="0" smtClean="0"/>
              <a:t>собственно педагогический анализ, осуществляемый взрослыми участниками, - анализ воспитательного результата.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Направления: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гражданско-патриотическое воспитание;</a:t>
            </a:r>
          </a:p>
          <a:p>
            <a:r>
              <a:rPr lang="ru-RU" dirty="0" smtClean="0"/>
              <a:t>нравственное воспитание;</a:t>
            </a:r>
          </a:p>
          <a:p>
            <a:r>
              <a:rPr lang="ru-RU" dirty="0" smtClean="0"/>
              <a:t>правовое воспитание;</a:t>
            </a:r>
          </a:p>
          <a:p>
            <a:r>
              <a:rPr lang="ru-RU" dirty="0" smtClean="0"/>
              <a:t>физическое и умственное развитие личности.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Принцип взаимосвязи сознания и деятельности;</a:t>
            </a:r>
          </a:p>
          <a:p>
            <a:r>
              <a:rPr lang="ru-RU" dirty="0" smtClean="0"/>
              <a:t>Принцип личностно-ориентированного подхода;</a:t>
            </a:r>
          </a:p>
          <a:p>
            <a:r>
              <a:rPr lang="ru-RU" dirty="0" smtClean="0"/>
              <a:t>Принцип вариативности предполагает гибкое следование программе воспитательной работы и корректировку содержания работы с учащимися в зависимости от актуальности тех или иных проблем, вопросов, мероприятий, дел, акций.</a:t>
            </a:r>
          </a:p>
          <a:p>
            <a:r>
              <a:rPr lang="ru-RU" dirty="0" smtClean="0"/>
              <a:t>Принцип продуктивности - получение классным руководителем реального и практического продукта, имеющего ценность для формирования личности ребенка.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Дискуссионные формы проведения классного часа: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диспут;</a:t>
            </a:r>
          </a:p>
          <a:p>
            <a:r>
              <a:rPr lang="ru-RU" dirty="0" smtClean="0"/>
              <a:t>дискуссия;</a:t>
            </a:r>
          </a:p>
          <a:p>
            <a:r>
              <a:rPr lang="ru-RU" dirty="0" smtClean="0"/>
              <a:t>конференция;</a:t>
            </a:r>
          </a:p>
          <a:p>
            <a:r>
              <a:rPr lang="ru-RU" dirty="0" smtClean="0"/>
              <a:t>круглый стол;</a:t>
            </a:r>
          </a:p>
          <a:p>
            <a:r>
              <a:rPr lang="ru-RU" dirty="0" smtClean="0"/>
              <a:t>гостиная;</a:t>
            </a:r>
          </a:p>
          <a:p>
            <a:r>
              <a:rPr lang="ru-RU" dirty="0" smtClean="0"/>
              <a:t>салон;</a:t>
            </a:r>
          </a:p>
          <a:p>
            <a:r>
              <a:rPr lang="ru-RU" dirty="0" smtClean="0"/>
              <a:t>лекторий.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Мероприятия состязательного характера: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конкурс;</a:t>
            </a:r>
          </a:p>
          <a:p>
            <a:r>
              <a:rPr lang="ru-RU" dirty="0" smtClean="0"/>
              <a:t>викторина;</a:t>
            </a:r>
          </a:p>
          <a:p>
            <a:r>
              <a:rPr lang="ru-RU" dirty="0" smtClean="0"/>
              <a:t>клуб веселых и находчивых;</a:t>
            </a:r>
          </a:p>
          <a:p>
            <a:r>
              <a:rPr lang="ru-RU" dirty="0" smtClean="0"/>
              <a:t>смотр;</a:t>
            </a:r>
          </a:p>
          <a:p>
            <a:r>
              <a:rPr lang="ru-RU" dirty="0" smtClean="0"/>
              <a:t>презентация;</a:t>
            </a:r>
          </a:p>
          <a:p>
            <a:r>
              <a:rPr lang="ru-RU" dirty="0" smtClean="0"/>
              <a:t>турнир.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Творческие формы классных часов: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праздник;</a:t>
            </a:r>
          </a:p>
          <a:p>
            <a:r>
              <a:rPr lang="ru-RU" dirty="0" smtClean="0"/>
              <a:t>фестиваль;</a:t>
            </a:r>
          </a:p>
          <a:p>
            <a:r>
              <a:rPr lang="ru-RU" dirty="0" smtClean="0"/>
              <a:t>выставка;</a:t>
            </a:r>
          </a:p>
          <a:p>
            <a:r>
              <a:rPr lang="ru-RU" dirty="0" smtClean="0"/>
              <a:t>устный журнал;</a:t>
            </a:r>
          </a:p>
          <a:p>
            <a:r>
              <a:rPr lang="ru-RU" dirty="0" smtClean="0"/>
              <a:t>концерт;</a:t>
            </a:r>
          </a:p>
          <a:p>
            <a:r>
              <a:rPr lang="ru-RU" dirty="0" smtClean="0"/>
              <a:t>Спектакль.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Игровые формы классных часов: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ролевые игры;</a:t>
            </a:r>
          </a:p>
          <a:p>
            <a:r>
              <a:rPr lang="ru-RU" dirty="0" smtClean="0"/>
              <a:t>интеллектуальные игры.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Мероприятия по психологическому просвещению: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тренинг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Тема: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«Классный час. Как правильно подготовить и провести классный час»</a:t>
            </a:r>
            <a:endParaRPr lang="ru-RU" sz="4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Формы работы с учащимися вне школы: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экскурсия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Оценка качества проведения классного часа: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проявление и </a:t>
            </a:r>
            <a:r>
              <a:rPr lang="ru-RU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богащение жизненного опыта ребенка; </a:t>
            </a:r>
          </a:p>
          <a:p>
            <a:pPr lvl="0"/>
            <a:r>
              <a:rPr lang="ru-RU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ндивидуально-личностное значение усваиваемой информации;</a:t>
            </a:r>
          </a:p>
          <a:p>
            <a:pPr lvl="0"/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влияние на развитие индивидуальности и творческих способностей учащихся;</a:t>
            </a:r>
          </a:p>
          <a:p>
            <a:pPr lvl="0"/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комфортность и активность их участия в классном часе </a:t>
            </a:r>
            <a:endParaRPr lang="ru-RU" dirty="0" smtClean="0">
              <a:solidFill>
                <a:schemeClr val="accent1"/>
              </a:solidFill>
              <a:latin typeface="Calibri" pitchFamily="34" charset="0"/>
              <a:cs typeface="Segoe U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Личностно-ориентированный подход в работе педагога: Разработка и использование / Под ред. Е. Н. Степанова. – М.: ТЦ Сфера, 2004. - 128с. </a:t>
            </a:r>
          </a:p>
          <a:p>
            <a:r>
              <a:rPr lang="ru-RU" dirty="0" smtClean="0"/>
              <a:t>Степанов Е.Н. Личностно-ориентированный классный час: Особенности содержания и организации // Классный руководитель. – 2006. - №2. </a:t>
            </a:r>
          </a:p>
          <a:p>
            <a:r>
              <a:rPr lang="en-US" dirty="0" smtClean="0">
                <a:hlinkClick r:id="rId2"/>
              </a:rPr>
              <a:t>http://www.menobr.ru/materials/47/28751/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Классный час</a:t>
            </a:r>
            <a:endParaRPr lang="ru-RU" dirty="0"/>
          </a:p>
        </p:txBody>
      </p:sp>
      <p:pic>
        <p:nvPicPr>
          <p:cNvPr id="6" name="Содержимое 5" descr="Новый год 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57422" y="2357430"/>
            <a:ext cx="4038600" cy="3028950"/>
          </a:xfrm>
        </p:spPr>
      </p:pic>
      <p:pic>
        <p:nvPicPr>
          <p:cNvPr id="7" name="Содержимое 6" descr="Новый год 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flipH="1">
            <a:off x="8686799" y="5331936"/>
            <a:ext cx="60959" cy="4571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Определение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Классный час – гибкая по составу и структуре форма массовой воспитательной работы, представляющая собой специально организуемое во внеурочное время общение классного руководителя с учащимися класса с целью содействия формированию, развитию классного коллектива и </a:t>
            </a:r>
            <a:r>
              <a:rPr lang="ru-RU" dirty="0" err="1" smtClean="0"/>
              <a:t>самоактуализации</a:t>
            </a:r>
            <a:r>
              <a:rPr lang="ru-RU" dirty="0" smtClean="0"/>
              <a:t> участников образовательного взаимодействия.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6"/>
          <p:cNvSpPr>
            <a:spLocks noGrp="1"/>
          </p:cNvSpPr>
          <p:nvPr>
            <p:ph type="title"/>
          </p:nvPr>
        </p:nvSpPr>
        <p:spPr bwMode="auto">
          <a:xfrm>
            <a:off x="428625" y="142852"/>
            <a:ext cx="8215313" cy="857273"/>
          </a:xfrm>
          <a:noFill/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Сравнительная характеристика традиционного и личностно ориентированного классного часа (по Е.Н.Степанову)</a:t>
            </a:r>
          </a:p>
        </p:txBody>
      </p:sp>
      <p:graphicFrame>
        <p:nvGraphicFramePr>
          <p:cNvPr id="16641" name="Group 257"/>
          <p:cNvGraphicFramePr>
            <a:graphicFrameLocks noGrp="1"/>
          </p:cNvGraphicFramePr>
          <p:nvPr>
            <p:ph type="tbl" idx="1"/>
          </p:nvPr>
        </p:nvGraphicFramePr>
        <p:xfrm>
          <a:off x="428625" y="1143000"/>
          <a:ext cx="8464550" cy="5277803"/>
        </p:xfrm>
        <a:graphic>
          <a:graphicData uri="http://schemas.openxmlformats.org/drawingml/2006/table">
            <a:tbl>
              <a:tblPr/>
              <a:tblGrid>
                <a:gridCol w="2713038"/>
                <a:gridCol w="2801937"/>
                <a:gridCol w="2949575"/>
              </a:tblGrid>
              <a:tr h="966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компоненты классного часа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Традиционный классный час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Личностно ориентированный классный час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19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Направленность на усвоение учащимися принятых в обществе ценностей, норм отношений и образцов поведения, т.е. на формирование в личности ребенка социально типичного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Целевые установки связаны прежде всего с развитием индивидуальности и субъектности ребенка, проектированием и становлением уникального образа его жизнедеятельности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>
            <a:normAutofit fontScale="90000"/>
          </a:bodyPr>
          <a:lstStyle/>
          <a:p>
            <a:r>
              <a:rPr lang="ru-RU" sz="2800" smtClean="0">
                <a:solidFill>
                  <a:schemeClr val="accent2"/>
                </a:solidFill>
              </a:rPr>
              <a:t>Сравнительная характеристика традиционного и личностно ориентированного классного часа</a:t>
            </a:r>
          </a:p>
        </p:txBody>
      </p:sp>
      <p:graphicFrame>
        <p:nvGraphicFramePr>
          <p:cNvPr id="27719" name="Group 71"/>
          <p:cNvGraphicFramePr>
            <a:graphicFrameLocks noGrp="1"/>
          </p:cNvGraphicFramePr>
          <p:nvPr>
            <p:ph idx="1"/>
          </p:nvPr>
        </p:nvGraphicFramePr>
        <p:xfrm>
          <a:off x="428625" y="1143000"/>
          <a:ext cx="8464550" cy="5111750"/>
        </p:xfrm>
        <a:graphic>
          <a:graphicData uri="http://schemas.openxmlformats.org/drawingml/2006/table">
            <a:tbl>
              <a:tblPr/>
              <a:tblGrid>
                <a:gridCol w="2198688"/>
                <a:gridCol w="3316287"/>
                <a:gridCol w="2949575"/>
              </a:tblGrid>
              <a:tr h="6969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компоненты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классного часа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Традиционный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Личностно-ориентированный классный час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73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Содержательный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Содержание классного часа составляет социально одобряемый опыт построения деятельности, общения и отношений. Оно регламентируется нормативно-программными документами. Субъектом определения темы и содержания классного часа является педагог, и лишь в редких случаях субъектную роль выполняют члены ученического самоуправления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Содержание классного часа является личностно значимым. Оно включает материал, необходимый для самостроительства, самореализации и самоутверждения личности ребенка. В определении темы и содержания классного часа наряду с педагогом субъектными полномочиями обладает большинство учащихся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53" name="Group 57"/>
          <p:cNvGraphicFramePr>
            <a:graphicFrameLocks noGrp="1"/>
          </p:cNvGraphicFramePr>
          <p:nvPr>
            <p:ph idx="1"/>
          </p:nvPr>
        </p:nvGraphicFramePr>
        <p:xfrm>
          <a:off x="428625" y="1143000"/>
          <a:ext cx="8464550" cy="5143500"/>
        </p:xfrm>
        <a:graphic>
          <a:graphicData uri="http://schemas.openxmlformats.org/drawingml/2006/table">
            <a:tbl>
              <a:tblPr/>
              <a:tblGrid>
                <a:gridCol w="1970088"/>
                <a:gridCol w="3181350"/>
                <a:gridCol w="3313112"/>
              </a:tblGrid>
              <a:tr h="51435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Организационно-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деятельностный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Главным и часто единственным организатором совместной деятельности и общения выступает классный руководитель. Взаимодействие участников классного часа  строится на основе монолога, фронтальных и групповых форм работы, субъектно-объектных отношений между педагогом и другими  членами классного сообщества.  Совместная деятельность, как правило, жестко регламентируется и осуществляется в строгом соответствии с разработанным учителем планом классного часа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Учащиеся являются полноправными организаторами классного часа, происходящей на нем совместной деятельности. Акцент делается на активном и заинтересованном участии каждого ребенка, актуализации его жизненного опыта, проявлении и развитии его индивидуальности. Педагог заботится о создании для детей и взрослых ситуаций выбора и успеха. Преобладают субъект-субъектные отношения, диалоговые и полилоговые формы общения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2" name="Rectangle 26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>
            <a:normAutofit fontScale="90000"/>
          </a:bodyPr>
          <a:lstStyle/>
          <a:p>
            <a:r>
              <a:rPr lang="ru-RU" sz="2400" b="1" smtClean="0">
                <a:solidFill>
                  <a:schemeClr val="accent2"/>
                </a:solidFill>
              </a:rPr>
              <a:t>Сравнительная характеристика традиционного и личностно ориентированного классного часа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5272088" y="-655638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1" name="Rectangle 13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>
            <a:normAutofit fontScale="90000"/>
          </a:bodyPr>
          <a:lstStyle/>
          <a:p>
            <a:r>
              <a:rPr lang="ru-RU" sz="2800" smtClean="0">
                <a:solidFill>
                  <a:schemeClr val="accent2"/>
                </a:solidFill>
              </a:rPr>
              <a:t>Сравнительная характеристика традиционного и личностно ориентированного классного часа</a:t>
            </a:r>
          </a:p>
        </p:txBody>
      </p:sp>
      <p:graphicFrame>
        <p:nvGraphicFramePr>
          <p:cNvPr id="17525" name="Group 117"/>
          <p:cNvGraphicFramePr>
            <a:graphicFrameLocks noGrp="1"/>
          </p:cNvGraphicFramePr>
          <p:nvPr>
            <p:ph type="tbl" idx="1"/>
          </p:nvPr>
        </p:nvGraphicFramePr>
        <p:xfrm>
          <a:off x="428625" y="1143000"/>
          <a:ext cx="8464550" cy="5143500"/>
        </p:xfrm>
        <a:graphic>
          <a:graphicData uri="http://schemas.openxmlformats.org/drawingml/2006/table">
            <a:tbl>
              <a:tblPr/>
              <a:tblGrid>
                <a:gridCol w="2127250"/>
                <a:gridCol w="3240088"/>
                <a:gridCol w="3097212"/>
              </a:tblGrid>
              <a:tr h="5143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Оценочно-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аналитический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анализе и оценке эффективности классного часа внимание обращается на объем, новизну и духовную ценность передаваемой детям информации, культуру и  оригинальность ее изложения, качество ее усвоения учащимися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качестве критериев оценки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езультативности классного часа выступают проявление и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богащение жизненного опыта ребенка,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ндивидуально-личностное значение усваиваемой информации, влияние на развитие индивидуальности и творческих способностей учащихся, комфортность и активность их участия в классном часе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cs typeface="Segoe U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Подготовка и проведение классного часа (по Е.Н.Степанову)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Составление педагогом совместно с учащимися и их родителями тематики классных часов на учебный год;</a:t>
            </a:r>
          </a:p>
          <a:p>
            <a:r>
              <a:rPr lang="ru-RU" dirty="0" smtClean="0"/>
              <a:t>Уточнение темы личностно-ориентированного классного часа и генерирование идей по подготовке и проведению;</a:t>
            </a:r>
          </a:p>
          <a:p>
            <a:r>
              <a:rPr lang="ru-RU" dirty="0" smtClean="0"/>
              <a:t>Выбор цели, содержания, формы и места проведения классного часа, формирование сообщества его организаторов;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886</Words>
  <PresentationFormat>Экран (4:3)</PresentationFormat>
  <Paragraphs>104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  Методические рекомендации для классных руководителей:   «Классный час. Как правильно подготовить и провести  классный час»  </vt:lpstr>
      <vt:lpstr>Тема: </vt:lpstr>
      <vt:lpstr>Классный час</vt:lpstr>
      <vt:lpstr>Определение понятия</vt:lpstr>
      <vt:lpstr>Сравнительная характеристика традиционного и личностно ориентированного классного часа (по Е.Н.Степанову)</vt:lpstr>
      <vt:lpstr>Сравнительная характеристика традиционного и личностно ориентированного классного часа</vt:lpstr>
      <vt:lpstr>Сравнительная характеристика традиционного и личностно ориентированного классного часа</vt:lpstr>
      <vt:lpstr>Сравнительная характеристика традиционного и личностно ориентированного классного часа</vt:lpstr>
      <vt:lpstr>Подготовка и проведение классного часа (по Е.Н.Степанову)</vt:lpstr>
      <vt:lpstr>Подготовка и проведение классного часа (по Е.Н.Степанову)</vt:lpstr>
      <vt:lpstr>Алгоритм подготовки и проведения классного часа</vt:lpstr>
      <vt:lpstr>Алгоритм проведения и подготовки классного часа:</vt:lpstr>
      <vt:lpstr>Направления:</vt:lpstr>
      <vt:lpstr>Основные принципы деятельности:</vt:lpstr>
      <vt:lpstr>Дискуссионные формы проведения классного часа:</vt:lpstr>
      <vt:lpstr>Мероприятия состязательного характера:</vt:lpstr>
      <vt:lpstr>Творческие формы классных часов:</vt:lpstr>
      <vt:lpstr>Игровые формы классных часов:</vt:lpstr>
      <vt:lpstr>Мероприятия по психологическому просвещению:</vt:lpstr>
      <vt:lpstr>Формы работы с учащимися вне школы:</vt:lpstr>
      <vt:lpstr>Оценка качества проведения классного часа:</vt:lpstr>
      <vt:lpstr>Литература: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Я</cp:lastModifiedBy>
  <cp:revision>17</cp:revision>
  <dcterms:created xsi:type="dcterms:W3CDTF">2012-11-04T02:16:35Z</dcterms:created>
  <dcterms:modified xsi:type="dcterms:W3CDTF">2012-11-04T04:58:47Z</dcterms:modified>
</cp:coreProperties>
</file>