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3" r:id="rId2"/>
    <p:sldId id="256" r:id="rId3"/>
    <p:sldId id="258" r:id="rId4"/>
    <p:sldId id="263" r:id="rId5"/>
    <p:sldId id="257" r:id="rId6"/>
    <p:sldId id="264" r:id="rId7"/>
    <p:sldId id="259" r:id="rId8"/>
    <p:sldId id="260" r:id="rId9"/>
    <p:sldId id="268" r:id="rId10"/>
    <p:sldId id="261" r:id="rId11"/>
    <p:sldId id="262" r:id="rId12"/>
    <p:sldId id="269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6A999-3EDE-4F86-9549-E98805BE3D41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9EE67-D08B-4A63-B423-469812ED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11E6D-790F-4213-A4D8-7ED015AA743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Государственные образовательные стандарты общего образования второго поколения определяют новые требования к результатам освоения основных образовательных программ начального общего образования. Особое место в реализации ФГОС отводится формированию  </a:t>
            </a:r>
            <a:r>
              <a:rPr lang="ru-RU" b="1" dirty="0" smtClean="0"/>
              <a:t>универсальных учебных действий (УУД).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AF6D7-572C-487F-9B91-1A382D9CBA8F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 Личностные УУД позволяют сделать учение осмысленным, обеспечивают ученику значимость решения учебных задач, увязывая их с реальными жизненными целями и ситуациями. Направлены на осознание, исследование и принятие жизненных ценностей и смыслов, позволяют сориентироваться в нравственных нормах, правилах, оценках, выработать свою жизненную позицию в отношении мира, людей, самого себя и своего будущего.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ВНУТРЕННЯЯ ПОЗИЦИЯ В начальной школе формирование личностных универсальных действий должно реализоваться путём  развития у школьника задач самоопределения: «Я знаю...»; «Я умею...»; «Я создаю...»; «Я стремлюсь...». 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   МОТИВАЦИЯ Установление связи между целью учебной деятельности и ее мотивом -  определение того </a:t>
            </a: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«какое значение, смысл имеет для меня учение».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</a:rPr>
              <a:t>   НРАВСТВЕННО-ЭТИЧЕСКАЯ ОЦЕНКА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Выделение морально-этического содержания событий и действий.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Построение системы нравственных ценностей как основания морального выбора.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Нравственно-этическое оценивание событий и действий с точки зрения моральных норм.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Ориентировка в моральной дилемме и осуществление личностного морального выбора.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</a:rPr>
              <a:t>   Где же идёт развитие личностных УУД? 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</a:rPr>
              <a:t>   На основе анализа текста организуется обсуждение нравственного содержания и система поступков героя, что способствует развитию этических чувств, как регуляторов морального поведения.</a:t>
            </a:r>
          </a:p>
          <a:p>
            <a:pPr lvl="1"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078E7-6A8B-481E-83A4-6939CD45498F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z="1400" dirty="0" smtClean="0">
                <a:latin typeface="Times New Roman" pitchFamily="18" charset="0"/>
              </a:rPr>
              <a:t>Познавательные УУД включают действия исследования, поиска и отбора необходимой </a:t>
            </a:r>
            <a:r>
              <a:rPr lang="ru-RU" sz="1400" b="1" dirty="0" smtClean="0">
                <a:latin typeface="Times New Roman" pitchFamily="18" charset="0"/>
              </a:rPr>
              <a:t>информации</a:t>
            </a:r>
            <a:r>
              <a:rPr lang="ru-RU" sz="1400" dirty="0" smtClean="0">
                <a:latin typeface="Times New Roman" pitchFamily="18" charset="0"/>
              </a:rPr>
              <a:t>, ее структурирования; моделирования изучаемого содержания, логические действия и операции, способы решения задач.</a:t>
            </a:r>
            <a:endParaRPr lang="ru-RU" sz="1400" dirty="0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1400" dirty="0" smtClean="0">
                <a:solidFill>
                  <a:srgbClr val="000099"/>
                </a:solidFill>
                <a:latin typeface="Times New Roman" pitchFamily="18" charset="0"/>
              </a:rPr>
              <a:t>Где же идёт развитие познавательных УУД? </a:t>
            </a:r>
          </a:p>
          <a:p>
            <a:pPr eaLnBrk="1" hangingPunct="1"/>
            <a:r>
              <a:rPr lang="ru-RU" sz="1400" dirty="0" smtClean="0">
                <a:latin typeface="Times New Roman" pitchFamily="18" charset="0"/>
              </a:rPr>
              <a:t>Осуществление поиска информации для выполнения учебных заданий.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534DA-DF17-48D4-931A-905FED22CA19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z="1400" dirty="0" smtClean="0">
                <a:latin typeface="Times New Roman" pitchFamily="18" charset="0"/>
              </a:rPr>
              <a:t>   Коммуникативные УУД обеспечивают возможности сотрудничества – умение слышать, слушать и понимать партнера, планировать и согласованно выполнять совместную деятельность, распределять роли, взаимно контролировать действия друг друга, уметь договариваться, вести дискуссию, правильно выражать свои мысли в речи, уважать в общении и сотрудничества партнера и самого себя.</a:t>
            </a:r>
            <a:endParaRPr lang="ru-RU" sz="1400" dirty="0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1400" dirty="0" smtClean="0">
                <a:solidFill>
                  <a:srgbClr val="000099"/>
                </a:solidFill>
                <a:latin typeface="Times New Roman" pitchFamily="18" charset="0"/>
              </a:rPr>
              <a:t>  Где же идёт развитие коммуникативных УУД? </a:t>
            </a:r>
          </a:p>
          <a:p>
            <a:pPr eaLnBrk="1" hangingPunct="1"/>
            <a:r>
              <a:rPr lang="ru-RU" sz="1400" dirty="0" smtClean="0">
                <a:solidFill>
                  <a:srgbClr val="000099"/>
                </a:solidFill>
                <a:latin typeface="Times New Roman" pitchFamily="18" charset="0"/>
              </a:rPr>
              <a:t>Умение учитывать разные мнения и стремиться к координации различных позиций в сотрудничестве; формирование собственного мнения и позиции, договариваться, приходить к общему решению в совместной деятельности.</a:t>
            </a:r>
          </a:p>
          <a:p>
            <a:pPr eaLnBrk="1" hangingPunct="1"/>
            <a:endParaRPr lang="ru-RU" sz="1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7E7F8-7B2C-45AA-AC2E-09E028F07452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</a:rPr>
              <a:t>Регулятивные УУД обеспечивают возможность управления познавательной и учебной деятельностью посредством постановки целей, планирования, контроля, коррекции своих действий и оценки успешности усвоения. </a:t>
            </a:r>
            <a:endParaRPr lang="ru-RU" sz="1400" b="1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err="1" smtClean="0">
                <a:latin typeface="Times New Roman" pitchFamily="18" charset="0"/>
              </a:rPr>
              <a:t>Целеполагание</a:t>
            </a:r>
            <a:r>
              <a:rPr lang="ru-RU" sz="1400" b="1" u="sng" dirty="0" smtClean="0">
                <a:latin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</a:rPr>
              <a:t>–</a:t>
            </a:r>
            <a:r>
              <a:rPr lang="ru-RU" sz="1400" dirty="0" smtClean="0">
                <a:latin typeface="Times New Roman" pitchFamily="18" charset="0"/>
              </a:rPr>
              <a:t> постановка учебной задачи на основе соотнесения того, что уже известно и усвоено учащимися, и того, что еще неизвестно. </a:t>
            </a:r>
            <a:endParaRPr lang="ru-RU" sz="1400" b="1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smtClean="0">
                <a:latin typeface="Times New Roman" pitchFamily="18" charset="0"/>
              </a:rPr>
              <a:t>Планирование</a:t>
            </a:r>
            <a:r>
              <a:rPr lang="ru-RU" sz="1400" b="1" dirty="0" smtClean="0">
                <a:latin typeface="Times New Roman" pitchFamily="18" charset="0"/>
              </a:rPr>
              <a:t> – </a:t>
            </a:r>
            <a:r>
              <a:rPr lang="ru-RU" sz="1400" dirty="0" smtClean="0">
                <a:latin typeface="Times New Roman" pitchFamily="18" charset="0"/>
              </a:rPr>
              <a:t>определение последовательности промежуточных целей с учетом конечного результата, составление плана и последовательности действий </a:t>
            </a:r>
            <a:endParaRPr lang="ru-RU" sz="1400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smtClean="0">
                <a:latin typeface="Times New Roman" pitchFamily="18" charset="0"/>
              </a:rPr>
              <a:t>Прогнозирование</a:t>
            </a:r>
            <a:r>
              <a:rPr lang="ru-RU" sz="1400" u="sng" dirty="0" smtClean="0">
                <a:latin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</a:rPr>
              <a:t>– предвосхищение результата и уровня усвоения знаний </a:t>
            </a:r>
            <a:endParaRPr lang="ru-RU" sz="1400" b="1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smtClean="0">
                <a:latin typeface="Times New Roman" pitchFamily="18" charset="0"/>
              </a:rPr>
              <a:t>Контроль</a:t>
            </a:r>
            <a:r>
              <a:rPr lang="ru-RU" sz="1400" dirty="0" smtClean="0">
                <a:latin typeface="Times New Roman" pitchFamily="18" charset="0"/>
              </a:rPr>
              <a:t> – сличение способа действия и его результата с заданным эталоном с целью обнаружения отклонений и отличий от эталона </a:t>
            </a:r>
            <a:endParaRPr lang="ru-RU" sz="1400" b="1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smtClean="0">
                <a:latin typeface="Times New Roman" pitchFamily="18" charset="0"/>
              </a:rPr>
              <a:t>Коррекция</a:t>
            </a:r>
            <a:r>
              <a:rPr lang="ru-RU" sz="1400" dirty="0" smtClean="0">
                <a:latin typeface="Times New Roman" pitchFamily="18" charset="0"/>
              </a:rPr>
              <a:t> – внесение необходимых дополнений и корректив в план и способ действия в случае расхождения эталона, реального действия и его результата </a:t>
            </a:r>
            <a:endParaRPr lang="ru-RU" sz="1400" b="1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smtClean="0">
                <a:latin typeface="Times New Roman" pitchFamily="18" charset="0"/>
              </a:rPr>
              <a:t>Оценка</a:t>
            </a:r>
            <a:r>
              <a:rPr lang="ru-RU" sz="1400" dirty="0" smtClean="0">
                <a:latin typeface="Times New Roman" pitchFamily="18" charset="0"/>
              </a:rPr>
              <a:t> – выделение и осознание уч-ся того, что уже усвоено и что еще нужно усвоить, осознание качества и уровня усвоения </a:t>
            </a:r>
            <a:endParaRPr lang="ru-RU" sz="1400" b="1" i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dirty="0" err="1" smtClean="0">
                <a:latin typeface="Times New Roman" pitchFamily="18" charset="0"/>
              </a:rPr>
              <a:t>Саморегуляция</a:t>
            </a:r>
            <a:r>
              <a:rPr lang="ru-RU" sz="1400" dirty="0" smtClean="0">
                <a:latin typeface="Times New Roman" pitchFamily="18" charset="0"/>
              </a:rPr>
              <a:t> – способность к мобилизации сил и энергии, к волевому усилию и к преодолению препятствий</a:t>
            </a:r>
            <a:r>
              <a:rPr lang="ru-RU" sz="1000" dirty="0" smtClean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28D6D-BEFE-42E2-A8DD-4645515F8EE2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65F44-013E-4045-8BB8-EF63E3D30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://standart.edu.ru/" TargetMode="Externa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logo">
            <a:hlinkClick r:id="rId3"/>
          </p:cNvPr>
          <p:cNvPicPr>
            <a:picLocks noGrp="1" noChangeAspect="1" noChangeArrowheads="1"/>
          </p:cNvPicPr>
          <p:nvPr>
            <p:ph type="ctrTitle"/>
          </p:nvPr>
        </p:nvPicPr>
        <p:blipFill>
          <a:blip r:embed="rId4"/>
          <a:srcRect/>
          <a:stretch>
            <a:fillRect/>
          </a:stretch>
        </p:blipFill>
        <p:spPr>
          <a:xfrm>
            <a:off x="5795963" y="188913"/>
            <a:ext cx="3143250" cy="857250"/>
          </a:xfrm>
        </p:spPr>
      </p:pic>
      <p:sp>
        <p:nvSpPr>
          <p:cNvPr id="674820" name="AutoShape 4"/>
          <p:cNvSpPr>
            <a:spLocks noChangeArrowheads="1"/>
          </p:cNvSpPr>
          <p:nvPr/>
        </p:nvSpPr>
        <p:spPr bwMode="gray">
          <a:xfrm>
            <a:off x="571472" y="1000109"/>
            <a:ext cx="7500990" cy="414340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15138"/>
              </a:gs>
              <a:gs pos="50000">
                <a:srgbClr val="B0AF7A"/>
              </a:gs>
              <a:gs pos="100000">
                <a:srgbClr val="515138"/>
              </a:gs>
            </a:gsLst>
            <a:lin ang="0" scaled="1"/>
          </a:gradFill>
          <a:ln w="38100" algn="ctr">
            <a:solidFill>
              <a:srgbClr val="FF3300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5400" b="1" dirty="0">
                <a:solidFill>
                  <a:srgbClr val="FF3300"/>
                </a:solidFill>
              </a:rPr>
              <a:t>Универсальные </a:t>
            </a:r>
          </a:p>
          <a:p>
            <a:pPr algn="ctr">
              <a:defRPr/>
            </a:pPr>
            <a:r>
              <a:rPr lang="ru-RU" sz="5400" b="1" dirty="0">
                <a:solidFill>
                  <a:srgbClr val="FF3300"/>
                </a:solidFill>
              </a:rPr>
              <a:t>учебные </a:t>
            </a:r>
          </a:p>
          <a:p>
            <a:pPr algn="ctr">
              <a:defRPr/>
            </a:pPr>
            <a:r>
              <a:rPr lang="ru-RU" sz="5400" b="1" dirty="0">
                <a:solidFill>
                  <a:srgbClr val="FF3300"/>
                </a:solidFill>
              </a:rPr>
              <a:t>действия (УУД)</a:t>
            </a:r>
            <a:endParaRPr lang="en-US" sz="5400" b="1" dirty="0">
              <a:solidFill>
                <a:srgbClr val="FF3300"/>
              </a:solidFill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27088" y="6021388"/>
            <a:ext cx="7920037" cy="431800"/>
          </a:xfrm>
          <a:noFill/>
        </p:spPr>
        <p:txBody>
          <a:bodyPr>
            <a:normAutofit lnSpcReduction="10000"/>
          </a:bodyPr>
          <a:lstStyle/>
          <a:p>
            <a:pPr algn="l"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FF3300"/>
                </a:solidFill>
              </a:rPr>
              <a:t>Учитель начальных классов   Туснина  О.А.</a:t>
            </a:r>
          </a:p>
        </p:txBody>
      </p:sp>
      <p:pic>
        <p:nvPicPr>
          <p:cNvPr id="2053" name="Рисунок 6" descr="2c7e90cccc7a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00438"/>
            <a:ext cx="1619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Коммуникативные  универсальные  учебные 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Коллективная  проектная  деятельность  «Презентация  мультфильма  о  дружбе»</a:t>
            </a:r>
            <a:endParaRPr lang="ru-RU" dirty="0"/>
          </a:p>
          <a:p>
            <a:r>
              <a:rPr lang="ru-RU" dirty="0"/>
              <a:t>«Хочешь  принять  участие  в  конкурсе  на  лучшую  презентацию?</a:t>
            </a:r>
          </a:p>
          <a:p>
            <a:pPr lvl="0"/>
            <a:r>
              <a:rPr lang="ru-RU" dirty="0"/>
              <a:t>Собери  команду  своих  друзей.</a:t>
            </a:r>
          </a:p>
          <a:p>
            <a:pPr lvl="0"/>
            <a:r>
              <a:rPr lang="ru-RU" dirty="0"/>
              <a:t>Выбери  мультфильм  о  дружбе,  который  вы  хотели  бы  представить.</a:t>
            </a:r>
          </a:p>
          <a:p>
            <a:pPr lvl="0"/>
            <a:r>
              <a:rPr lang="ru-RU" dirty="0"/>
              <a:t>Посмотрите  мультфильм.</a:t>
            </a:r>
          </a:p>
          <a:p>
            <a:pPr lvl="0"/>
            <a:r>
              <a:rPr lang="ru-RU" dirty="0"/>
              <a:t>Придумайте,  как  лучше  представить  ваш  мультфильм»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Дают  возможность  учитывать  позицию  собеседника,  уважать  иную  точку  зрения,  развивать  умение  обосновывать  и  доказывать  собственное  мнение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Коммуникативные  универсальные  учебные 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Вопросы  типа  «Как  нужно  сформулировать  вопрос,  чтобы  узнать,  какие  памятники  собакам  существуют?  Как  ты  спросишь  у  родителей,  у  библиотекаря,  как  сформулируешь  запрос  в  Интернете?»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Учат  эффективно  сотрудничать  как  с  учителем,  так  и  со  сверстниками,  планировать  и  согласованно  выполнять  совместную  деятельность,  распределять  роли,  уметь  договариваться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259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ru-RU" sz="3600" b="1" dirty="0" err="1" smtClean="0">
                <a:solidFill>
                  <a:srgbClr val="3333FF"/>
                </a:solidFill>
              </a:rPr>
              <a:t>целеполагание</a:t>
            </a:r>
            <a:r>
              <a:rPr lang="ru-RU" sz="3600" b="1" dirty="0" smtClean="0">
                <a:solidFill>
                  <a:srgbClr val="3333FF"/>
                </a:solidFill>
              </a:rPr>
              <a:t>; 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планирование; </a:t>
            </a:r>
            <a:endParaRPr lang="ru-RU" sz="3600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прогнозирование;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контроль;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коррекция;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оценка;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волевая </a:t>
            </a:r>
            <a:r>
              <a:rPr lang="ru-RU" sz="3600" b="1" dirty="0" err="1" smtClean="0">
                <a:solidFill>
                  <a:srgbClr val="3333FF"/>
                </a:solidFill>
              </a:rPr>
              <a:t>саморегуляция</a:t>
            </a:r>
            <a:r>
              <a:rPr lang="ru-RU" sz="3600" b="1" dirty="0" smtClean="0">
                <a:solidFill>
                  <a:srgbClr val="3333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3333FF"/>
              </a:solidFill>
            </a:endParaRPr>
          </a:p>
        </p:txBody>
      </p:sp>
      <p:pic>
        <p:nvPicPr>
          <p:cNvPr id="9219" name="Picture 7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115888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79388" y="115888"/>
            <a:ext cx="5545137" cy="1873250"/>
            <a:chOff x="555" y="2823"/>
            <a:chExt cx="973" cy="1065"/>
          </a:xfrm>
        </p:grpSpPr>
        <p:pic>
          <p:nvPicPr>
            <p:cNvPr id="9222" name="Picture 13" descr="Picture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3" name="Oval 14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F0EA00"/>
                </a:gs>
                <a:gs pos="100000">
                  <a:srgbClr val="898600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4" name="Oval 15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F0EA00">
                    <a:alpha val="85001"/>
                  </a:srgbClr>
                </a:gs>
                <a:gs pos="100000">
                  <a:srgbClr val="9895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5" name="Oval 16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F0EA00"/>
                </a:gs>
                <a:gs pos="100000">
                  <a:srgbClr val="AEAA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9226" name="Picture 17" descr="Picture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539750" y="620713"/>
            <a:ext cx="4752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3300"/>
                </a:solidFill>
              </a:rPr>
              <a:t>Регулятивные УУД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Регулятивные  универсальные  учебные 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Задание  типа  «Напиши  сочинение  на  заданную  тему  и  отредактируй  его»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Обеспечивают  возможность  самостоятельно  учиться:  ставить  </a:t>
            </a:r>
            <a:r>
              <a:rPr lang="ru-RU" dirty="0" smtClean="0"/>
              <a:t>цель деятельности</a:t>
            </a:r>
            <a:r>
              <a:rPr lang="ru-RU" dirty="0"/>
              <a:t>,  планировать  и  прогнозировать  результат,  контролировать  процесс  достижения  </a:t>
            </a:r>
            <a:r>
              <a:rPr lang="ru-RU" dirty="0" smtClean="0"/>
              <a:t>результата,  </a:t>
            </a:r>
            <a:r>
              <a:rPr lang="ru-RU" dirty="0"/>
              <a:t>корректировать  свои  действия  и  оценивать  их  </a:t>
            </a:r>
            <a:r>
              <a:rPr lang="ru-RU" dirty="0" smtClean="0"/>
              <a:t>успешность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797568"/>
          </a:xfrm>
        </p:spPr>
        <p:txBody>
          <a:bodyPr>
            <a:normAutofit fontScale="90000"/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Формируемые  </a:t>
            </a:r>
            <a:r>
              <a:rPr lang="ru-RU" dirty="0"/>
              <a:t>на  уроках  УУД  закрепляются  ребёнком  во  внеурочной  и  внешкольной  деятельности,  в  личном  опыте  и  становятся  личным  достижением,  используемым  в  повседневной  жизни,  индивидуальной  творческой   деятельности.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4213" y="3752850"/>
            <a:ext cx="75565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5400" b="1">
                <a:solidFill>
                  <a:srgbClr val="FF0000"/>
                </a:solidFill>
              </a:rPr>
              <a:t>Спасибо за внимание!</a:t>
            </a:r>
          </a:p>
        </p:txBody>
      </p:sp>
      <p:pic>
        <p:nvPicPr>
          <p:cNvPr id="17411" name="Picture 7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88913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4" descr="140x180_%7B9fb02e27-0ff6-4731-a4ad-bb7ef435604e%7D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143000"/>
            <a:ext cx="1928818" cy="283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8573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  </a:t>
            </a:r>
            <a:r>
              <a:rPr lang="ru-RU" sz="3100" b="1" dirty="0"/>
              <a:t>ПРОГРАММА ФОРМИРОВАНИЯ, ОЦЕНИВАНИЯ И ДИАГНОСТИКИ УНИВЕРСАЛЬНЫХ УЧЕБНЫХ ДЕЙСТВИЙ  </a:t>
            </a:r>
            <a:r>
              <a:rPr lang="en-US" sz="3100" b="1" dirty="0"/>
              <a:t> </a:t>
            </a:r>
            <a:r>
              <a:rPr lang="en-US" sz="3100" b="1" dirty="0" smtClean="0"/>
              <a:t>(</a:t>
            </a:r>
            <a:r>
              <a:rPr lang="ru-RU" sz="3100" b="1" dirty="0" smtClean="0"/>
              <a:t>УУД)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14282" y="2000240"/>
            <a:ext cx="4000528" cy="412592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b="1" i="1" dirty="0" smtClean="0"/>
          </a:p>
          <a:p>
            <a:pPr>
              <a:buNone/>
            </a:pPr>
            <a:endParaRPr lang="ru-RU" b="1" i="1" dirty="0"/>
          </a:p>
          <a:p>
            <a:pPr>
              <a:buNone/>
            </a:pPr>
            <a:r>
              <a:rPr lang="ru-RU" sz="5700" b="1" i="1" dirty="0" smtClean="0"/>
              <a:t>Цель</a:t>
            </a:r>
          </a:p>
          <a:p>
            <a:pPr>
              <a:buNone/>
            </a:pPr>
            <a:r>
              <a:rPr lang="ru-RU" sz="5700" b="1" i="1" dirty="0" smtClean="0"/>
              <a:t>раздела:</a:t>
            </a:r>
            <a:r>
              <a:rPr lang="ru-RU" sz="5700" b="1" dirty="0" smtClean="0"/>
              <a:t> </a:t>
            </a:r>
            <a:endParaRPr lang="ru-RU" sz="57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214810" y="1928802"/>
            <a:ext cx="4929190" cy="419736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формировать  универсальные  учебные  действия  (УУД)  как  систему  действий  учащегося,  обеспечивающих  культурную  идентичность,  социальную  компетентность,  толерантность,  способность  к  самостоятельному  усвоению  новых  знаний  и  умений.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01080" cy="150017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Универсальные  </a:t>
            </a:r>
            <a:r>
              <a:rPr lang="ru-RU" sz="3600" dirty="0"/>
              <a:t>учебные  действия  сгруппированы  в  четыре  основных  блока: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43050"/>
            <a:ext cx="7786742" cy="44831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/>
              <a:t>                    личностные</a:t>
            </a:r>
          </a:p>
          <a:p>
            <a:pPr>
              <a:buNone/>
            </a:pPr>
            <a:r>
              <a:rPr lang="ru-RU" sz="4800" dirty="0" smtClean="0"/>
              <a:t>                    регулятивные </a:t>
            </a:r>
          </a:p>
          <a:p>
            <a:pPr>
              <a:buNone/>
            </a:pPr>
            <a:r>
              <a:rPr lang="ru-RU" sz="4800" dirty="0" smtClean="0"/>
              <a:t>                    познавательные  </a:t>
            </a:r>
          </a:p>
          <a:p>
            <a:pPr>
              <a:buNone/>
            </a:pPr>
            <a:r>
              <a:rPr lang="ru-RU" sz="4800" dirty="0" smtClean="0"/>
              <a:t>                   коммуникативные               </a:t>
            </a:r>
            <a:endParaRPr lang="ru-RU" sz="4800" dirty="0"/>
          </a:p>
        </p:txBody>
      </p:sp>
      <p:pic>
        <p:nvPicPr>
          <p:cNvPr id="6" name="Содержимое 5" descr="25232634-242x3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34" y="2000240"/>
            <a:ext cx="2305050" cy="285750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636838"/>
            <a:ext cx="8459787" cy="3600450"/>
          </a:xfrm>
        </p:spPr>
        <p:txBody>
          <a:bodyPr/>
          <a:lstStyle/>
          <a:p>
            <a:pPr marL="446088" indent="-446088" eaLnBrk="1" hangingPunct="1"/>
            <a:r>
              <a:rPr lang="ru-RU" sz="4400" b="1" dirty="0" smtClean="0">
                <a:solidFill>
                  <a:srgbClr val="3333FF"/>
                </a:solidFill>
              </a:rPr>
              <a:t>внутренняя позиция;</a:t>
            </a:r>
          </a:p>
          <a:p>
            <a:pPr marL="446088" indent="-446088" eaLnBrk="1" hangingPunct="1"/>
            <a:r>
              <a:rPr lang="ru-RU" sz="4400" b="1" dirty="0" smtClean="0">
                <a:solidFill>
                  <a:srgbClr val="3333FF"/>
                </a:solidFill>
              </a:rPr>
              <a:t>мотивация;</a:t>
            </a:r>
          </a:p>
          <a:p>
            <a:pPr marL="446088" indent="-446088" eaLnBrk="1" hangingPunct="1"/>
            <a:r>
              <a:rPr lang="ru-RU" sz="4400" b="1" dirty="0" smtClean="0">
                <a:solidFill>
                  <a:srgbClr val="3333FF"/>
                </a:solidFill>
              </a:rPr>
              <a:t>нравственно-этическая  оценка</a:t>
            </a:r>
            <a:r>
              <a:rPr lang="ru-RU" sz="4400" dirty="0" smtClean="0"/>
              <a:t> </a:t>
            </a:r>
          </a:p>
        </p:txBody>
      </p:sp>
      <p:pic>
        <p:nvPicPr>
          <p:cNvPr id="8195" name="Picture 7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5963" y="188913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0825" y="333375"/>
            <a:ext cx="5473700" cy="2519363"/>
            <a:chOff x="555" y="2823"/>
            <a:chExt cx="973" cy="1065"/>
          </a:xfrm>
        </p:grpSpPr>
        <p:pic>
          <p:nvPicPr>
            <p:cNvPr id="8198" name="Picture 6" descr="Picture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9" name="Oval 7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925800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FF9900">
                    <a:alpha val="85001"/>
                  </a:srgbClr>
                </a:gs>
                <a:gs pos="100000">
                  <a:srgbClr val="A261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B96F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8202" name="Picture 10" descr="Picture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7" name="Rectangle 44"/>
          <p:cNvSpPr>
            <a:spLocks noChangeArrowheads="1"/>
          </p:cNvSpPr>
          <p:nvPr/>
        </p:nvSpPr>
        <p:spPr bwMode="auto">
          <a:xfrm>
            <a:off x="755650" y="1196975"/>
            <a:ext cx="4608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3300"/>
                </a:solidFill>
              </a:rPr>
              <a:t>Личностные  УУД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Личностные  универсальные  учебные 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Вопросы  типа 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«О  чём  заставило  тебя  задуматься  это  произведение</a:t>
            </a:r>
            <a:r>
              <a:rPr lang="ru-RU" dirty="0" smtClean="0"/>
              <a:t>?»</a:t>
            </a:r>
          </a:p>
          <a:p>
            <a:endParaRPr lang="ru-RU" dirty="0"/>
          </a:p>
          <a:p>
            <a:r>
              <a:rPr lang="ru-RU" dirty="0" smtClean="0"/>
              <a:t>  </a:t>
            </a:r>
            <a:r>
              <a:rPr lang="ru-RU" dirty="0"/>
              <a:t>«Какой  герой  вызывает  у  тебя  симпатию?  Почему?»;  «Как  ты  оцениваешь  поступок  героя?»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95766" cy="490063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Позволяют  ребёнку  выработать  свою  жизненную  позицию  в  отношении  мира,  окружающих  людей</a:t>
            </a:r>
          </a:p>
          <a:p>
            <a:r>
              <a:rPr lang="ru-RU" dirty="0"/>
              <a:t>Направлены  на  осознание,  исследование  и  принятие  жизненных  ценностей  и  смыслов,  позволяют  сориентироваться  в  нравственных  нормах,  правилах,  оценках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188913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50825" y="188913"/>
            <a:ext cx="5616575" cy="1951037"/>
            <a:chOff x="555" y="2823"/>
            <a:chExt cx="973" cy="1065"/>
          </a:xfrm>
        </p:grpSpPr>
        <p:pic>
          <p:nvPicPr>
            <p:cNvPr id="10251" name="Picture 20" descr="Picture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2" name="Oval 21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30C230"/>
                </a:gs>
                <a:gs pos="100000">
                  <a:srgbClr val="1B6F1B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0253" name="Oval 22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30C230">
                    <a:alpha val="85001"/>
                  </a:srgbClr>
                </a:gs>
                <a:gs pos="100000">
                  <a:srgbClr val="1F7B1F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0254" name="Oval 23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30C230"/>
                </a:gs>
                <a:gs pos="100000">
                  <a:srgbClr val="238D23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0255" name="Picture 24" descr="Picture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4" name="Rectangle 17"/>
          <p:cNvSpPr>
            <a:spLocks noChangeArrowheads="1"/>
          </p:cNvSpPr>
          <p:nvPr/>
        </p:nvSpPr>
        <p:spPr bwMode="auto">
          <a:xfrm>
            <a:off x="611188" y="836613"/>
            <a:ext cx="46815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3300"/>
                </a:solidFill>
              </a:rPr>
              <a:t>Познавательные УУД</a:t>
            </a:r>
          </a:p>
        </p:txBody>
      </p:sp>
      <p:sp>
        <p:nvSpPr>
          <p:cNvPr id="10245" name="Rectangle 18"/>
          <p:cNvSpPr>
            <a:spLocks noChangeArrowheads="1"/>
          </p:cNvSpPr>
          <p:nvPr/>
        </p:nvSpPr>
        <p:spPr bwMode="auto">
          <a:xfrm>
            <a:off x="2195513" y="2492375"/>
            <a:ext cx="51847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400" b="1" dirty="0" err="1">
                <a:solidFill>
                  <a:srgbClr val="3333FF"/>
                </a:solidFill>
              </a:rPr>
              <a:t>общеучебные</a:t>
            </a:r>
            <a:endParaRPr lang="ru-RU" sz="4400" b="1" dirty="0">
              <a:solidFill>
                <a:srgbClr val="3333FF"/>
              </a:solidFill>
            </a:endParaRPr>
          </a:p>
        </p:txBody>
      </p:sp>
      <p:sp>
        <p:nvSpPr>
          <p:cNvPr id="10246" name="Rectangle 19"/>
          <p:cNvSpPr>
            <a:spLocks noChangeArrowheads="1"/>
          </p:cNvSpPr>
          <p:nvPr/>
        </p:nvSpPr>
        <p:spPr bwMode="auto">
          <a:xfrm>
            <a:off x="2195513" y="3716338"/>
            <a:ext cx="51847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400" b="1" dirty="0">
                <a:solidFill>
                  <a:srgbClr val="3333FF"/>
                </a:solidFill>
              </a:rPr>
              <a:t>логические</a:t>
            </a:r>
          </a:p>
        </p:txBody>
      </p:sp>
      <p:sp>
        <p:nvSpPr>
          <p:cNvPr id="10247" name="Rectangle 21"/>
          <p:cNvSpPr>
            <a:spLocks noChangeArrowheads="1"/>
          </p:cNvSpPr>
          <p:nvPr/>
        </p:nvSpPr>
        <p:spPr bwMode="auto">
          <a:xfrm>
            <a:off x="2195513" y="4941888"/>
            <a:ext cx="604837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4400" b="1" dirty="0">
                <a:solidFill>
                  <a:srgbClr val="3333FF"/>
                </a:solidFill>
              </a:rPr>
              <a:t>постановка и решение</a:t>
            </a:r>
          </a:p>
          <a:p>
            <a:pPr>
              <a:lnSpc>
                <a:spcPct val="80000"/>
              </a:lnSpc>
            </a:pPr>
            <a:r>
              <a:rPr lang="ru-RU" sz="4400" b="1" dirty="0">
                <a:solidFill>
                  <a:srgbClr val="3333FF"/>
                </a:solidFill>
              </a:rPr>
              <a:t>проблем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Познавательные  универсальные  учебные 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Задание  на  информационный  поиск:  «Узнай,  как  выглядят  собаки  породы  колли  (</a:t>
            </a:r>
            <a:r>
              <a:rPr lang="ru-RU" dirty="0" err="1"/>
              <a:t>шарпей</a:t>
            </a:r>
            <a:r>
              <a:rPr lang="ru-RU" dirty="0"/>
              <a:t>).  Для  этого  ты  можешь:</a:t>
            </a:r>
          </a:p>
          <a:p>
            <a:pPr lvl="0"/>
            <a:r>
              <a:rPr lang="ru-RU" dirty="0"/>
              <a:t>найти  изображение  в  справочнике;</a:t>
            </a:r>
          </a:p>
          <a:p>
            <a:pPr lvl="0"/>
            <a:r>
              <a:rPr lang="ru-RU" dirty="0"/>
              <a:t>поискать  ответ  вместе  со  взрослыми  в  Интернете;</a:t>
            </a:r>
          </a:p>
          <a:p>
            <a:pPr lvl="0"/>
            <a:r>
              <a:rPr lang="ru-RU" dirty="0"/>
              <a:t>понаблюдать  за  собаками  на  улице»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Позволяют  </a:t>
            </a:r>
            <a:r>
              <a:rPr lang="ru-RU" dirty="0"/>
              <a:t>ребёнку  выделить  учебную  цель,  определить  действия,  оценить  их  эффективность  и  результативность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Познавательные  универсальные  учебные 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Задание  типа  «О  каких  породах  собак  хотел  бы  рассказать  ты?  Составь  книжку-малышку.  Подбери  иллюстрации  к  ней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Дают  возможность  формулировать  проблему,  самостоятельно  создавать  способы  решения  проблем  творческого  и  поискового  характера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gray">
          <a:xfrm>
            <a:off x="2590800" y="2133600"/>
            <a:ext cx="4038600" cy="3962400"/>
          </a:xfrm>
          <a:prstGeom prst="ellipse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1400" y="3124200"/>
            <a:ext cx="2057400" cy="2133600"/>
            <a:chOff x="2016" y="1920"/>
            <a:chExt cx="1680" cy="1680"/>
          </a:xfrm>
        </p:grpSpPr>
        <p:sp>
          <p:nvSpPr>
            <p:cNvPr id="14392" name="Oval 5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00CC99"/>
                </a:gs>
                <a:gs pos="100000">
                  <a:srgbClr val="005D4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93" name="Freeform 6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116 w 1321"/>
                <a:gd name="T1" fmla="*/ 158 h 712"/>
                <a:gd name="T2" fmla="*/ 1130 w 1321"/>
                <a:gd name="T3" fmla="*/ 175 h 712"/>
                <a:gd name="T4" fmla="*/ 1133 w 1321"/>
                <a:gd name="T5" fmla="*/ 191 h 712"/>
                <a:gd name="T6" fmla="*/ 1128 w 1321"/>
                <a:gd name="T7" fmla="*/ 204 h 712"/>
                <a:gd name="T8" fmla="*/ 1114 w 1321"/>
                <a:gd name="T9" fmla="*/ 216 h 712"/>
                <a:gd name="T10" fmla="*/ 1092 w 1321"/>
                <a:gd name="T11" fmla="*/ 229 h 712"/>
                <a:gd name="T12" fmla="*/ 1063 w 1321"/>
                <a:gd name="T13" fmla="*/ 239 h 712"/>
                <a:gd name="T14" fmla="*/ 1026 w 1321"/>
                <a:gd name="T15" fmla="*/ 248 h 712"/>
                <a:gd name="T16" fmla="*/ 985 w 1321"/>
                <a:gd name="T17" fmla="*/ 257 h 712"/>
                <a:gd name="T18" fmla="*/ 937 w 1321"/>
                <a:gd name="T19" fmla="*/ 264 h 712"/>
                <a:gd name="T20" fmla="*/ 885 w 1321"/>
                <a:gd name="T21" fmla="*/ 270 h 712"/>
                <a:gd name="T22" fmla="*/ 830 w 1321"/>
                <a:gd name="T23" fmla="*/ 273 h 712"/>
                <a:gd name="T24" fmla="*/ 769 w 1321"/>
                <a:gd name="T25" fmla="*/ 279 h 712"/>
                <a:gd name="T26" fmla="*/ 707 w 1321"/>
                <a:gd name="T27" fmla="*/ 280 h 712"/>
                <a:gd name="T28" fmla="*/ 683 w 1321"/>
                <a:gd name="T29" fmla="*/ 281 h 712"/>
                <a:gd name="T30" fmla="*/ 409 w 1321"/>
                <a:gd name="T31" fmla="*/ 281 h 712"/>
                <a:gd name="T32" fmla="*/ 405 w 1321"/>
                <a:gd name="T33" fmla="*/ 281 h 712"/>
                <a:gd name="T34" fmla="*/ 351 w 1321"/>
                <a:gd name="T35" fmla="*/ 280 h 712"/>
                <a:gd name="T36" fmla="*/ 299 w 1321"/>
                <a:gd name="T37" fmla="*/ 279 h 712"/>
                <a:gd name="T38" fmla="*/ 250 w 1321"/>
                <a:gd name="T39" fmla="*/ 275 h 712"/>
                <a:gd name="T40" fmla="*/ 203 w 1321"/>
                <a:gd name="T41" fmla="*/ 272 h 712"/>
                <a:gd name="T42" fmla="*/ 161 w 1321"/>
                <a:gd name="T43" fmla="*/ 267 h 712"/>
                <a:gd name="T44" fmla="*/ 122 w 1321"/>
                <a:gd name="T45" fmla="*/ 261 h 712"/>
                <a:gd name="T46" fmla="*/ 86 w 1321"/>
                <a:gd name="T47" fmla="*/ 256 h 712"/>
                <a:gd name="T48" fmla="*/ 59 w 1321"/>
                <a:gd name="T49" fmla="*/ 249 h 712"/>
                <a:gd name="T50" fmla="*/ 31 w 1321"/>
                <a:gd name="T51" fmla="*/ 240 h 712"/>
                <a:gd name="T52" fmla="*/ 18 w 1321"/>
                <a:gd name="T53" fmla="*/ 230 h 712"/>
                <a:gd name="T54" fmla="*/ 6 w 1321"/>
                <a:gd name="T55" fmla="*/ 219 h 712"/>
                <a:gd name="T56" fmla="*/ 0 w 1321"/>
                <a:gd name="T57" fmla="*/ 207 h 712"/>
                <a:gd name="T58" fmla="*/ 0 w 1321"/>
                <a:gd name="T59" fmla="*/ 206 h 712"/>
                <a:gd name="T60" fmla="*/ 4 w 1321"/>
                <a:gd name="T61" fmla="*/ 191 h 712"/>
                <a:gd name="T62" fmla="*/ 16 w 1321"/>
                <a:gd name="T63" fmla="*/ 176 h 712"/>
                <a:gd name="T64" fmla="*/ 43 w 1321"/>
                <a:gd name="T65" fmla="*/ 146 h 712"/>
                <a:gd name="T66" fmla="*/ 78 w 1321"/>
                <a:gd name="T67" fmla="*/ 118 h 712"/>
                <a:gd name="T68" fmla="*/ 126 w 1321"/>
                <a:gd name="T69" fmla="*/ 93 h 712"/>
                <a:gd name="T70" fmla="*/ 175 w 1321"/>
                <a:gd name="T71" fmla="*/ 69 h 712"/>
                <a:gd name="T72" fmla="*/ 231 w 1321"/>
                <a:gd name="T73" fmla="*/ 48 h 712"/>
                <a:gd name="T74" fmla="*/ 293 w 1321"/>
                <a:gd name="T75" fmla="*/ 33 h 712"/>
                <a:gd name="T76" fmla="*/ 356 w 1321"/>
                <a:gd name="T77" fmla="*/ 18 h 712"/>
                <a:gd name="T78" fmla="*/ 427 w 1321"/>
                <a:gd name="T79" fmla="*/ 9 h 712"/>
                <a:gd name="T80" fmla="*/ 498 w 1321"/>
                <a:gd name="T81" fmla="*/ 4 h 712"/>
                <a:gd name="T82" fmla="*/ 573 w 1321"/>
                <a:gd name="T83" fmla="*/ 0 h 712"/>
                <a:gd name="T84" fmla="*/ 573 w 1321"/>
                <a:gd name="T85" fmla="*/ 0 h 712"/>
                <a:gd name="T86" fmla="*/ 651 w 1321"/>
                <a:gd name="T87" fmla="*/ 4 h 712"/>
                <a:gd name="T88" fmla="*/ 727 w 1321"/>
                <a:gd name="T89" fmla="*/ 9 h 712"/>
                <a:gd name="T90" fmla="*/ 800 w 1321"/>
                <a:gd name="T91" fmla="*/ 20 h 712"/>
                <a:gd name="T92" fmla="*/ 867 w 1321"/>
                <a:gd name="T93" fmla="*/ 36 h 712"/>
                <a:gd name="T94" fmla="*/ 929 w 1321"/>
                <a:gd name="T95" fmla="*/ 54 h 712"/>
                <a:gd name="T96" fmla="*/ 986 w 1321"/>
                <a:gd name="T97" fmla="*/ 77 h 712"/>
                <a:gd name="T98" fmla="*/ 1037 w 1321"/>
                <a:gd name="T99" fmla="*/ 101 h 712"/>
                <a:gd name="T100" fmla="*/ 1080 w 1321"/>
                <a:gd name="T101" fmla="*/ 128 h 712"/>
                <a:gd name="T102" fmla="*/ 1116 w 1321"/>
                <a:gd name="T103" fmla="*/ 158 h 712"/>
                <a:gd name="T104" fmla="*/ 1116 w 1321"/>
                <a:gd name="T105" fmla="*/ 158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00CC99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2295" name="Text Box 7"/>
          <p:cNvSpPr txBox="1">
            <a:spLocks noChangeArrowheads="1"/>
          </p:cNvSpPr>
          <p:nvPr/>
        </p:nvSpPr>
        <p:spPr bwMode="gray">
          <a:xfrm>
            <a:off x="3851275" y="3860800"/>
            <a:ext cx="1182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УУД</a:t>
            </a:r>
            <a:endParaRPr lang="en-US" sz="36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191000" y="1727200"/>
            <a:ext cx="685800" cy="658813"/>
            <a:chOff x="2640" y="1088"/>
            <a:chExt cx="432" cy="415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640" y="1088"/>
              <a:ext cx="432" cy="415"/>
              <a:chOff x="2016" y="1920"/>
              <a:chExt cx="1680" cy="1680"/>
            </a:xfrm>
          </p:grpSpPr>
          <p:sp>
            <p:nvSpPr>
              <p:cNvPr id="14390" name="Oval 1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6C56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4391" name="Freeform 1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116 w 1321"/>
                  <a:gd name="T1" fmla="*/ 158 h 712"/>
                  <a:gd name="T2" fmla="*/ 1130 w 1321"/>
                  <a:gd name="T3" fmla="*/ 175 h 712"/>
                  <a:gd name="T4" fmla="*/ 1133 w 1321"/>
                  <a:gd name="T5" fmla="*/ 191 h 712"/>
                  <a:gd name="T6" fmla="*/ 1128 w 1321"/>
                  <a:gd name="T7" fmla="*/ 204 h 712"/>
                  <a:gd name="T8" fmla="*/ 1114 w 1321"/>
                  <a:gd name="T9" fmla="*/ 216 h 712"/>
                  <a:gd name="T10" fmla="*/ 1092 w 1321"/>
                  <a:gd name="T11" fmla="*/ 229 h 712"/>
                  <a:gd name="T12" fmla="*/ 1063 w 1321"/>
                  <a:gd name="T13" fmla="*/ 239 h 712"/>
                  <a:gd name="T14" fmla="*/ 1026 w 1321"/>
                  <a:gd name="T15" fmla="*/ 248 h 712"/>
                  <a:gd name="T16" fmla="*/ 985 w 1321"/>
                  <a:gd name="T17" fmla="*/ 257 h 712"/>
                  <a:gd name="T18" fmla="*/ 937 w 1321"/>
                  <a:gd name="T19" fmla="*/ 264 h 712"/>
                  <a:gd name="T20" fmla="*/ 885 w 1321"/>
                  <a:gd name="T21" fmla="*/ 270 h 712"/>
                  <a:gd name="T22" fmla="*/ 830 w 1321"/>
                  <a:gd name="T23" fmla="*/ 273 h 712"/>
                  <a:gd name="T24" fmla="*/ 769 w 1321"/>
                  <a:gd name="T25" fmla="*/ 279 h 712"/>
                  <a:gd name="T26" fmla="*/ 707 w 1321"/>
                  <a:gd name="T27" fmla="*/ 280 h 712"/>
                  <a:gd name="T28" fmla="*/ 683 w 1321"/>
                  <a:gd name="T29" fmla="*/ 281 h 712"/>
                  <a:gd name="T30" fmla="*/ 409 w 1321"/>
                  <a:gd name="T31" fmla="*/ 281 h 712"/>
                  <a:gd name="T32" fmla="*/ 405 w 1321"/>
                  <a:gd name="T33" fmla="*/ 281 h 712"/>
                  <a:gd name="T34" fmla="*/ 351 w 1321"/>
                  <a:gd name="T35" fmla="*/ 280 h 712"/>
                  <a:gd name="T36" fmla="*/ 299 w 1321"/>
                  <a:gd name="T37" fmla="*/ 279 h 712"/>
                  <a:gd name="T38" fmla="*/ 250 w 1321"/>
                  <a:gd name="T39" fmla="*/ 275 h 712"/>
                  <a:gd name="T40" fmla="*/ 203 w 1321"/>
                  <a:gd name="T41" fmla="*/ 272 h 712"/>
                  <a:gd name="T42" fmla="*/ 161 w 1321"/>
                  <a:gd name="T43" fmla="*/ 267 h 712"/>
                  <a:gd name="T44" fmla="*/ 122 w 1321"/>
                  <a:gd name="T45" fmla="*/ 261 h 712"/>
                  <a:gd name="T46" fmla="*/ 86 w 1321"/>
                  <a:gd name="T47" fmla="*/ 256 h 712"/>
                  <a:gd name="T48" fmla="*/ 59 w 1321"/>
                  <a:gd name="T49" fmla="*/ 249 h 712"/>
                  <a:gd name="T50" fmla="*/ 31 w 1321"/>
                  <a:gd name="T51" fmla="*/ 240 h 712"/>
                  <a:gd name="T52" fmla="*/ 18 w 1321"/>
                  <a:gd name="T53" fmla="*/ 230 h 712"/>
                  <a:gd name="T54" fmla="*/ 6 w 1321"/>
                  <a:gd name="T55" fmla="*/ 219 h 712"/>
                  <a:gd name="T56" fmla="*/ 0 w 1321"/>
                  <a:gd name="T57" fmla="*/ 207 h 712"/>
                  <a:gd name="T58" fmla="*/ 0 w 1321"/>
                  <a:gd name="T59" fmla="*/ 206 h 712"/>
                  <a:gd name="T60" fmla="*/ 4 w 1321"/>
                  <a:gd name="T61" fmla="*/ 191 h 712"/>
                  <a:gd name="T62" fmla="*/ 16 w 1321"/>
                  <a:gd name="T63" fmla="*/ 176 h 712"/>
                  <a:gd name="T64" fmla="*/ 43 w 1321"/>
                  <a:gd name="T65" fmla="*/ 146 h 712"/>
                  <a:gd name="T66" fmla="*/ 78 w 1321"/>
                  <a:gd name="T67" fmla="*/ 118 h 712"/>
                  <a:gd name="T68" fmla="*/ 126 w 1321"/>
                  <a:gd name="T69" fmla="*/ 93 h 712"/>
                  <a:gd name="T70" fmla="*/ 175 w 1321"/>
                  <a:gd name="T71" fmla="*/ 69 h 712"/>
                  <a:gd name="T72" fmla="*/ 231 w 1321"/>
                  <a:gd name="T73" fmla="*/ 48 h 712"/>
                  <a:gd name="T74" fmla="*/ 293 w 1321"/>
                  <a:gd name="T75" fmla="*/ 33 h 712"/>
                  <a:gd name="T76" fmla="*/ 356 w 1321"/>
                  <a:gd name="T77" fmla="*/ 18 h 712"/>
                  <a:gd name="T78" fmla="*/ 427 w 1321"/>
                  <a:gd name="T79" fmla="*/ 9 h 712"/>
                  <a:gd name="T80" fmla="*/ 498 w 1321"/>
                  <a:gd name="T81" fmla="*/ 4 h 712"/>
                  <a:gd name="T82" fmla="*/ 573 w 1321"/>
                  <a:gd name="T83" fmla="*/ 0 h 712"/>
                  <a:gd name="T84" fmla="*/ 573 w 1321"/>
                  <a:gd name="T85" fmla="*/ 0 h 712"/>
                  <a:gd name="T86" fmla="*/ 651 w 1321"/>
                  <a:gd name="T87" fmla="*/ 4 h 712"/>
                  <a:gd name="T88" fmla="*/ 727 w 1321"/>
                  <a:gd name="T89" fmla="*/ 9 h 712"/>
                  <a:gd name="T90" fmla="*/ 800 w 1321"/>
                  <a:gd name="T91" fmla="*/ 20 h 712"/>
                  <a:gd name="T92" fmla="*/ 867 w 1321"/>
                  <a:gd name="T93" fmla="*/ 36 h 712"/>
                  <a:gd name="T94" fmla="*/ 929 w 1321"/>
                  <a:gd name="T95" fmla="*/ 54 h 712"/>
                  <a:gd name="T96" fmla="*/ 986 w 1321"/>
                  <a:gd name="T97" fmla="*/ 77 h 712"/>
                  <a:gd name="T98" fmla="*/ 1037 w 1321"/>
                  <a:gd name="T99" fmla="*/ 101 h 712"/>
                  <a:gd name="T100" fmla="*/ 1080 w 1321"/>
                  <a:gd name="T101" fmla="*/ 128 h 712"/>
                  <a:gd name="T102" fmla="*/ 1116 w 1321"/>
                  <a:gd name="T103" fmla="*/ 158 h 712"/>
                  <a:gd name="T104" fmla="*/ 1116 w 1321"/>
                  <a:gd name="T105" fmla="*/ 15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CC00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00" name="Text Box 12"/>
            <p:cNvSpPr txBox="1">
              <a:spLocks noChangeArrowheads="1"/>
            </p:cNvSpPr>
            <p:nvPr/>
          </p:nvSpPr>
          <p:spPr bwMode="gray">
            <a:xfrm>
              <a:off x="2738" y="1152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5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549650" y="5065713"/>
            <a:ext cx="319088" cy="279400"/>
            <a:chOff x="2236" y="3191"/>
            <a:chExt cx="201" cy="176"/>
          </a:xfrm>
        </p:grpSpPr>
        <p:sp>
          <p:nvSpPr>
            <p:cNvPr id="14386" name="Oval 14"/>
            <p:cNvSpPr>
              <a:spLocks noChangeArrowheads="1"/>
            </p:cNvSpPr>
            <p:nvPr/>
          </p:nvSpPr>
          <p:spPr bwMode="gray">
            <a:xfrm rot="-3372907">
              <a:off x="2239" y="3282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2288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87" name="Oval 15"/>
            <p:cNvSpPr>
              <a:spLocks noChangeArrowheads="1"/>
            </p:cNvSpPr>
            <p:nvPr/>
          </p:nvSpPr>
          <p:spPr bwMode="gray">
            <a:xfrm rot="-3372907">
              <a:off x="2353" y="3188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2288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895600" y="5329238"/>
            <a:ext cx="685800" cy="685800"/>
            <a:chOff x="1824" y="3357"/>
            <a:chExt cx="432" cy="432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2016" y="1920"/>
              <a:chExt cx="1680" cy="1680"/>
            </a:xfrm>
          </p:grpSpPr>
          <p:sp>
            <p:nvSpPr>
              <p:cNvPr id="14384" name="Oval 1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0C3232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4385" name="Freeform 1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116 w 1321"/>
                  <a:gd name="T1" fmla="*/ 158 h 712"/>
                  <a:gd name="T2" fmla="*/ 1130 w 1321"/>
                  <a:gd name="T3" fmla="*/ 175 h 712"/>
                  <a:gd name="T4" fmla="*/ 1133 w 1321"/>
                  <a:gd name="T5" fmla="*/ 191 h 712"/>
                  <a:gd name="T6" fmla="*/ 1128 w 1321"/>
                  <a:gd name="T7" fmla="*/ 204 h 712"/>
                  <a:gd name="T8" fmla="*/ 1114 w 1321"/>
                  <a:gd name="T9" fmla="*/ 216 h 712"/>
                  <a:gd name="T10" fmla="*/ 1092 w 1321"/>
                  <a:gd name="T11" fmla="*/ 229 h 712"/>
                  <a:gd name="T12" fmla="*/ 1063 w 1321"/>
                  <a:gd name="T13" fmla="*/ 239 h 712"/>
                  <a:gd name="T14" fmla="*/ 1026 w 1321"/>
                  <a:gd name="T15" fmla="*/ 248 h 712"/>
                  <a:gd name="T16" fmla="*/ 985 w 1321"/>
                  <a:gd name="T17" fmla="*/ 257 h 712"/>
                  <a:gd name="T18" fmla="*/ 937 w 1321"/>
                  <a:gd name="T19" fmla="*/ 264 h 712"/>
                  <a:gd name="T20" fmla="*/ 885 w 1321"/>
                  <a:gd name="T21" fmla="*/ 270 h 712"/>
                  <a:gd name="T22" fmla="*/ 830 w 1321"/>
                  <a:gd name="T23" fmla="*/ 273 h 712"/>
                  <a:gd name="T24" fmla="*/ 769 w 1321"/>
                  <a:gd name="T25" fmla="*/ 279 h 712"/>
                  <a:gd name="T26" fmla="*/ 707 w 1321"/>
                  <a:gd name="T27" fmla="*/ 280 h 712"/>
                  <a:gd name="T28" fmla="*/ 683 w 1321"/>
                  <a:gd name="T29" fmla="*/ 281 h 712"/>
                  <a:gd name="T30" fmla="*/ 409 w 1321"/>
                  <a:gd name="T31" fmla="*/ 281 h 712"/>
                  <a:gd name="T32" fmla="*/ 405 w 1321"/>
                  <a:gd name="T33" fmla="*/ 281 h 712"/>
                  <a:gd name="T34" fmla="*/ 351 w 1321"/>
                  <a:gd name="T35" fmla="*/ 280 h 712"/>
                  <a:gd name="T36" fmla="*/ 299 w 1321"/>
                  <a:gd name="T37" fmla="*/ 279 h 712"/>
                  <a:gd name="T38" fmla="*/ 250 w 1321"/>
                  <a:gd name="T39" fmla="*/ 275 h 712"/>
                  <a:gd name="T40" fmla="*/ 203 w 1321"/>
                  <a:gd name="T41" fmla="*/ 272 h 712"/>
                  <a:gd name="T42" fmla="*/ 161 w 1321"/>
                  <a:gd name="T43" fmla="*/ 267 h 712"/>
                  <a:gd name="T44" fmla="*/ 122 w 1321"/>
                  <a:gd name="T45" fmla="*/ 261 h 712"/>
                  <a:gd name="T46" fmla="*/ 86 w 1321"/>
                  <a:gd name="T47" fmla="*/ 256 h 712"/>
                  <a:gd name="T48" fmla="*/ 59 w 1321"/>
                  <a:gd name="T49" fmla="*/ 249 h 712"/>
                  <a:gd name="T50" fmla="*/ 31 w 1321"/>
                  <a:gd name="T51" fmla="*/ 240 h 712"/>
                  <a:gd name="T52" fmla="*/ 18 w 1321"/>
                  <a:gd name="T53" fmla="*/ 230 h 712"/>
                  <a:gd name="T54" fmla="*/ 6 w 1321"/>
                  <a:gd name="T55" fmla="*/ 219 h 712"/>
                  <a:gd name="T56" fmla="*/ 0 w 1321"/>
                  <a:gd name="T57" fmla="*/ 207 h 712"/>
                  <a:gd name="T58" fmla="*/ 0 w 1321"/>
                  <a:gd name="T59" fmla="*/ 206 h 712"/>
                  <a:gd name="T60" fmla="*/ 4 w 1321"/>
                  <a:gd name="T61" fmla="*/ 191 h 712"/>
                  <a:gd name="T62" fmla="*/ 16 w 1321"/>
                  <a:gd name="T63" fmla="*/ 176 h 712"/>
                  <a:gd name="T64" fmla="*/ 43 w 1321"/>
                  <a:gd name="T65" fmla="*/ 146 h 712"/>
                  <a:gd name="T66" fmla="*/ 78 w 1321"/>
                  <a:gd name="T67" fmla="*/ 118 h 712"/>
                  <a:gd name="T68" fmla="*/ 126 w 1321"/>
                  <a:gd name="T69" fmla="*/ 93 h 712"/>
                  <a:gd name="T70" fmla="*/ 175 w 1321"/>
                  <a:gd name="T71" fmla="*/ 69 h 712"/>
                  <a:gd name="T72" fmla="*/ 231 w 1321"/>
                  <a:gd name="T73" fmla="*/ 48 h 712"/>
                  <a:gd name="T74" fmla="*/ 293 w 1321"/>
                  <a:gd name="T75" fmla="*/ 33 h 712"/>
                  <a:gd name="T76" fmla="*/ 356 w 1321"/>
                  <a:gd name="T77" fmla="*/ 18 h 712"/>
                  <a:gd name="T78" fmla="*/ 427 w 1321"/>
                  <a:gd name="T79" fmla="*/ 9 h 712"/>
                  <a:gd name="T80" fmla="*/ 498 w 1321"/>
                  <a:gd name="T81" fmla="*/ 4 h 712"/>
                  <a:gd name="T82" fmla="*/ 573 w 1321"/>
                  <a:gd name="T83" fmla="*/ 0 h 712"/>
                  <a:gd name="T84" fmla="*/ 573 w 1321"/>
                  <a:gd name="T85" fmla="*/ 0 h 712"/>
                  <a:gd name="T86" fmla="*/ 651 w 1321"/>
                  <a:gd name="T87" fmla="*/ 4 h 712"/>
                  <a:gd name="T88" fmla="*/ 727 w 1321"/>
                  <a:gd name="T89" fmla="*/ 9 h 712"/>
                  <a:gd name="T90" fmla="*/ 800 w 1321"/>
                  <a:gd name="T91" fmla="*/ 20 h 712"/>
                  <a:gd name="T92" fmla="*/ 867 w 1321"/>
                  <a:gd name="T93" fmla="*/ 36 h 712"/>
                  <a:gd name="T94" fmla="*/ 929 w 1321"/>
                  <a:gd name="T95" fmla="*/ 54 h 712"/>
                  <a:gd name="T96" fmla="*/ 986 w 1321"/>
                  <a:gd name="T97" fmla="*/ 77 h 712"/>
                  <a:gd name="T98" fmla="*/ 1037 w 1321"/>
                  <a:gd name="T99" fmla="*/ 101 h 712"/>
                  <a:gd name="T100" fmla="*/ 1080 w 1321"/>
                  <a:gd name="T101" fmla="*/ 128 h 712"/>
                  <a:gd name="T102" fmla="*/ 1116 w 1321"/>
                  <a:gd name="T103" fmla="*/ 158 h 712"/>
                  <a:gd name="T104" fmla="*/ 1116 w 1321"/>
                  <a:gd name="T105" fmla="*/ 15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CC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08" name="Text Box 20"/>
            <p:cNvSpPr txBox="1">
              <a:spLocks noChangeArrowheads="1"/>
            </p:cNvSpPr>
            <p:nvPr/>
          </p:nvSpPr>
          <p:spPr bwMode="gray">
            <a:xfrm>
              <a:off x="1908" y="3438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2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253163" y="3124200"/>
            <a:ext cx="681037" cy="693738"/>
            <a:chOff x="3938" y="1968"/>
            <a:chExt cx="430" cy="437"/>
          </a:xfrm>
        </p:grpSpPr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14380" name="Oval 2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214467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4381" name="Freeform 2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116 w 1321"/>
                  <a:gd name="T1" fmla="*/ 158 h 712"/>
                  <a:gd name="T2" fmla="*/ 1130 w 1321"/>
                  <a:gd name="T3" fmla="*/ 175 h 712"/>
                  <a:gd name="T4" fmla="*/ 1133 w 1321"/>
                  <a:gd name="T5" fmla="*/ 191 h 712"/>
                  <a:gd name="T6" fmla="*/ 1128 w 1321"/>
                  <a:gd name="T7" fmla="*/ 204 h 712"/>
                  <a:gd name="T8" fmla="*/ 1114 w 1321"/>
                  <a:gd name="T9" fmla="*/ 216 h 712"/>
                  <a:gd name="T10" fmla="*/ 1092 w 1321"/>
                  <a:gd name="T11" fmla="*/ 229 h 712"/>
                  <a:gd name="T12" fmla="*/ 1063 w 1321"/>
                  <a:gd name="T13" fmla="*/ 239 h 712"/>
                  <a:gd name="T14" fmla="*/ 1026 w 1321"/>
                  <a:gd name="T15" fmla="*/ 248 h 712"/>
                  <a:gd name="T16" fmla="*/ 985 w 1321"/>
                  <a:gd name="T17" fmla="*/ 257 h 712"/>
                  <a:gd name="T18" fmla="*/ 937 w 1321"/>
                  <a:gd name="T19" fmla="*/ 264 h 712"/>
                  <a:gd name="T20" fmla="*/ 885 w 1321"/>
                  <a:gd name="T21" fmla="*/ 270 h 712"/>
                  <a:gd name="T22" fmla="*/ 830 w 1321"/>
                  <a:gd name="T23" fmla="*/ 273 h 712"/>
                  <a:gd name="T24" fmla="*/ 769 w 1321"/>
                  <a:gd name="T25" fmla="*/ 279 h 712"/>
                  <a:gd name="T26" fmla="*/ 707 w 1321"/>
                  <a:gd name="T27" fmla="*/ 280 h 712"/>
                  <a:gd name="T28" fmla="*/ 683 w 1321"/>
                  <a:gd name="T29" fmla="*/ 281 h 712"/>
                  <a:gd name="T30" fmla="*/ 409 w 1321"/>
                  <a:gd name="T31" fmla="*/ 281 h 712"/>
                  <a:gd name="T32" fmla="*/ 405 w 1321"/>
                  <a:gd name="T33" fmla="*/ 281 h 712"/>
                  <a:gd name="T34" fmla="*/ 351 w 1321"/>
                  <a:gd name="T35" fmla="*/ 280 h 712"/>
                  <a:gd name="T36" fmla="*/ 299 w 1321"/>
                  <a:gd name="T37" fmla="*/ 279 h 712"/>
                  <a:gd name="T38" fmla="*/ 250 w 1321"/>
                  <a:gd name="T39" fmla="*/ 275 h 712"/>
                  <a:gd name="T40" fmla="*/ 203 w 1321"/>
                  <a:gd name="T41" fmla="*/ 272 h 712"/>
                  <a:gd name="T42" fmla="*/ 161 w 1321"/>
                  <a:gd name="T43" fmla="*/ 267 h 712"/>
                  <a:gd name="T44" fmla="*/ 122 w 1321"/>
                  <a:gd name="T45" fmla="*/ 261 h 712"/>
                  <a:gd name="T46" fmla="*/ 86 w 1321"/>
                  <a:gd name="T47" fmla="*/ 256 h 712"/>
                  <a:gd name="T48" fmla="*/ 59 w 1321"/>
                  <a:gd name="T49" fmla="*/ 249 h 712"/>
                  <a:gd name="T50" fmla="*/ 31 w 1321"/>
                  <a:gd name="T51" fmla="*/ 240 h 712"/>
                  <a:gd name="T52" fmla="*/ 18 w 1321"/>
                  <a:gd name="T53" fmla="*/ 230 h 712"/>
                  <a:gd name="T54" fmla="*/ 6 w 1321"/>
                  <a:gd name="T55" fmla="*/ 219 h 712"/>
                  <a:gd name="T56" fmla="*/ 0 w 1321"/>
                  <a:gd name="T57" fmla="*/ 207 h 712"/>
                  <a:gd name="T58" fmla="*/ 0 w 1321"/>
                  <a:gd name="T59" fmla="*/ 206 h 712"/>
                  <a:gd name="T60" fmla="*/ 4 w 1321"/>
                  <a:gd name="T61" fmla="*/ 191 h 712"/>
                  <a:gd name="T62" fmla="*/ 16 w 1321"/>
                  <a:gd name="T63" fmla="*/ 176 h 712"/>
                  <a:gd name="T64" fmla="*/ 43 w 1321"/>
                  <a:gd name="T65" fmla="*/ 146 h 712"/>
                  <a:gd name="T66" fmla="*/ 78 w 1321"/>
                  <a:gd name="T67" fmla="*/ 118 h 712"/>
                  <a:gd name="T68" fmla="*/ 126 w 1321"/>
                  <a:gd name="T69" fmla="*/ 93 h 712"/>
                  <a:gd name="T70" fmla="*/ 175 w 1321"/>
                  <a:gd name="T71" fmla="*/ 69 h 712"/>
                  <a:gd name="T72" fmla="*/ 231 w 1321"/>
                  <a:gd name="T73" fmla="*/ 48 h 712"/>
                  <a:gd name="T74" fmla="*/ 293 w 1321"/>
                  <a:gd name="T75" fmla="*/ 33 h 712"/>
                  <a:gd name="T76" fmla="*/ 356 w 1321"/>
                  <a:gd name="T77" fmla="*/ 18 h 712"/>
                  <a:gd name="T78" fmla="*/ 427 w 1321"/>
                  <a:gd name="T79" fmla="*/ 9 h 712"/>
                  <a:gd name="T80" fmla="*/ 498 w 1321"/>
                  <a:gd name="T81" fmla="*/ 4 h 712"/>
                  <a:gd name="T82" fmla="*/ 573 w 1321"/>
                  <a:gd name="T83" fmla="*/ 0 h 712"/>
                  <a:gd name="T84" fmla="*/ 573 w 1321"/>
                  <a:gd name="T85" fmla="*/ 0 h 712"/>
                  <a:gd name="T86" fmla="*/ 651 w 1321"/>
                  <a:gd name="T87" fmla="*/ 4 h 712"/>
                  <a:gd name="T88" fmla="*/ 727 w 1321"/>
                  <a:gd name="T89" fmla="*/ 9 h 712"/>
                  <a:gd name="T90" fmla="*/ 800 w 1321"/>
                  <a:gd name="T91" fmla="*/ 20 h 712"/>
                  <a:gd name="T92" fmla="*/ 867 w 1321"/>
                  <a:gd name="T93" fmla="*/ 36 h 712"/>
                  <a:gd name="T94" fmla="*/ 929 w 1321"/>
                  <a:gd name="T95" fmla="*/ 54 h 712"/>
                  <a:gd name="T96" fmla="*/ 986 w 1321"/>
                  <a:gd name="T97" fmla="*/ 77 h 712"/>
                  <a:gd name="T98" fmla="*/ 1037 w 1321"/>
                  <a:gd name="T99" fmla="*/ 101 h 712"/>
                  <a:gd name="T100" fmla="*/ 1080 w 1321"/>
                  <a:gd name="T101" fmla="*/ 128 h 712"/>
                  <a:gd name="T102" fmla="*/ 1116 w 1321"/>
                  <a:gd name="T103" fmla="*/ 158 h 712"/>
                  <a:gd name="T104" fmla="*/ 1116 w 1321"/>
                  <a:gd name="T105" fmla="*/ 15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13" name="Text Box 25"/>
            <p:cNvSpPr txBox="1">
              <a:spLocks noChangeArrowheads="1"/>
            </p:cNvSpPr>
            <p:nvPr/>
          </p:nvSpPr>
          <p:spPr bwMode="gray">
            <a:xfrm>
              <a:off x="4020" y="2028"/>
              <a:ext cx="25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4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5638800" y="5300663"/>
            <a:ext cx="654050" cy="622300"/>
            <a:chOff x="3552" y="3339"/>
            <a:chExt cx="412" cy="392"/>
          </a:xfrm>
        </p:grpSpPr>
        <p:grpSp>
          <p:nvGrpSpPr>
            <p:cNvPr id="11" name="Group 27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14376" name="Oval 2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462E74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4377" name="Freeform 2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116 w 1321"/>
                  <a:gd name="T1" fmla="*/ 158 h 712"/>
                  <a:gd name="T2" fmla="*/ 1130 w 1321"/>
                  <a:gd name="T3" fmla="*/ 175 h 712"/>
                  <a:gd name="T4" fmla="*/ 1133 w 1321"/>
                  <a:gd name="T5" fmla="*/ 191 h 712"/>
                  <a:gd name="T6" fmla="*/ 1128 w 1321"/>
                  <a:gd name="T7" fmla="*/ 204 h 712"/>
                  <a:gd name="T8" fmla="*/ 1114 w 1321"/>
                  <a:gd name="T9" fmla="*/ 216 h 712"/>
                  <a:gd name="T10" fmla="*/ 1092 w 1321"/>
                  <a:gd name="T11" fmla="*/ 229 h 712"/>
                  <a:gd name="T12" fmla="*/ 1063 w 1321"/>
                  <a:gd name="T13" fmla="*/ 239 h 712"/>
                  <a:gd name="T14" fmla="*/ 1026 w 1321"/>
                  <a:gd name="T15" fmla="*/ 248 h 712"/>
                  <a:gd name="T16" fmla="*/ 985 w 1321"/>
                  <a:gd name="T17" fmla="*/ 257 h 712"/>
                  <a:gd name="T18" fmla="*/ 937 w 1321"/>
                  <a:gd name="T19" fmla="*/ 264 h 712"/>
                  <a:gd name="T20" fmla="*/ 885 w 1321"/>
                  <a:gd name="T21" fmla="*/ 270 h 712"/>
                  <a:gd name="T22" fmla="*/ 830 w 1321"/>
                  <a:gd name="T23" fmla="*/ 273 h 712"/>
                  <a:gd name="T24" fmla="*/ 769 w 1321"/>
                  <a:gd name="T25" fmla="*/ 279 h 712"/>
                  <a:gd name="T26" fmla="*/ 707 w 1321"/>
                  <a:gd name="T27" fmla="*/ 280 h 712"/>
                  <a:gd name="T28" fmla="*/ 683 w 1321"/>
                  <a:gd name="T29" fmla="*/ 281 h 712"/>
                  <a:gd name="T30" fmla="*/ 409 w 1321"/>
                  <a:gd name="T31" fmla="*/ 281 h 712"/>
                  <a:gd name="T32" fmla="*/ 405 w 1321"/>
                  <a:gd name="T33" fmla="*/ 281 h 712"/>
                  <a:gd name="T34" fmla="*/ 351 w 1321"/>
                  <a:gd name="T35" fmla="*/ 280 h 712"/>
                  <a:gd name="T36" fmla="*/ 299 w 1321"/>
                  <a:gd name="T37" fmla="*/ 279 h 712"/>
                  <a:gd name="T38" fmla="*/ 250 w 1321"/>
                  <a:gd name="T39" fmla="*/ 275 h 712"/>
                  <a:gd name="T40" fmla="*/ 203 w 1321"/>
                  <a:gd name="T41" fmla="*/ 272 h 712"/>
                  <a:gd name="T42" fmla="*/ 161 w 1321"/>
                  <a:gd name="T43" fmla="*/ 267 h 712"/>
                  <a:gd name="T44" fmla="*/ 122 w 1321"/>
                  <a:gd name="T45" fmla="*/ 261 h 712"/>
                  <a:gd name="T46" fmla="*/ 86 w 1321"/>
                  <a:gd name="T47" fmla="*/ 256 h 712"/>
                  <a:gd name="T48" fmla="*/ 59 w 1321"/>
                  <a:gd name="T49" fmla="*/ 249 h 712"/>
                  <a:gd name="T50" fmla="*/ 31 w 1321"/>
                  <a:gd name="T51" fmla="*/ 240 h 712"/>
                  <a:gd name="T52" fmla="*/ 18 w 1321"/>
                  <a:gd name="T53" fmla="*/ 230 h 712"/>
                  <a:gd name="T54" fmla="*/ 6 w 1321"/>
                  <a:gd name="T55" fmla="*/ 219 h 712"/>
                  <a:gd name="T56" fmla="*/ 0 w 1321"/>
                  <a:gd name="T57" fmla="*/ 207 h 712"/>
                  <a:gd name="T58" fmla="*/ 0 w 1321"/>
                  <a:gd name="T59" fmla="*/ 206 h 712"/>
                  <a:gd name="T60" fmla="*/ 4 w 1321"/>
                  <a:gd name="T61" fmla="*/ 191 h 712"/>
                  <a:gd name="T62" fmla="*/ 16 w 1321"/>
                  <a:gd name="T63" fmla="*/ 176 h 712"/>
                  <a:gd name="T64" fmla="*/ 43 w 1321"/>
                  <a:gd name="T65" fmla="*/ 146 h 712"/>
                  <a:gd name="T66" fmla="*/ 78 w 1321"/>
                  <a:gd name="T67" fmla="*/ 118 h 712"/>
                  <a:gd name="T68" fmla="*/ 126 w 1321"/>
                  <a:gd name="T69" fmla="*/ 93 h 712"/>
                  <a:gd name="T70" fmla="*/ 175 w 1321"/>
                  <a:gd name="T71" fmla="*/ 69 h 712"/>
                  <a:gd name="T72" fmla="*/ 231 w 1321"/>
                  <a:gd name="T73" fmla="*/ 48 h 712"/>
                  <a:gd name="T74" fmla="*/ 293 w 1321"/>
                  <a:gd name="T75" fmla="*/ 33 h 712"/>
                  <a:gd name="T76" fmla="*/ 356 w 1321"/>
                  <a:gd name="T77" fmla="*/ 18 h 712"/>
                  <a:gd name="T78" fmla="*/ 427 w 1321"/>
                  <a:gd name="T79" fmla="*/ 9 h 712"/>
                  <a:gd name="T80" fmla="*/ 498 w 1321"/>
                  <a:gd name="T81" fmla="*/ 4 h 712"/>
                  <a:gd name="T82" fmla="*/ 573 w 1321"/>
                  <a:gd name="T83" fmla="*/ 0 h 712"/>
                  <a:gd name="T84" fmla="*/ 573 w 1321"/>
                  <a:gd name="T85" fmla="*/ 0 h 712"/>
                  <a:gd name="T86" fmla="*/ 651 w 1321"/>
                  <a:gd name="T87" fmla="*/ 4 h 712"/>
                  <a:gd name="T88" fmla="*/ 727 w 1321"/>
                  <a:gd name="T89" fmla="*/ 9 h 712"/>
                  <a:gd name="T90" fmla="*/ 800 w 1321"/>
                  <a:gd name="T91" fmla="*/ 20 h 712"/>
                  <a:gd name="T92" fmla="*/ 867 w 1321"/>
                  <a:gd name="T93" fmla="*/ 36 h 712"/>
                  <a:gd name="T94" fmla="*/ 929 w 1321"/>
                  <a:gd name="T95" fmla="*/ 54 h 712"/>
                  <a:gd name="T96" fmla="*/ 986 w 1321"/>
                  <a:gd name="T97" fmla="*/ 77 h 712"/>
                  <a:gd name="T98" fmla="*/ 1037 w 1321"/>
                  <a:gd name="T99" fmla="*/ 101 h 712"/>
                  <a:gd name="T100" fmla="*/ 1080 w 1321"/>
                  <a:gd name="T101" fmla="*/ 128 h 712"/>
                  <a:gd name="T102" fmla="*/ 1116 w 1321"/>
                  <a:gd name="T103" fmla="*/ 158 h 712"/>
                  <a:gd name="T104" fmla="*/ 1116 w 1321"/>
                  <a:gd name="T105" fmla="*/ 15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18" name="Text Box 30"/>
            <p:cNvSpPr txBox="1">
              <a:spLocks noChangeArrowheads="1"/>
            </p:cNvSpPr>
            <p:nvPr/>
          </p:nvSpPr>
          <p:spPr bwMode="gray">
            <a:xfrm>
              <a:off x="3652" y="3360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3</a:t>
              </a:r>
              <a:endPara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2362200" y="3124200"/>
            <a:ext cx="685800" cy="685800"/>
            <a:chOff x="1488" y="1968"/>
            <a:chExt cx="432" cy="432"/>
          </a:xfrm>
        </p:grpSpPr>
        <p:grpSp>
          <p:nvGrpSpPr>
            <p:cNvPr id="13" name="Group 32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14372" name="Oval 3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7446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4373" name="Freeform 3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116 w 1321"/>
                  <a:gd name="T1" fmla="*/ 158 h 712"/>
                  <a:gd name="T2" fmla="*/ 1130 w 1321"/>
                  <a:gd name="T3" fmla="*/ 175 h 712"/>
                  <a:gd name="T4" fmla="*/ 1133 w 1321"/>
                  <a:gd name="T5" fmla="*/ 191 h 712"/>
                  <a:gd name="T6" fmla="*/ 1128 w 1321"/>
                  <a:gd name="T7" fmla="*/ 204 h 712"/>
                  <a:gd name="T8" fmla="*/ 1114 w 1321"/>
                  <a:gd name="T9" fmla="*/ 216 h 712"/>
                  <a:gd name="T10" fmla="*/ 1092 w 1321"/>
                  <a:gd name="T11" fmla="*/ 229 h 712"/>
                  <a:gd name="T12" fmla="*/ 1063 w 1321"/>
                  <a:gd name="T13" fmla="*/ 239 h 712"/>
                  <a:gd name="T14" fmla="*/ 1026 w 1321"/>
                  <a:gd name="T15" fmla="*/ 248 h 712"/>
                  <a:gd name="T16" fmla="*/ 985 w 1321"/>
                  <a:gd name="T17" fmla="*/ 257 h 712"/>
                  <a:gd name="T18" fmla="*/ 937 w 1321"/>
                  <a:gd name="T19" fmla="*/ 264 h 712"/>
                  <a:gd name="T20" fmla="*/ 885 w 1321"/>
                  <a:gd name="T21" fmla="*/ 270 h 712"/>
                  <a:gd name="T22" fmla="*/ 830 w 1321"/>
                  <a:gd name="T23" fmla="*/ 273 h 712"/>
                  <a:gd name="T24" fmla="*/ 769 w 1321"/>
                  <a:gd name="T25" fmla="*/ 279 h 712"/>
                  <a:gd name="T26" fmla="*/ 707 w 1321"/>
                  <a:gd name="T27" fmla="*/ 280 h 712"/>
                  <a:gd name="T28" fmla="*/ 683 w 1321"/>
                  <a:gd name="T29" fmla="*/ 281 h 712"/>
                  <a:gd name="T30" fmla="*/ 409 w 1321"/>
                  <a:gd name="T31" fmla="*/ 281 h 712"/>
                  <a:gd name="T32" fmla="*/ 405 w 1321"/>
                  <a:gd name="T33" fmla="*/ 281 h 712"/>
                  <a:gd name="T34" fmla="*/ 351 w 1321"/>
                  <a:gd name="T35" fmla="*/ 280 h 712"/>
                  <a:gd name="T36" fmla="*/ 299 w 1321"/>
                  <a:gd name="T37" fmla="*/ 279 h 712"/>
                  <a:gd name="T38" fmla="*/ 250 w 1321"/>
                  <a:gd name="T39" fmla="*/ 275 h 712"/>
                  <a:gd name="T40" fmla="*/ 203 w 1321"/>
                  <a:gd name="T41" fmla="*/ 272 h 712"/>
                  <a:gd name="T42" fmla="*/ 161 w 1321"/>
                  <a:gd name="T43" fmla="*/ 267 h 712"/>
                  <a:gd name="T44" fmla="*/ 122 w 1321"/>
                  <a:gd name="T45" fmla="*/ 261 h 712"/>
                  <a:gd name="T46" fmla="*/ 86 w 1321"/>
                  <a:gd name="T47" fmla="*/ 256 h 712"/>
                  <a:gd name="T48" fmla="*/ 59 w 1321"/>
                  <a:gd name="T49" fmla="*/ 249 h 712"/>
                  <a:gd name="T50" fmla="*/ 31 w 1321"/>
                  <a:gd name="T51" fmla="*/ 240 h 712"/>
                  <a:gd name="T52" fmla="*/ 18 w 1321"/>
                  <a:gd name="T53" fmla="*/ 230 h 712"/>
                  <a:gd name="T54" fmla="*/ 6 w 1321"/>
                  <a:gd name="T55" fmla="*/ 219 h 712"/>
                  <a:gd name="T56" fmla="*/ 0 w 1321"/>
                  <a:gd name="T57" fmla="*/ 207 h 712"/>
                  <a:gd name="T58" fmla="*/ 0 w 1321"/>
                  <a:gd name="T59" fmla="*/ 206 h 712"/>
                  <a:gd name="T60" fmla="*/ 4 w 1321"/>
                  <a:gd name="T61" fmla="*/ 191 h 712"/>
                  <a:gd name="T62" fmla="*/ 16 w 1321"/>
                  <a:gd name="T63" fmla="*/ 176 h 712"/>
                  <a:gd name="T64" fmla="*/ 43 w 1321"/>
                  <a:gd name="T65" fmla="*/ 146 h 712"/>
                  <a:gd name="T66" fmla="*/ 78 w 1321"/>
                  <a:gd name="T67" fmla="*/ 118 h 712"/>
                  <a:gd name="T68" fmla="*/ 126 w 1321"/>
                  <a:gd name="T69" fmla="*/ 93 h 712"/>
                  <a:gd name="T70" fmla="*/ 175 w 1321"/>
                  <a:gd name="T71" fmla="*/ 69 h 712"/>
                  <a:gd name="T72" fmla="*/ 231 w 1321"/>
                  <a:gd name="T73" fmla="*/ 48 h 712"/>
                  <a:gd name="T74" fmla="*/ 293 w 1321"/>
                  <a:gd name="T75" fmla="*/ 33 h 712"/>
                  <a:gd name="T76" fmla="*/ 356 w 1321"/>
                  <a:gd name="T77" fmla="*/ 18 h 712"/>
                  <a:gd name="T78" fmla="*/ 427 w 1321"/>
                  <a:gd name="T79" fmla="*/ 9 h 712"/>
                  <a:gd name="T80" fmla="*/ 498 w 1321"/>
                  <a:gd name="T81" fmla="*/ 4 h 712"/>
                  <a:gd name="T82" fmla="*/ 573 w 1321"/>
                  <a:gd name="T83" fmla="*/ 0 h 712"/>
                  <a:gd name="T84" fmla="*/ 573 w 1321"/>
                  <a:gd name="T85" fmla="*/ 0 h 712"/>
                  <a:gd name="T86" fmla="*/ 651 w 1321"/>
                  <a:gd name="T87" fmla="*/ 4 h 712"/>
                  <a:gd name="T88" fmla="*/ 727 w 1321"/>
                  <a:gd name="T89" fmla="*/ 9 h 712"/>
                  <a:gd name="T90" fmla="*/ 800 w 1321"/>
                  <a:gd name="T91" fmla="*/ 20 h 712"/>
                  <a:gd name="T92" fmla="*/ 867 w 1321"/>
                  <a:gd name="T93" fmla="*/ 36 h 712"/>
                  <a:gd name="T94" fmla="*/ 929 w 1321"/>
                  <a:gd name="T95" fmla="*/ 54 h 712"/>
                  <a:gd name="T96" fmla="*/ 986 w 1321"/>
                  <a:gd name="T97" fmla="*/ 77 h 712"/>
                  <a:gd name="T98" fmla="*/ 1037 w 1321"/>
                  <a:gd name="T99" fmla="*/ 101 h 712"/>
                  <a:gd name="T100" fmla="*/ 1080 w 1321"/>
                  <a:gd name="T101" fmla="*/ 128 h 712"/>
                  <a:gd name="T102" fmla="*/ 1116 w 1321"/>
                  <a:gd name="T103" fmla="*/ 158 h 712"/>
                  <a:gd name="T104" fmla="*/ 1116 w 1321"/>
                  <a:gd name="T105" fmla="*/ 15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23" name="Text Box 35"/>
            <p:cNvSpPr txBox="1">
              <a:spLocks noChangeArrowheads="1"/>
            </p:cNvSpPr>
            <p:nvPr/>
          </p:nvSpPr>
          <p:spPr bwMode="gray">
            <a:xfrm>
              <a:off x="1586" y="2016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1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14347" name="Oval 36"/>
          <p:cNvSpPr>
            <a:spLocks noChangeArrowheads="1"/>
          </p:cNvSpPr>
          <p:nvPr/>
        </p:nvSpPr>
        <p:spPr bwMode="gray">
          <a:xfrm rot="-3372907">
            <a:off x="5566569" y="5177631"/>
            <a:ext cx="130175" cy="138113"/>
          </a:xfrm>
          <a:prstGeom prst="ellipse">
            <a:avLst/>
          </a:prstGeom>
          <a:gradFill rotWithShape="1">
            <a:gsLst>
              <a:gs pos="0">
                <a:srgbClr val="9966FF"/>
              </a:gs>
              <a:gs pos="100000">
                <a:srgbClr val="6644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48" name="Oval 37"/>
          <p:cNvSpPr>
            <a:spLocks noChangeArrowheads="1"/>
          </p:cNvSpPr>
          <p:nvPr/>
        </p:nvSpPr>
        <p:spPr bwMode="gray">
          <a:xfrm rot="-3372907">
            <a:off x="5414169" y="5025231"/>
            <a:ext cx="130175" cy="138113"/>
          </a:xfrm>
          <a:prstGeom prst="ellipse">
            <a:avLst/>
          </a:prstGeom>
          <a:gradFill rotWithShape="1">
            <a:gsLst>
              <a:gs pos="0">
                <a:srgbClr val="9966FF"/>
              </a:gs>
              <a:gs pos="100000">
                <a:srgbClr val="6644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3124200" y="3581400"/>
            <a:ext cx="366713" cy="206375"/>
            <a:chOff x="2016" y="2304"/>
            <a:chExt cx="231" cy="130"/>
          </a:xfrm>
        </p:grpSpPr>
        <p:sp>
          <p:nvSpPr>
            <p:cNvPr id="14368" name="Oval 39"/>
            <p:cNvSpPr>
              <a:spLocks noChangeArrowheads="1"/>
            </p:cNvSpPr>
            <p:nvPr/>
          </p:nvSpPr>
          <p:spPr bwMode="gray">
            <a:xfrm rot="-3372907">
              <a:off x="2019" y="2301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AA66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69" name="Oval 40"/>
            <p:cNvSpPr>
              <a:spLocks noChangeArrowheads="1"/>
            </p:cNvSpPr>
            <p:nvPr/>
          </p:nvSpPr>
          <p:spPr bwMode="gray">
            <a:xfrm rot="-3372907">
              <a:off x="216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AA66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</p:grpSp>
      <p:grpSp>
        <p:nvGrpSpPr>
          <p:cNvPr id="15" name="Group 41"/>
          <p:cNvGrpSpPr>
            <a:grpSpLocks/>
          </p:cNvGrpSpPr>
          <p:nvPr/>
        </p:nvGrpSpPr>
        <p:grpSpPr bwMode="auto">
          <a:xfrm>
            <a:off x="4495800" y="2559050"/>
            <a:ext cx="138113" cy="412750"/>
            <a:chOff x="2832" y="1612"/>
            <a:chExt cx="87" cy="260"/>
          </a:xfrm>
        </p:grpSpPr>
        <p:sp>
          <p:nvSpPr>
            <p:cNvPr id="14366" name="Oval 42"/>
            <p:cNvSpPr>
              <a:spLocks noChangeArrowheads="1"/>
            </p:cNvSpPr>
            <p:nvPr/>
          </p:nvSpPr>
          <p:spPr bwMode="gray">
            <a:xfrm rot="-3372907">
              <a:off x="2835" y="1609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AA8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67" name="Oval 43"/>
            <p:cNvSpPr>
              <a:spLocks noChangeArrowheads="1"/>
            </p:cNvSpPr>
            <p:nvPr/>
          </p:nvSpPr>
          <p:spPr bwMode="gray">
            <a:xfrm rot="-3372907">
              <a:off x="2835" y="1787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AA8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</p:grpSp>
      <p:sp>
        <p:nvSpPr>
          <p:cNvPr id="14351" name="Oval 44"/>
          <p:cNvSpPr>
            <a:spLocks noChangeArrowheads="1"/>
          </p:cNvSpPr>
          <p:nvPr/>
        </p:nvSpPr>
        <p:spPr bwMode="gray">
          <a:xfrm rot="-3372907">
            <a:off x="5966619" y="3606006"/>
            <a:ext cx="130175" cy="138113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100000">
                <a:srgbClr val="0066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52" name="Oval 45"/>
          <p:cNvSpPr>
            <a:spLocks noChangeArrowheads="1"/>
          </p:cNvSpPr>
          <p:nvPr/>
        </p:nvSpPr>
        <p:spPr bwMode="gray">
          <a:xfrm rot="-3372907">
            <a:off x="5718969" y="3729831"/>
            <a:ext cx="130175" cy="138113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100000">
                <a:srgbClr val="0066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53" name="Text Box 46"/>
          <p:cNvSpPr txBox="1">
            <a:spLocks noChangeArrowheads="1"/>
          </p:cNvSpPr>
          <p:nvPr/>
        </p:nvSpPr>
        <p:spPr bwMode="auto">
          <a:xfrm>
            <a:off x="4824413" y="1557338"/>
            <a:ext cx="4319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CC"/>
                </a:solidFill>
              </a:rPr>
              <a:t>умение с достаточной полнотой и точностью выражать свои мысли</a:t>
            </a:r>
            <a:r>
              <a:rPr lang="ru-RU" sz="2000">
                <a:solidFill>
                  <a:srgbClr val="33CCFF"/>
                </a:solidFill>
              </a:rPr>
              <a:t> </a:t>
            </a:r>
            <a:endParaRPr lang="en-US" sz="2000" b="1">
              <a:solidFill>
                <a:srgbClr val="33CCFF"/>
              </a:solidFill>
            </a:endParaRPr>
          </a:p>
        </p:txBody>
      </p:sp>
      <p:sp>
        <p:nvSpPr>
          <p:cNvPr id="14354" name="Text Box 47"/>
          <p:cNvSpPr txBox="1">
            <a:spLocks noChangeArrowheads="1"/>
          </p:cNvSpPr>
          <p:nvPr/>
        </p:nvSpPr>
        <p:spPr bwMode="auto">
          <a:xfrm>
            <a:off x="250825" y="278130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CC"/>
                </a:solidFill>
              </a:rPr>
              <a:t>планирование учебного сотрудничества с учителем и сверстниками</a:t>
            </a:r>
          </a:p>
        </p:txBody>
      </p:sp>
      <p:sp>
        <p:nvSpPr>
          <p:cNvPr id="14355" name="Text Box 48"/>
          <p:cNvSpPr txBox="1">
            <a:spLocks noChangeArrowheads="1"/>
          </p:cNvSpPr>
          <p:nvPr/>
        </p:nvSpPr>
        <p:spPr bwMode="auto">
          <a:xfrm>
            <a:off x="6804025" y="3068638"/>
            <a:ext cx="1905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>
                <a:solidFill>
                  <a:srgbClr val="0000CC"/>
                </a:solidFill>
              </a:rPr>
              <a:t>управление поведением партнёра</a:t>
            </a:r>
            <a:r>
              <a:rPr lang="ru-RU" sz="2000">
                <a:solidFill>
                  <a:srgbClr val="33CCFF"/>
                </a:solidFill>
              </a:rPr>
              <a:t> </a:t>
            </a:r>
            <a:endParaRPr lang="en-US" sz="2000" b="1">
              <a:solidFill>
                <a:srgbClr val="33CCFF"/>
              </a:solidFill>
            </a:endParaRPr>
          </a:p>
        </p:txBody>
      </p:sp>
      <p:sp>
        <p:nvSpPr>
          <p:cNvPr id="14356" name="Text Box 49"/>
          <p:cNvSpPr txBox="1">
            <a:spLocks noChangeArrowheads="1"/>
          </p:cNvSpPr>
          <p:nvPr/>
        </p:nvSpPr>
        <p:spPr bwMode="auto">
          <a:xfrm>
            <a:off x="971550" y="5445125"/>
            <a:ext cx="19161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CC"/>
                </a:solidFill>
              </a:rPr>
              <a:t>постановка вопросов</a:t>
            </a:r>
          </a:p>
          <a:p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14357" name="Text Box 50"/>
          <p:cNvSpPr txBox="1">
            <a:spLocks noChangeArrowheads="1"/>
          </p:cNvSpPr>
          <p:nvPr/>
        </p:nvSpPr>
        <p:spPr bwMode="auto">
          <a:xfrm>
            <a:off x="6372225" y="5445125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CC"/>
                </a:solidFill>
              </a:rPr>
              <a:t>разрешение конфликтов</a:t>
            </a:r>
            <a:r>
              <a:rPr lang="ru-RU" sz="2000">
                <a:solidFill>
                  <a:srgbClr val="33CCFF"/>
                </a:solidFill>
              </a:rPr>
              <a:t> </a:t>
            </a:r>
            <a:endParaRPr lang="en-US" sz="2000" b="1">
              <a:solidFill>
                <a:srgbClr val="33CCFF"/>
              </a:solidFill>
            </a:endParaRPr>
          </a:p>
        </p:txBody>
      </p:sp>
      <p:grpSp>
        <p:nvGrpSpPr>
          <p:cNvPr id="16" name="Group 26"/>
          <p:cNvGrpSpPr>
            <a:grpSpLocks/>
          </p:cNvGrpSpPr>
          <p:nvPr/>
        </p:nvGrpSpPr>
        <p:grpSpPr bwMode="auto">
          <a:xfrm>
            <a:off x="179388" y="115888"/>
            <a:ext cx="5651500" cy="1835150"/>
            <a:chOff x="555" y="2823"/>
            <a:chExt cx="973" cy="1065"/>
          </a:xfrm>
        </p:grpSpPr>
        <p:pic>
          <p:nvPicPr>
            <p:cNvPr id="14361" name="Picture 27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2" name="Oval 28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AE50E2"/>
                </a:gs>
                <a:gs pos="100000">
                  <a:srgbClr val="642E81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63" name="Oval 29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AE50E2">
                    <a:alpha val="85001"/>
                  </a:srgbClr>
                </a:gs>
                <a:gs pos="100000">
                  <a:srgbClr val="6F339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64" name="Oval 30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AE50E2"/>
                </a:gs>
                <a:gs pos="100000">
                  <a:srgbClr val="7E3AA4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4365" name="Picture 31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59" name="Rectangle 58"/>
          <p:cNvSpPr>
            <a:spLocks noChangeArrowheads="1"/>
          </p:cNvSpPr>
          <p:nvPr/>
        </p:nvSpPr>
        <p:spPr bwMode="auto">
          <a:xfrm>
            <a:off x="611188" y="765175"/>
            <a:ext cx="4681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FF3300"/>
                </a:solidFill>
              </a:rPr>
              <a:t>Коммуникативные УУД</a:t>
            </a:r>
          </a:p>
        </p:txBody>
      </p:sp>
      <p:pic>
        <p:nvPicPr>
          <p:cNvPr id="14360" name="Picture 7" descr="logo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115888"/>
            <a:ext cx="3143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E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985</Words>
  <Application>Microsoft Office PowerPoint</Application>
  <PresentationFormat>Экран (4:3)</PresentationFormat>
  <Paragraphs>110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 ПРОГРАММА ФОРМИРОВАНИЯ, ОЦЕНИВАНИЯ И ДИАГНОСТИКИ УНИВЕРСАЛЬНЫХ УЧЕБНЫХ ДЕЙСТВИЙ   (УУД) </vt:lpstr>
      <vt:lpstr> Универсальные  учебные  действия  сгруппированы  в  четыре  основных  блока:     </vt:lpstr>
      <vt:lpstr>Слайд 4</vt:lpstr>
      <vt:lpstr>Личностные  универсальные  учебные  действия</vt:lpstr>
      <vt:lpstr>Слайд 6</vt:lpstr>
      <vt:lpstr>Познавательные  универсальные  учебные  действия</vt:lpstr>
      <vt:lpstr>Познавательные  универсальные  учебные  действия</vt:lpstr>
      <vt:lpstr>Слайд 9</vt:lpstr>
      <vt:lpstr>Коммуникативные  универсальные  учебные  действия</vt:lpstr>
      <vt:lpstr>Коммуникативные  универсальные  учебные  действия</vt:lpstr>
      <vt:lpstr>Слайд 12</vt:lpstr>
      <vt:lpstr>Регулятивные  универсальные  учебные  действия</vt:lpstr>
      <vt:lpstr> Формируемые  на  уроках  УУД  закрепляются  ребёнком  во  внеурочной  и  внешкольной  деятельности,  в  личном  опыте  и  становятся  личным  достижением,  используемым  в  повседневной  жизни,  индивидуальной  творческой   деятельности.   </vt:lpstr>
      <vt:lpstr>Слайд 15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ПРОГРАММА ФОРМИРОВАНИЯ, ОЦЕНИВАНИЯ И ДИАГНОСТИКИ УНИВЕРСАЛЬНЫХ УЧЕБНЫХ ДЕЙСТВИЙ   (УУД) </dc:title>
  <dc:creator>www.PHILka.RU</dc:creator>
  <cp:lastModifiedBy>www.PHILka.RU</cp:lastModifiedBy>
  <cp:revision>19</cp:revision>
  <dcterms:created xsi:type="dcterms:W3CDTF">2012-03-27T14:18:58Z</dcterms:created>
  <dcterms:modified xsi:type="dcterms:W3CDTF">2012-03-27T17:08:13Z</dcterms:modified>
</cp:coreProperties>
</file>