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 b="0"/>
            </a:pPr>
            <a:r>
              <a:rPr lang="ru-RU" b="1" dirty="0"/>
              <a:t>Математика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 класс "А"</c:v>
                </c:pt>
                <c:pt idx="1">
                  <c:v>1 класс "Б"</c:v>
                </c:pt>
                <c:pt idx="2">
                  <c:v>1 класс "В"</c:v>
                </c:pt>
                <c:pt idx="3">
                  <c:v>1 класс "Г"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0.62000000000000077</c:v>
                </c:pt>
                <c:pt idx="1">
                  <c:v>1</c:v>
                </c:pt>
                <c:pt idx="2">
                  <c:v>0.6400000000000009</c:v>
                </c:pt>
                <c:pt idx="3">
                  <c:v>0.75000000000000089</c:v>
                </c:pt>
              </c:numCache>
            </c:numRef>
          </c:val>
        </c:ser>
        <c:shape val="box"/>
        <c:axId val="55382400"/>
        <c:axId val="55383168"/>
        <c:axId val="0"/>
      </c:bar3DChart>
      <c:catAx>
        <c:axId val="5538240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5383168"/>
        <c:crosses val="autoZero"/>
        <c:auto val="1"/>
        <c:lblAlgn val="ctr"/>
        <c:lblOffset val="100"/>
      </c:catAx>
      <c:valAx>
        <c:axId val="55383168"/>
        <c:scaling>
          <c:orientation val="minMax"/>
        </c:scaling>
        <c:axPos val="l"/>
        <c:majorGridlines/>
        <c:numFmt formatCode="0%" sourceLinked="1"/>
        <c:tickLblPos val="nextTo"/>
        <c:crossAx val="55382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 b="0"/>
            </a:pPr>
            <a:r>
              <a:rPr lang="ru-RU" b="1" dirty="0" smtClean="0"/>
              <a:t>Русский</a:t>
            </a:r>
            <a:r>
              <a:rPr lang="ru-RU" b="1" baseline="0" dirty="0" smtClean="0"/>
              <a:t> язык</a:t>
            </a:r>
            <a:endParaRPr lang="ru-RU" b="1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диктант</c:v>
                </c:pt>
              </c:strCache>
            </c:strRef>
          </c:tx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 класс "А"</c:v>
                </c:pt>
                <c:pt idx="1">
                  <c:v>1 класс "Б"</c:v>
                </c:pt>
                <c:pt idx="2">
                  <c:v>1 класс "В"</c:v>
                </c:pt>
                <c:pt idx="3">
                  <c:v>1 класс "Г"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0.7600000000000009</c:v>
                </c:pt>
                <c:pt idx="2">
                  <c:v>0.73000000000000065</c:v>
                </c:pt>
                <c:pt idx="3">
                  <c:v>0.74000000000000077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грамматическое задание</c:v>
                </c:pt>
              </c:strCache>
            </c:strRef>
          </c:tx>
          <c:dLbls>
            <c:dLbl>
              <c:idx val="2"/>
              <c:layout>
                <c:manualLayout>
                  <c:x val="8.7145359557636529E-3"/>
                  <c:y val="-2.6533810969787829E-3"/>
                </c:manualLayout>
              </c:layout>
              <c:showVal val="1"/>
            </c:dLbl>
            <c:dLbl>
              <c:idx val="3"/>
              <c:layout>
                <c:manualLayout>
                  <c:x val="1.2200350338069108E-2"/>
                  <c:y val="0"/>
                </c:manualLayout>
              </c:layout>
              <c:showVal val="1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 класс "А"</c:v>
                </c:pt>
                <c:pt idx="1">
                  <c:v>1 класс "Б"</c:v>
                </c:pt>
                <c:pt idx="2">
                  <c:v>1 класс "В"</c:v>
                </c:pt>
                <c:pt idx="3">
                  <c:v>1 класс "Г"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0.81</c:v>
                </c:pt>
                <c:pt idx="1">
                  <c:v>1</c:v>
                </c:pt>
                <c:pt idx="2">
                  <c:v>0.81</c:v>
                </c:pt>
                <c:pt idx="3">
                  <c:v>0.74000000000000077</c:v>
                </c:pt>
              </c:numCache>
            </c:numRef>
          </c:val>
        </c:ser>
        <c:shape val="box"/>
        <c:axId val="55441280"/>
        <c:axId val="55442816"/>
        <c:axId val="0"/>
      </c:bar3DChart>
      <c:catAx>
        <c:axId val="554412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5442816"/>
        <c:crosses val="autoZero"/>
        <c:auto val="1"/>
        <c:lblAlgn val="ctr"/>
        <c:lblOffset val="100"/>
      </c:catAx>
      <c:valAx>
        <c:axId val="55442816"/>
        <c:scaling>
          <c:orientation val="minMax"/>
        </c:scaling>
        <c:axPos val="l"/>
        <c:majorGridlines/>
        <c:numFmt formatCode="0%" sourceLinked="1"/>
        <c:tickLblPos val="nextTo"/>
        <c:crossAx val="554412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800" b="1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dLbls>
            <c:dLbl>
              <c:idx val="0"/>
              <c:layout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2"/>
              <c:layout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3"/>
              <c:layout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 класс "А"</c:v>
                </c:pt>
                <c:pt idx="1">
                  <c:v>2 класс "Б"</c:v>
                </c:pt>
                <c:pt idx="2">
                  <c:v>2 класс "Г"</c:v>
                </c:pt>
                <c:pt idx="3">
                  <c:v>2 класс "И"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0.75000000000000089</c:v>
                </c:pt>
                <c:pt idx="1">
                  <c:v>0.79</c:v>
                </c:pt>
                <c:pt idx="2">
                  <c:v>0.74000000000000077</c:v>
                </c:pt>
                <c:pt idx="3">
                  <c:v>0.78</c:v>
                </c:pt>
              </c:numCache>
            </c:numRef>
          </c:val>
        </c:ser>
        <c:shape val="box"/>
        <c:axId val="70244992"/>
        <c:axId val="70283648"/>
        <c:axId val="0"/>
      </c:bar3DChart>
      <c:catAx>
        <c:axId val="702449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283648"/>
        <c:crosses val="autoZero"/>
        <c:auto val="1"/>
        <c:lblAlgn val="ctr"/>
        <c:lblOffset val="100"/>
      </c:catAx>
      <c:valAx>
        <c:axId val="70283648"/>
        <c:scaling>
          <c:orientation val="minMax"/>
        </c:scaling>
        <c:axPos val="l"/>
        <c:majorGridlines/>
        <c:numFmt formatCode="0%" sourceLinked="1"/>
        <c:tickLblPos val="nextTo"/>
        <c:crossAx val="70244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 b="1"/>
            </a:pPr>
            <a:r>
              <a:rPr lang="ru-RU" b="1" dirty="0" smtClean="0"/>
              <a:t>Русский</a:t>
            </a:r>
            <a:r>
              <a:rPr lang="ru-RU" b="1" baseline="0" dirty="0" smtClean="0"/>
              <a:t> язык</a:t>
            </a:r>
            <a:endParaRPr lang="ru-RU" b="1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Диктант</c:v>
                </c:pt>
              </c:strCache>
            </c:strRef>
          </c:tx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 класс "А"</c:v>
                </c:pt>
                <c:pt idx="1">
                  <c:v>2 класс "Б"</c:v>
                </c:pt>
                <c:pt idx="2">
                  <c:v>2 класс "Г"</c:v>
                </c:pt>
                <c:pt idx="3">
                  <c:v>2 класс "И"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0.8</c:v>
                </c:pt>
                <c:pt idx="2">
                  <c:v>0.87000000000000077</c:v>
                </c:pt>
                <c:pt idx="3">
                  <c:v>0.86000000000000065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Грамматическое задание</c:v>
                </c:pt>
              </c:strCache>
            </c:strRef>
          </c:tx>
          <c:dLbls>
            <c:dLbl>
              <c:idx val="0"/>
              <c:layout>
                <c:manualLayout>
                  <c:x val="1.0774335363489601E-2"/>
                  <c:y val="2.6533810969787829E-3"/>
                </c:manualLayout>
              </c:layout>
              <c:showVal val="1"/>
            </c:dLbl>
            <c:dLbl>
              <c:idx val="1"/>
              <c:layout>
                <c:manualLayout>
                  <c:x val="1.7957225605816002E-2"/>
                  <c:y val="-2.6533810969787829E-3"/>
                </c:manualLayout>
              </c:layout>
              <c:showVal val="1"/>
            </c:dLbl>
            <c:dLbl>
              <c:idx val="2"/>
              <c:layout>
                <c:manualLayout>
                  <c:x val="1.436578048465279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0774335363489601E-2"/>
                  <c:y val="5.3067621939575709E-3"/>
                </c:manualLayout>
              </c:layout>
              <c:showVal val="1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 класс "А"</c:v>
                </c:pt>
                <c:pt idx="1">
                  <c:v>2 класс "Б"</c:v>
                </c:pt>
                <c:pt idx="2">
                  <c:v>2 класс "Г"</c:v>
                </c:pt>
                <c:pt idx="3">
                  <c:v>2 класс "И"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0.8</c:v>
                </c:pt>
                <c:pt idx="2">
                  <c:v>0.78</c:v>
                </c:pt>
                <c:pt idx="3">
                  <c:v>0.77000000000000091</c:v>
                </c:pt>
              </c:numCache>
            </c:numRef>
          </c:val>
        </c:ser>
        <c:shape val="box"/>
        <c:axId val="87164416"/>
        <c:axId val="87165952"/>
        <c:axId val="0"/>
      </c:bar3DChart>
      <c:catAx>
        <c:axId val="8716441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165952"/>
        <c:crosses val="autoZero"/>
        <c:auto val="1"/>
        <c:lblAlgn val="ctr"/>
        <c:lblOffset val="100"/>
      </c:catAx>
      <c:valAx>
        <c:axId val="87165952"/>
        <c:scaling>
          <c:orientation val="minMax"/>
        </c:scaling>
        <c:axPos val="l"/>
        <c:majorGridlines/>
        <c:numFmt formatCode="0%" sourceLinked="1"/>
        <c:tickLblPos val="nextTo"/>
        <c:crossAx val="871644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800" b="1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3 класс "А"</c:v>
                </c:pt>
                <c:pt idx="1">
                  <c:v>3 класс "Б"</c:v>
                </c:pt>
                <c:pt idx="2">
                  <c:v>3 класс "Г"</c:v>
                </c:pt>
                <c:pt idx="3">
                  <c:v>3 класс "И"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0.52</c:v>
                </c:pt>
                <c:pt idx="2">
                  <c:v>0.9</c:v>
                </c:pt>
                <c:pt idx="3">
                  <c:v>0.86000000000000065</c:v>
                </c:pt>
              </c:numCache>
            </c:numRef>
          </c:val>
        </c:ser>
        <c:shape val="box"/>
        <c:axId val="81853056"/>
        <c:axId val="87212416"/>
        <c:axId val="0"/>
      </c:bar3DChart>
      <c:catAx>
        <c:axId val="818530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212416"/>
        <c:crosses val="autoZero"/>
        <c:auto val="1"/>
        <c:lblAlgn val="ctr"/>
        <c:lblOffset val="100"/>
      </c:catAx>
      <c:valAx>
        <c:axId val="87212416"/>
        <c:scaling>
          <c:orientation val="minMax"/>
        </c:scaling>
        <c:axPos val="l"/>
        <c:majorGridlines/>
        <c:numFmt formatCode="0%" sourceLinked="1"/>
        <c:tickLblPos val="nextTo"/>
        <c:crossAx val="818530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 b="1"/>
            </a:pPr>
            <a:r>
              <a:rPr lang="ru-RU" b="1" dirty="0" smtClean="0"/>
              <a:t>Русский</a:t>
            </a:r>
            <a:r>
              <a:rPr lang="ru-RU" b="1" baseline="0" dirty="0" smtClean="0"/>
              <a:t> язык</a:t>
            </a:r>
            <a:endParaRPr lang="ru-RU" b="1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Диктант</c:v>
                </c:pt>
              </c:strCache>
            </c:strRef>
          </c:tx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3 класс "А"</c:v>
                </c:pt>
                <c:pt idx="1">
                  <c:v>3 класс "Б"</c:v>
                </c:pt>
                <c:pt idx="2">
                  <c:v>3 класс "Г"</c:v>
                </c:pt>
                <c:pt idx="3">
                  <c:v>3 класс "И"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0.76000000000000079</c:v>
                </c:pt>
                <c:pt idx="1">
                  <c:v>0.38000000000000039</c:v>
                </c:pt>
                <c:pt idx="2">
                  <c:v>0.77000000000000079</c:v>
                </c:pt>
                <c:pt idx="3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Грамматическое задание</c:v>
                </c:pt>
              </c:strCache>
            </c:strRef>
          </c:tx>
          <c:dLbls>
            <c:dLbl>
              <c:idx val="0"/>
              <c:layout>
                <c:manualLayout>
                  <c:x val="2.4400700676138202E-2"/>
                  <c:y val="-5.0793295285022876E-3"/>
                </c:manualLayout>
              </c:layout>
              <c:showVal val="1"/>
            </c:dLbl>
            <c:dLbl>
              <c:idx val="2"/>
              <c:layout>
                <c:manualLayout>
                  <c:x val="1.9171979102680023E-2"/>
                  <c:y val="-5.0793295285022416E-3"/>
                </c:manualLayout>
              </c:layout>
              <c:showVal val="1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3 класс "А"</c:v>
                </c:pt>
                <c:pt idx="1">
                  <c:v>3 класс "Б"</c:v>
                </c:pt>
                <c:pt idx="2">
                  <c:v>3 класс "Г"</c:v>
                </c:pt>
                <c:pt idx="3">
                  <c:v>3 класс "И"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0.72000000000000064</c:v>
                </c:pt>
                <c:pt idx="1">
                  <c:v>0.56999999999999995</c:v>
                </c:pt>
                <c:pt idx="2">
                  <c:v>0.82000000000000062</c:v>
                </c:pt>
                <c:pt idx="3">
                  <c:v>0.91</c:v>
                </c:pt>
              </c:numCache>
            </c:numRef>
          </c:val>
        </c:ser>
        <c:shape val="box"/>
        <c:axId val="87271680"/>
        <c:axId val="87281664"/>
        <c:axId val="0"/>
      </c:bar3DChart>
      <c:catAx>
        <c:axId val="872716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281664"/>
        <c:crosses val="autoZero"/>
        <c:auto val="1"/>
        <c:lblAlgn val="ctr"/>
        <c:lblOffset val="100"/>
      </c:catAx>
      <c:valAx>
        <c:axId val="87281664"/>
        <c:scaling>
          <c:orientation val="minMax"/>
        </c:scaling>
        <c:axPos val="l"/>
        <c:majorGridlines/>
        <c:numFmt formatCode="0%" sourceLinked="1"/>
        <c:tickLblPos val="nextTo"/>
        <c:crossAx val="872716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800" b="1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dLbls>
            <c:dLbl>
              <c:idx val="0"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</c:dLbl>
            <c:dLbl>
              <c:idx val="2"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</c:dLbl>
            <c:dLbl>
              <c:idx val="3"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4 класс "А"</c:v>
                </c:pt>
                <c:pt idx="1">
                  <c:v>4 класс "Б"</c:v>
                </c:pt>
                <c:pt idx="2">
                  <c:v>4 класс "Г"</c:v>
                </c:pt>
                <c:pt idx="3">
                  <c:v>4 класс "И"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0.63000000000000056</c:v>
                </c:pt>
                <c:pt idx="1">
                  <c:v>0.68</c:v>
                </c:pt>
                <c:pt idx="2">
                  <c:v>0.81</c:v>
                </c:pt>
                <c:pt idx="3">
                  <c:v>0.64000000000000068</c:v>
                </c:pt>
              </c:numCache>
            </c:numRef>
          </c:val>
        </c:ser>
        <c:shape val="box"/>
        <c:axId val="89811584"/>
        <c:axId val="89825664"/>
        <c:axId val="0"/>
      </c:bar3DChart>
      <c:catAx>
        <c:axId val="8981158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825664"/>
        <c:crosses val="autoZero"/>
        <c:auto val="1"/>
        <c:lblAlgn val="ctr"/>
        <c:lblOffset val="100"/>
      </c:catAx>
      <c:valAx>
        <c:axId val="89825664"/>
        <c:scaling>
          <c:orientation val="minMax"/>
        </c:scaling>
        <c:axPos val="l"/>
        <c:majorGridlines/>
        <c:numFmt formatCode="0%" sourceLinked="1"/>
        <c:tickLblPos val="nextTo"/>
        <c:crossAx val="898115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 b="1"/>
            </a:pPr>
            <a:r>
              <a:rPr lang="ru-RU" b="1" dirty="0" smtClean="0"/>
              <a:t>Русский</a:t>
            </a:r>
            <a:r>
              <a:rPr lang="ru-RU" b="1" baseline="0" dirty="0" smtClean="0"/>
              <a:t>  язык</a:t>
            </a:r>
            <a:endParaRPr lang="ru-RU" b="1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Диктант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4 класс "А"</c:v>
                </c:pt>
                <c:pt idx="1">
                  <c:v>4 класс "Б"</c:v>
                </c:pt>
                <c:pt idx="2">
                  <c:v>4 класс "Г"</c:v>
                </c:pt>
                <c:pt idx="3">
                  <c:v>4 класс "И"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0.60000000000000053</c:v>
                </c:pt>
                <c:pt idx="1">
                  <c:v>0.5</c:v>
                </c:pt>
                <c:pt idx="2">
                  <c:v>0.81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Грамматическое задание</c:v>
                </c:pt>
              </c:strCache>
            </c:strRef>
          </c:tx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4 класс "А"</c:v>
                </c:pt>
                <c:pt idx="1">
                  <c:v>4 класс "Б"</c:v>
                </c:pt>
                <c:pt idx="2">
                  <c:v>4 класс "Г"</c:v>
                </c:pt>
                <c:pt idx="3">
                  <c:v>4 класс "И"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0.70000000000000051</c:v>
                </c:pt>
                <c:pt idx="1">
                  <c:v>0.86000000000000054</c:v>
                </c:pt>
                <c:pt idx="2">
                  <c:v>1</c:v>
                </c:pt>
                <c:pt idx="3">
                  <c:v>0.95000000000000051</c:v>
                </c:pt>
              </c:numCache>
            </c:numRef>
          </c:val>
        </c:ser>
        <c:shape val="box"/>
        <c:axId val="89864448"/>
        <c:axId val="89870336"/>
        <c:axId val="0"/>
      </c:bar3DChart>
      <c:catAx>
        <c:axId val="8986444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870336"/>
        <c:crosses val="autoZero"/>
        <c:auto val="1"/>
        <c:lblAlgn val="ctr"/>
        <c:lblOffset val="100"/>
      </c:catAx>
      <c:valAx>
        <c:axId val="89870336"/>
        <c:scaling>
          <c:orientation val="minMax"/>
        </c:scaling>
        <c:axPos val="l"/>
        <c:majorGridlines/>
        <c:numFmt formatCode="0%" sourceLinked="1"/>
        <c:tickLblPos val="nextTo"/>
        <c:crossAx val="898644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4DCE-E5B5-48C9-8FC5-82E5CF89D347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8D263-7F07-40CF-878A-DC0310316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gif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C:\Users\Преподаватель\Pictures\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1816098" cy="1895030"/>
          </a:xfrm>
          <a:prstGeom prst="rect">
            <a:avLst/>
          </a:prstGeom>
          <a:noFill/>
        </p:spPr>
      </p:pic>
      <p:pic>
        <p:nvPicPr>
          <p:cNvPr id="1026" name="Picture 2" descr="C:\Users\Преподаватель\Pictures\7-Э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3357554" cy="200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1743"/>
            <a:ext cx="7772400" cy="185738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ИТОГОВОЕ МЕТОДИЧЕСКОЕ ОБЪЕДИНЕНИЕ НАЧАЛЬНОЙ ШКОЛЫ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2011-2012 учебный год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642918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ГБОУ СОШ 1959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450057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30</a:t>
            </a:r>
            <a:r>
              <a:rPr lang="ru-RU" sz="2400" dirty="0" smtClean="0"/>
              <a:t> </a:t>
            </a:r>
            <a:r>
              <a:rPr lang="ru-RU" sz="2400" dirty="0" smtClean="0"/>
              <a:t>мая 2012г.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92869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Итоговые контрольные работы за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четверть 2011-2012 учебный год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1428736"/>
          <a:ext cx="71438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0001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Итоговые контрольные работы за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четверть 2011-2012 учебный год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728" y="1428736"/>
          <a:ext cx="728667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Результаты директорских работ по математике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0" y="571477"/>
          <a:ext cx="8786875" cy="6143670"/>
        </p:xfrm>
        <a:graphic>
          <a:graphicData uri="http://schemas.openxmlformats.org/drawingml/2006/table">
            <a:tbl>
              <a:tblPr firstRow="1" bandRow="1"/>
              <a:tblGrid>
                <a:gridCol w="864278"/>
                <a:gridCol w="792259"/>
                <a:gridCol w="1296425"/>
                <a:gridCol w="864283"/>
                <a:gridCol w="792259"/>
                <a:gridCol w="576189"/>
                <a:gridCol w="576189"/>
                <a:gridCol w="576189"/>
                <a:gridCol w="576189"/>
                <a:gridCol w="936307"/>
                <a:gridCol w="936308"/>
              </a:tblGrid>
              <a:tr h="9570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Класс, %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 за 3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четв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Класс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 % </a:t>
                      </a:r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Arial Black" pitchFamily="34" charset="0"/>
                        </a:rPr>
                        <a:t>по </a:t>
                      </a:r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матем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.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Учитель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Кол-во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уч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 В классе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Кол-во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 писав-</a:t>
                      </a:r>
                    </a:p>
                    <a:p>
                      <a:pPr algn="ctr"/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ших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«5»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«4»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«3»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«2»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%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 за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директ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 работу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%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усп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</a:t>
                      </a:r>
                      <a:r>
                        <a:rPr lang="ru-RU" sz="1400" b="1" baseline="0" dirty="0" smtClean="0">
                          <a:latin typeface="Arial Black" pitchFamily="34" charset="0"/>
                        </a:rPr>
                        <a:t> за </a:t>
                      </a:r>
                      <a:r>
                        <a:rPr lang="ru-RU" sz="1400" b="1" baseline="0" dirty="0" err="1" smtClean="0">
                          <a:latin typeface="Arial Black" pitchFamily="34" charset="0"/>
                        </a:rPr>
                        <a:t>директ</a:t>
                      </a:r>
                      <a:r>
                        <a:rPr lang="ru-RU" sz="1400" b="1" baseline="0" dirty="0" smtClean="0">
                          <a:latin typeface="Arial Black" pitchFamily="34" charset="0"/>
                        </a:rPr>
                        <a:t>. работу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3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Черчес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Е.Н.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«Б»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«Б»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Череватенко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«Г»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«Г»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Дубинина М.А.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«И»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«И»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Гунина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О.С.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Бондаренко А.В.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Глазунова Е.П.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«Г»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«Г»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Кулекина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Ю.Б.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«И»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«И»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Кондратьева С.Ю.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Результаты директорских работ по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РУсскому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языку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(диктант с грамматическим заданием)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0" y="1142983"/>
          <a:ext cx="8786875" cy="4650562"/>
        </p:xfrm>
        <a:graphic>
          <a:graphicData uri="http://schemas.openxmlformats.org/drawingml/2006/table">
            <a:tbl>
              <a:tblPr firstRow="1" bandRow="1"/>
              <a:tblGrid>
                <a:gridCol w="864278"/>
                <a:gridCol w="792259"/>
                <a:gridCol w="1296425"/>
                <a:gridCol w="864283"/>
                <a:gridCol w="792259"/>
                <a:gridCol w="576189"/>
                <a:gridCol w="576189"/>
                <a:gridCol w="576189"/>
                <a:gridCol w="576189"/>
                <a:gridCol w="936307"/>
                <a:gridCol w="936308"/>
              </a:tblGrid>
              <a:tr h="82693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Класс, %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 за 3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четв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Класс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 % </a:t>
                      </a:r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Arial Black" pitchFamily="34" charset="0"/>
                        </a:rPr>
                        <a:t>по </a:t>
                      </a:r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рус.яз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.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Учитель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Кол-во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уч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 В классе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Кол-во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 писав-</a:t>
                      </a:r>
                    </a:p>
                    <a:p>
                      <a:pPr algn="ctr"/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ших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«5»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«4»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«3»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«2»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%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 за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директ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 работу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%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усп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</a:t>
                      </a:r>
                      <a:r>
                        <a:rPr lang="ru-RU" sz="1400" b="1" baseline="0" dirty="0" smtClean="0">
                          <a:latin typeface="Arial Black" pitchFamily="34" charset="0"/>
                        </a:rPr>
                        <a:t> за </a:t>
                      </a:r>
                      <a:r>
                        <a:rPr lang="ru-RU" sz="1400" b="1" baseline="0" dirty="0" err="1" smtClean="0">
                          <a:latin typeface="Arial Black" pitchFamily="34" charset="0"/>
                        </a:rPr>
                        <a:t>директ</a:t>
                      </a:r>
                      <a:r>
                        <a:rPr lang="ru-RU" sz="1400" b="1" baseline="0" dirty="0" smtClean="0">
                          <a:latin typeface="Arial Black" pitchFamily="34" charset="0"/>
                        </a:rPr>
                        <a:t>. работу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67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Черчес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Е.Н.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Грамматическое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21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«Б»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«Б»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Череватенко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8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Грамматическое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95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«Г»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«Г»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Дубинина М.А.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Грамматическое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67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«И»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«И»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Гунина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О.С.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Грамматическое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Результаты директорских работ по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РУССКОМУ ЯЗЫКУ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(диктант с грамматическим заданием)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0" y="1142983"/>
          <a:ext cx="8786875" cy="4821236"/>
        </p:xfrm>
        <a:graphic>
          <a:graphicData uri="http://schemas.openxmlformats.org/drawingml/2006/table">
            <a:tbl>
              <a:tblPr firstRow="1" bandRow="1"/>
              <a:tblGrid>
                <a:gridCol w="864278"/>
                <a:gridCol w="792259"/>
                <a:gridCol w="1296425"/>
                <a:gridCol w="864283"/>
                <a:gridCol w="792259"/>
                <a:gridCol w="576189"/>
                <a:gridCol w="576189"/>
                <a:gridCol w="576189"/>
                <a:gridCol w="576189"/>
                <a:gridCol w="936307"/>
                <a:gridCol w="936308"/>
              </a:tblGrid>
              <a:tr h="9934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Класс, %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 за 3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четв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Класс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 % </a:t>
                      </a:r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Arial Black" pitchFamily="34" charset="0"/>
                        </a:rPr>
                        <a:t>по </a:t>
                      </a:r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рус.яз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.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Учитель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Кол-во </a:t>
                      </a:r>
                      <a:r>
                        <a:rPr lang="ru-RU" sz="1200" b="1" dirty="0" err="1" smtClean="0">
                          <a:latin typeface="Arial Black" pitchFamily="34" charset="0"/>
                        </a:rPr>
                        <a:t>уч</a:t>
                      </a:r>
                      <a:r>
                        <a:rPr lang="ru-RU" sz="1200" b="1" dirty="0" smtClean="0">
                          <a:latin typeface="Arial Black" pitchFamily="34" charset="0"/>
                        </a:rPr>
                        <a:t>. В классе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</a:rPr>
                        <a:t>Кол-во</a:t>
                      </a:r>
                      <a:r>
                        <a:rPr lang="ru-RU" sz="1200" b="1" baseline="0" dirty="0" smtClean="0">
                          <a:latin typeface="Arial Black" pitchFamily="34" charset="0"/>
                        </a:rPr>
                        <a:t> писав-</a:t>
                      </a:r>
                    </a:p>
                    <a:p>
                      <a:pPr algn="ctr"/>
                      <a:r>
                        <a:rPr lang="ru-RU" sz="1200" b="1" baseline="0" dirty="0" err="1" smtClean="0">
                          <a:latin typeface="Arial Black" pitchFamily="34" charset="0"/>
                        </a:rPr>
                        <a:t>ших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«5»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«4»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«3»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«2»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%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кач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 за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директ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 работу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Black" pitchFamily="34" charset="0"/>
                        </a:rPr>
                        <a:t>% </a:t>
                      </a:r>
                      <a:r>
                        <a:rPr lang="ru-RU" sz="1400" b="1" dirty="0" err="1" smtClean="0">
                          <a:latin typeface="Arial Black" pitchFamily="34" charset="0"/>
                        </a:rPr>
                        <a:t>усп</a:t>
                      </a:r>
                      <a:r>
                        <a:rPr lang="ru-RU" sz="1400" b="1" dirty="0" smtClean="0">
                          <a:latin typeface="Arial Black" pitchFamily="34" charset="0"/>
                        </a:rPr>
                        <a:t>.</a:t>
                      </a:r>
                      <a:r>
                        <a:rPr lang="ru-RU" sz="1400" b="1" baseline="0" dirty="0" smtClean="0">
                          <a:latin typeface="Arial Black" pitchFamily="34" charset="0"/>
                        </a:rPr>
                        <a:t> за </a:t>
                      </a:r>
                      <a:r>
                        <a:rPr lang="ru-RU" sz="1400" b="1" baseline="0" dirty="0" err="1" smtClean="0">
                          <a:latin typeface="Arial Black" pitchFamily="34" charset="0"/>
                        </a:rPr>
                        <a:t>директ</a:t>
                      </a:r>
                      <a:r>
                        <a:rPr lang="ru-RU" sz="1400" b="1" baseline="0" dirty="0" smtClean="0">
                          <a:latin typeface="Arial Black" pitchFamily="34" charset="0"/>
                        </a:rPr>
                        <a:t>. работу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0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Бондаренко А.В.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Грамматическое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60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Глазунова Е.П.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Грамматическое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60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«Г»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«Г»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Кулекина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Ю.Б.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Грамматическое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60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«И»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«И»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Кондратьева С.Ю.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Грамматическое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Преподаватель\Pictures\01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928670"/>
            <a:ext cx="4782343" cy="482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Преподаватель\Pictures\p2_asiry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1367319" cy="1714511"/>
          </a:xfrm>
          <a:prstGeom prst="rect">
            <a:avLst/>
          </a:prstGeom>
          <a:noFill/>
        </p:spPr>
      </p:pic>
      <p:pic>
        <p:nvPicPr>
          <p:cNvPr id="2052" name="Picture 4" descr="C:\Users\Преподаватель\Pictures\p2_asrieva-2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1371600" cy="1719263"/>
          </a:xfrm>
          <a:prstGeom prst="rect">
            <a:avLst/>
          </a:prstGeom>
          <a:noFill/>
        </p:spPr>
      </p:pic>
      <p:pic>
        <p:nvPicPr>
          <p:cNvPr id="2053" name="Picture 5" descr="C:\Users\Преподаватель\Pictures\p2_9bondarenko-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04"/>
            <a:ext cx="1060450" cy="1417637"/>
          </a:xfrm>
          <a:prstGeom prst="rect">
            <a:avLst/>
          </a:prstGeom>
          <a:noFill/>
        </p:spPr>
      </p:pic>
      <p:pic>
        <p:nvPicPr>
          <p:cNvPr id="2054" name="Picture 6" descr="C:\Users\Преподаватель\Pictures\p2_10glazunova-3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642918"/>
            <a:ext cx="1060450" cy="1417637"/>
          </a:xfrm>
          <a:prstGeom prst="rect">
            <a:avLst/>
          </a:prstGeom>
          <a:noFill/>
        </p:spPr>
      </p:pic>
      <p:pic>
        <p:nvPicPr>
          <p:cNvPr id="2055" name="Picture 7" descr="C:\Users\Преподаватель\Pictures\p2_1kulekina-3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642918"/>
            <a:ext cx="1060450" cy="1417637"/>
          </a:xfrm>
          <a:prstGeom prst="rect">
            <a:avLst/>
          </a:prstGeom>
          <a:noFill/>
        </p:spPr>
      </p:pic>
      <p:pic>
        <p:nvPicPr>
          <p:cNvPr id="2056" name="Picture 8" descr="C:\Users\Преподаватель\Pictures\p2_2kondrat-eva-3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428604"/>
            <a:ext cx="1060450" cy="1417637"/>
          </a:xfrm>
          <a:prstGeom prst="rect">
            <a:avLst/>
          </a:prstGeom>
          <a:noFill/>
        </p:spPr>
      </p:pic>
      <p:pic>
        <p:nvPicPr>
          <p:cNvPr id="2057" name="Picture 9" descr="C:\Users\Преподаватель\Pictures\p2_11kostryukova-4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214554"/>
            <a:ext cx="1060450" cy="1417637"/>
          </a:xfrm>
          <a:prstGeom prst="rect">
            <a:avLst/>
          </a:prstGeom>
          <a:noFill/>
        </p:spPr>
      </p:pic>
      <p:pic>
        <p:nvPicPr>
          <p:cNvPr id="2058" name="Picture 10" descr="C:\Users\Преподаватель\Pictures\p2_12shishonkova-4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2214554"/>
            <a:ext cx="1060450" cy="1417637"/>
          </a:xfrm>
          <a:prstGeom prst="rect">
            <a:avLst/>
          </a:prstGeom>
          <a:noFill/>
        </p:spPr>
      </p:pic>
      <p:pic>
        <p:nvPicPr>
          <p:cNvPr id="2059" name="Picture 11" descr="C:\Users\Преподаватель\Pictures\p2_4kadurina-4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2214554"/>
            <a:ext cx="1060450" cy="1417637"/>
          </a:xfrm>
          <a:prstGeom prst="rect">
            <a:avLst/>
          </a:prstGeom>
          <a:noFill/>
        </p:spPr>
      </p:pic>
      <p:pic>
        <p:nvPicPr>
          <p:cNvPr id="2060" name="Picture 12" descr="C:\Users\Преподаватель\Pictures\p2_amelina_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2214554"/>
            <a:ext cx="1060450" cy="1417637"/>
          </a:xfrm>
          <a:prstGeom prst="rect">
            <a:avLst/>
          </a:prstGeom>
          <a:noFill/>
        </p:spPr>
      </p:pic>
      <p:pic>
        <p:nvPicPr>
          <p:cNvPr id="2061" name="Picture 13" descr="C:\Users\Преподаватель\Pictures\p2_5cherches-2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5072074"/>
            <a:ext cx="1060450" cy="1417637"/>
          </a:xfrm>
          <a:prstGeom prst="rect">
            <a:avLst/>
          </a:prstGeom>
          <a:noFill/>
        </p:spPr>
      </p:pic>
      <p:pic>
        <p:nvPicPr>
          <p:cNvPr id="2062" name="Picture 14" descr="C:\Users\Преподаватель\Pictures\p2_6cherevatenko-2b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0430" y="5072074"/>
            <a:ext cx="1060450" cy="1417637"/>
          </a:xfrm>
          <a:prstGeom prst="rect">
            <a:avLst/>
          </a:prstGeom>
          <a:noFill/>
        </p:spPr>
      </p:pic>
      <p:pic>
        <p:nvPicPr>
          <p:cNvPr id="2063" name="Picture 15" descr="C:\Users\Преподаватель\Pictures\p2_dubinin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5072074"/>
            <a:ext cx="1071570" cy="1417637"/>
          </a:xfrm>
          <a:prstGeom prst="rect">
            <a:avLst/>
          </a:prstGeom>
          <a:noFill/>
        </p:spPr>
      </p:pic>
      <p:pic>
        <p:nvPicPr>
          <p:cNvPr id="2064" name="Picture 16" descr="C:\Users\Преподаватель\Pictures\p2_gunina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3570" y="5072074"/>
            <a:ext cx="1071570" cy="1417637"/>
          </a:xfrm>
          <a:prstGeom prst="rect">
            <a:avLst/>
          </a:prstGeom>
          <a:noFill/>
        </p:spPr>
      </p:pic>
      <p:pic>
        <p:nvPicPr>
          <p:cNvPr id="2065" name="Picture 17" descr="C:\Users\Преподаватель\Pictures\p2_1bulgakova-1a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28860" y="3643314"/>
            <a:ext cx="1060450" cy="1417637"/>
          </a:xfrm>
          <a:prstGeom prst="rect">
            <a:avLst/>
          </a:prstGeom>
          <a:noFill/>
        </p:spPr>
      </p:pic>
      <p:pic>
        <p:nvPicPr>
          <p:cNvPr id="2066" name="Picture 18" descr="C:\Users\Преподаватель\Pictures\p2_2poluxova-1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00430" y="3643314"/>
            <a:ext cx="1060450" cy="1417637"/>
          </a:xfrm>
          <a:prstGeom prst="rect">
            <a:avLst/>
          </a:prstGeom>
          <a:noFill/>
        </p:spPr>
      </p:pic>
      <p:pic>
        <p:nvPicPr>
          <p:cNvPr id="2067" name="Picture 19" descr="C:\Users\Преподаватель\Pictures\p2_3elistratova-1g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0" y="3643314"/>
            <a:ext cx="1060450" cy="1417637"/>
          </a:xfrm>
          <a:prstGeom prst="rect">
            <a:avLst/>
          </a:prstGeom>
          <a:noFill/>
        </p:spPr>
      </p:pic>
      <p:pic>
        <p:nvPicPr>
          <p:cNvPr id="2068" name="Picture 20" descr="C:\Users\Преподаватель\Pictures\p2_4xlopina-1i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43570" y="3643314"/>
            <a:ext cx="1060450" cy="1417637"/>
          </a:xfrm>
          <a:prstGeom prst="rect">
            <a:avLst/>
          </a:prstGeom>
          <a:noFill/>
        </p:spPr>
      </p:pic>
      <p:pic>
        <p:nvPicPr>
          <p:cNvPr id="2070" name="Picture 22" descr="C:\Users\Преподаватель\Pictures\p2_laveykin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00034" y="2000240"/>
            <a:ext cx="971557" cy="1214446"/>
          </a:xfrm>
          <a:prstGeom prst="rect">
            <a:avLst/>
          </a:prstGeom>
          <a:noFill/>
        </p:spPr>
      </p:pic>
      <p:pic>
        <p:nvPicPr>
          <p:cNvPr id="2072" name="Picture 24" descr="C:\Users\Преподаватель\Pictures\4796376615d6e0119cef0019bbd299a0.l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285852" y="2285992"/>
            <a:ext cx="1000132" cy="1134598"/>
          </a:xfrm>
          <a:prstGeom prst="rect">
            <a:avLst/>
          </a:prstGeom>
          <a:noFill/>
        </p:spPr>
      </p:pic>
      <p:pic>
        <p:nvPicPr>
          <p:cNvPr id="2069" name="Picture 21" descr="C:\Users\Преподаватель\Pictures\p2_suhareva_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357290" y="3143248"/>
            <a:ext cx="908876" cy="1214446"/>
          </a:xfrm>
          <a:prstGeom prst="rect">
            <a:avLst/>
          </a:prstGeom>
          <a:noFill/>
        </p:spPr>
      </p:pic>
      <p:pic>
        <p:nvPicPr>
          <p:cNvPr id="2071" name="Picture 23" descr="C:\Users\Преподаватель\Pictures\p2_kanareykina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28596" y="3286124"/>
            <a:ext cx="928694" cy="1160868"/>
          </a:xfrm>
          <a:prstGeom prst="rect">
            <a:avLst/>
          </a:prstGeom>
          <a:noFill/>
        </p:spPr>
      </p:pic>
      <p:pic>
        <p:nvPicPr>
          <p:cNvPr id="2073" name="Picture 25" descr="C:\Users\Преподаватель\Pictures\p2_kazaryan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572396" y="2071678"/>
            <a:ext cx="963392" cy="1214446"/>
          </a:xfrm>
          <a:prstGeom prst="rect">
            <a:avLst/>
          </a:prstGeom>
          <a:noFill/>
        </p:spPr>
      </p:pic>
      <p:pic>
        <p:nvPicPr>
          <p:cNvPr id="2075" name="Picture 27" descr="C:\Users\Преподаватель\Pictures\764a8fe0a011e011b5d40019bbd299a0.l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500958" y="3357562"/>
            <a:ext cx="1143003" cy="1143003"/>
          </a:xfrm>
          <a:prstGeom prst="rect">
            <a:avLst/>
          </a:prstGeom>
          <a:noFill/>
        </p:spPr>
      </p:pic>
      <p:pic>
        <p:nvPicPr>
          <p:cNvPr id="2078" name="Picture 30" descr="C:\Users\Преподаватель\Pictures\p2_chaynikova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858016" y="5286388"/>
            <a:ext cx="944564" cy="1180705"/>
          </a:xfrm>
          <a:prstGeom prst="rect">
            <a:avLst/>
          </a:prstGeom>
          <a:noFill/>
        </p:spPr>
      </p:pic>
      <p:pic>
        <p:nvPicPr>
          <p:cNvPr id="2079" name="Picture 31" descr="C:\Users\Преподаватель\Pictures\p2_martinenko_1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858148" y="5286388"/>
            <a:ext cx="908875" cy="1214446"/>
          </a:xfrm>
          <a:prstGeom prst="rect">
            <a:avLst/>
          </a:prstGeom>
          <a:noFill/>
        </p:spPr>
      </p:pic>
      <p:pic>
        <p:nvPicPr>
          <p:cNvPr id="2080" name="Picture 32" descr="C:\Users\Преподаватель\Pictures\p2_chiburkova1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71472" y="4572008"/>
            <a:ext cx="930276" cy="1162845"/>
          </a:xfrm>
          <a:prstGeom prst="rect">
            <a:avLst/>
          </a:prstGeom>
          <a:noFill/>
        </p:spPr>
      </p:pic>
      <p:pic>
        <p:nvPicPr>
          <p:cNvPr id="2081" name="Picture 33" descr="C:\Users\Преподаватель\Pictures\p2_gurova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357290" y="4572008"/>
            <a:ext cx="914406" cy="1143008"/>
          </a:xfrm>
          <a:prstGeom prst="rect">
            <a:avLst/>
          </a:prstGeom>
          <a:noFill/>
        </p:spPr>
      </p:pic>
      <p:pic>
        <p:nvPicPr>
          <p:cNvPr id="2082" name="Picture 34" descr="C:\Users\Преподаватель\Pictures\p2_shirinyan_1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928662" y="5357826"/>
            <a:ext cx="879476" cy="1175162"/>
          </a:xfrm>
          <a:prstGeom prst="rect">
            <a:avLst/>
          </a:prstGeom>
          <a:noFill/>
        </p:spPr>
      </p:pic>
      <p:pic>
        <p:nvPicPr>
          <p:cNvPr id="1026" name="Picture 2" descr="C:\Users\Преподаватель\Pictures\805722513.jpg.gif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214546" y="928670"/>
            <a:ext cx="1323975" cy="1390650"/>
          </a:xfrm>
          <a:prstGeom prst="rect">
            <a:avLst/>
          </a:prstGeom>
          <a:noFill/>
        </p:spPr>
      </p:pic>
      <p:pic>
        <p:nvPicPr>
          <p:cNvPr id="1027" name="Picture 3" descr="C:\Users\Преподаватель\Pictures\805722513.jpg.gif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500694" y="928670"/>
            <a:ext cx="1323975" cy="1390650"/>
          </a:xfrm>
          <a:prstGeom prst="rect">
            <a:avLst/>
          </a:prstGeom>
          <a:noFill/>
        </p:spPr>
      </p:pic>
      <p:pic>
        <p:nvPicPr>
          <p:cNvPr id="1028" name="Picture 4" descr="C:\Users\Преподаватель\Pictures\СОСИНСКАЯ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786578" y="2285992"/>
            <a:ext cx="928678" cy="1160848"/>
          </a:xfrm>
          <a:prstGeom prst="rect">
            <a:avLst/>
          </a:prstGeom>
          <a:noFill/>
        </p:spPr>
      </p:pic>
      <p:pic>
        <p:nvPicPr>
          <p:cNvPr id="2076" name="Picture 28" descr="C:\Users\Преподаватель\Pictures\p2_18garyaeva-7b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929454" y="3143248"/>
            <a:ext cx="903701" cy="1208091"/>
          </a:xfrm>
          <a:prstGeom prst="rect">
            <a:avLst/>
          </a:prstGeom>
          <a:noFill/>
        </p:spPr>
      </p:pic>
      <p:pic>
        <p:nvPicPr>
          <p:cNvPr id="2077" name="Picture 29" descr="C:\Users\Преподаватель\Pictures\p2_21danilina-8v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286644" y="4071942"/>
            <a:ext cx="85501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Преподаватель\Pictures\e0a85ff62344407e875eaf8b882d6633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7"/>
            <a:ext cx="4000528" cy="3000396"/>
          </a:xfrm>
          <a:prstGeom prst="rect">
            <a:avLst/>
          </a:prstGeom>
          <a:noFill/>
        </p:spPr>
      </p:pic>
      <p:pic>
        <p:nvPicPr>
          <p:cNvPr id="2052" name="Picture 4" descr="C:\Users\Преподаватель\Pictures\fea9d051b619444cbf3073195156f12c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7"/>
            <a:ext cx="4048120" cy="3036090"/>
          </a:xfrm>
          <a:prstGeom prst="rect">
            <a:avLst/>
          </a:prstGeom>
          <a:noFill/>
        </p:spPr>
      </p:pic>
      <p:pic>
        <p:nvPicPr>
          <p:cNvPr id="7" name="Picture 2" descr="C:\Users\Преподаватель\Pictures\Мастер-класс\IMG_253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3048" y="3357562"/>
            <a:ext cx="4189563" cy="3196725"/>
          </a:xfrm>
          <a:prstGeom prst="rect">
            <a:avLst/>
          </a:prstGeom>
          <a:noFill/>
        </p:spPr>
      </p:pic>
      <p:pic>
        <p:nvPicPr>
          <p:cNvPr id="3" name="Picture 2" descr="C:\Users\Преподаватель\Pictures\blestyashki-babochki-2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071942"/>
            <a:ext cx="1857388" cy="1725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92869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Итоговые контрольные работы за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четверть 2011-2012 учебный год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728" y="1428736"/>
          <a:ext cx="728667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8572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Итоговые контрольные работы за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четверть 2011-2012 учебный год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728" y="1428736"/>
          <a:ext cx="735811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0001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Итоговые контрольные работы за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четверть 2011-2012 учебный год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14480" y="1428736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0001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Итоговые контрольные работы за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четверть 2011-2012 учебный год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43042" y="1428736"/>
          <a:ext cx="707236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92869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Итоговые контрольные работы за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четверть 2011-2012 учебный год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1357298"/>
          <a:ext cx="71438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\Pictures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92869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Итоговые контрольные работы за </a:t>
            </a:r>
            <a:r>
              <a:rPr lang="en-US" sz="3200" b="1" dirty="0" smtClean="0"/>
              <a:t>IV</a:t>
            </a:r>
            <a:r>
              <a:rPr lang="ru-RU" sz="3200" b="1" dirty="0" smtClean="0"/>
              <a:t> четверть 2011-2012 учебный год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728" y="1214422"/>
          <a:ext cx="728667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770</Words>
  <Application>Microsoft Office PowerPoint</Application>
  <PresentationFormat>Экран (4:3)</PresentationFormat>
  <Paragraphs>337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ИТОГОВОЕ МЕТОДИЧЕСКОЕ ОБЪЕДИНЕНИЕ НАЧАЛЬНОЙ ШКОЛЫ 2011-2012 учебный год</vt:lpstr>
      <vt:lpstr>Слайд 2</vt:lpstr>
      <vt:lpstr>Слайд 3</vt:lpstr>
      <vt:lpstr>Итоговые контрольные работы за IV четверть 2011-2012 учебный год</vt:lpstr>
      <vt:lpstr>Итоговые контрольные работы за IV четверть 2011-2012 учебный год</vt:lpstr>
      <vt:lpstr>Итоговые контрольные работы за IV четверть 2011-2012 учебный год</vt:lpstr>
      <vt:lpstr>Итоговые контрольные работы за IV четверть 2011-2012 учебный год</vt:lpstr>
      <vt:lpstr>Итоговые контрольные работы за IV четверть 2011-2012 учебный год</vt:lpstr>
      <vt:lpstr>Итоговые контрольные работы за IV четверть 2011-2012 учебный год</vt:lpstr>
      <vt:lpstr>Итоговые контрольные работы за IV четверть 2011-2012 учебный год</vt:lpstr>
      <vt:lpstr>Итоговые контрольные работы за IV четверть 2011-2012 учебный год</vt:lpstr>
      <vt:lpstr>Результаты директорских работ по математике</vt:lpstr>
      <vt:lpstr>Результаты директорских работ по РУсскому языку (диктант с грамматическим заданием)</vt:lpstr>
      <vt:lpstr>Результаты директорских работ по РУССКОМУ ЯЗЫКУ (диктант с грамматическим заданием)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46</cp:revision>
  <dcterms:created xsi:type="dcterms:W3CDTF">2012-05-25T07:40:47Z</dcterms:created>
  <dcterms:modified xsi:type="dcterms:W3CDTF">2012-05-29T07:26:14Z</dcterms:modified>
</cp:coreProperties>
</file>