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57" r:id="rId5"/>
    <p:sldId id="258" r:id="rId6"/>
    <p:sldId id="263" r:id="rId7"/>
    <p:sldId id="259" r:id="rId8"/>
    <p:sldId id="260" r:id="rId9"/>
  </p:sldIdLst>
  <p:sldSz cx="9144000" cy="6858000" type="screen4x3"/>
  <p:notesSz cx="6832600" cy="99631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0B4677-C455-431F-AE9B-2801FDFE929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38960A-F232-4F77-9910-10493F74BEB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451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pPr algn="ctr"/>
            <a:r>
              <a:rPr lang="ru-RU" sz="4800" dirty="0" smtClean="0">
                <a:latin typeface="Arial" pitchFamily="34" charset="0"/>
                <a:cs typeface="Arial" pitchFamily="34" charset="0"/>
              </a:rPr>
              <a:t>Дифференциация звуков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] 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’]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] 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’]</a:t>
            </a:r>
            <a:endParaRPr lang="ru-RU" sz="4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ru-RU" dirty="0" smtClean="0"/>
              <a:t>Дайте характеристику звукам: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96752"/>
            <a:ext cx="3816025" cy="5271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G_B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780928"/>
            <a:ext cx="1700808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K_BL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2852936"/>
            <a:ext cx="1688232" cy="16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229600" cy="7921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УГАДАЙТЕ СЛОГ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C:\Users\3\Desktop\4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860451" cy="1347786"/>
          </a:xfrm>
          <a:prstGeom prst="rect">
            <a:avLst/>
          </a:prstGeom>
          <a:noFill/>
        </p:spPr>
      </p:pic>
      <p:pic>
        <p:nvPicPr>
          <p:cNvPr id="2054" name="Picture 6" descr="C:\Users\3\Desktop\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36912"/>
            <a:ext cx="1285875" cy="1419225"/>
          </a:xfrm>
          <a:prstGeom prst="rect">
            <a:avLst/>
          </a:prstGeom>
          <a:noFill/>
        </p:spPr>
      </p:pic>
      <p:pic>
        <p:nvPicPr>
          <p:cNvPr id="2055" name="Picture 7" descr="C:\Users\3\Desktop\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653136"/>
            <a:ext cx="1285875" cy="1657350"/>
          </a:xfrm>
          <a:prstGeom prst="rect">
            <a:avLst/>
          </a:prstGeom>
          <a:noFill/>
        </p:spPr>
      </p:pic>
      <p:pic>
        <p:nvPicPr>
          <p:cNvPr id="2056" name="Picture 8" descr="C:\Users\3\Desktop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124744"/>
            <a:ext cx="1076325" cy="1685925"/>
          </a:xfrm>
          <a:prstGeom prst="rect">
            <a:avLst/>
          </a:prstGeom>
          <a:noFill/>
        </p:spPr>
      </p:pic>
      <p:pic>
        <p:nvPicPr>
          <p:cNvPr id="2057" name="Picture 9" descr="C:\Users\3\Desktop\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852936"/>
            <a:ext cx="1285875" cy="1419225"/>
          </a:xfrm>
          <a:prstGeom prst="rect">
            <a:avLst/>
          </a:prstGeom>
          <a:noFill/>
        </p:spPr>
      </p:pic>
      <p:pic>
        <p:nvPicPr>
          <p:cNvPr id="2058" name="Picture 10" descr="C:\Users\3\Desktop\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4509120"/>
            <a:ext cx="1276076" cy="165618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835696" y="1412776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/>
              <a:t>А</a:t>
            </a:r>
            <a:endParaRPr lang="ru-RU" sz="7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763688" y="2924944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/>
              <a:t>Ю</a:t>
            </a:r>
            <a:endParaRPr lang="ru-RU" sz="7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979712" y="4869160"/>
            <a:ext cx="1440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Е</a:t>
            </a:r>
            <a:endParaRPr lang="ru-RU" sz="6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20272" y="1484784"/>
            <a:ext cx="1296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О</a:t>
            </a:r>
            <a:endParaRPr lang="ru-RU" sz="6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948264" y="3068960"/>
            <a:ext cx="15121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И</a:t>
            </a:r>
            <a:endParaRPr lang="ru-RU" sz="6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092280" y="4869160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А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5"/>
            <a:ext cx="7308303" cy="537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3\Desktop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2275" y="0"/>
            <a:ext cx="2371725" cy="391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61206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Вставь пропущенные слоги, запиши в два столбика:</a:t>
            </a:r>
            <a:br>
              <a:rPr lang="ru-RU" dirty="0" smtClean="0"/>
            </a:br>
            <a:r>
              <a:rPr lang="ru-RU" dirty="0" smtClean="0"/>
              <a:t>ГА			КА</a:t>
            </a:r>
            <a:br>
              <a:rPr lang="ru-RU" dirty="0" smtClean="0"/>
            </a:br>
            <a:r>
              <a:rPr lang="ru-RU" dirty="0" err="1" smtClean="0"/>
              <a:t>Ду</a:t>
            </a:r>
            <a:r>
              <a:rPr lang="ru-RU" dirty="0" smtClean="0"/>
              <a:t>…, </a:t>
            </a:r>
            <a:r>
              <a:rPr lang="ru-RU" dirty="0" err="1" smtClean="0"/>
              <a:t>ру</a:t>
            </a:r>
            <a:r>
              <a:rPr lang="ru-RU" dirty="0" smtClean="0"/>
              <a:t>…, но…, </a:t>
            </a:r>
            <a:r>
              <a:rPr lang="ru-RU" dirty="0" err="1" smtClean="0"/>
              <a:t>доро</a:t>
            </a:r>
            <a:r>
              <a:rPr lang="ru-RU" dirty="0" smtClean="0"/>
              <a:t>…, гор…, вил…, </a:t>
            </a:r>
            <a:r>
              <a:rPr lang="ru-RU" dirty="0" err="1" smtClean="0"/>
              <a:t>загад</a:t>
            </a:r>
            <a:r>
              <a:rPr lang="ru-RU" dirty="0" smtClean="0"/>
              <a:t>…, раду…, </a:t>
            </a:r>
            <a:r>
              <a:rPr lang="ru-RU" dirty="0" err="1" smtClean="0"/>
              <a:t>вет</a:t>
            </a:r>
            <a:r>
              <a:rPr lang="ru-RU" dirty="0" smtClean="0"/>
              <a:t>…, </a:t>
            </a:r>
            <a:r>
              <a:rPr lang="ru-RU" dirty="0" err="1" smtClean="0"/>
              <a:t>ро</a:t>
            </a:r>
            <a:r>
              <a:rPr lang="ru-RU" dirty="0" smtClean="0"/>
              <a:t>…, бел…, </a:t>
            </a:r>
            <a:r>
              <a:rPr lang="ru-RU" dirty="0" err="1" smtClean="0"/>
              <a:t>верёв</a:t>
            </a:r>
            <a:r>
              <a:rPr lang="ru-RU" dirty="0" smtClean="0"/>
              <a:t>…, </a:t>
            </a:r>
            <a:r>
              <a:rPr lang="ru-RU" dirty="0" err="1" smtClean="0"/>
              <a:t>отва</a:t>
            </a:r>
            <a:r>
              <a:rPr lang="ru-RU" dirty="0" smtClean="0"/>
              <a:t>… 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Propisi" pitchFamily="2" charset="0"/>
              </a:rPr>
              <a:t/>
            </a:r>
            <a:br>
              <a:rPr lang="ru-RU" dirty="0" smtClean="0">
                <a:latin typeface="Propisi" pitchFamily="2" charset="0"/>
              </a:rPr>
            </a:br>
            <a:r>
              <a:rPr lang="ru-RU" sz="7300" dirty="0" smtClean="0">
                <a:solidFill>
                  <a:schemeClr val="tx1"/>
                </a:solidFill>
                <a:latin typeface="Propisi" pitchFamily="2" charset="0"/>
              </a:rPr>
              <a:t>Проверь себя:</a:t>
            </a:r>
            <a:r>
              <a:rPr lang="ru-RU" dirty="0" smtClean="0">
                <a:latin typeface="Propisi" pitchFamily="2" charset="0"/>
              </a:rPr>
              <a:t/>
            </a:r>
            <a:br>
              <a:rPr lang="ru-RU" dirty="0" smtClean="0">
                <a:latin typeface="Propisi" pitchFamily="2" charset="0"/>
              </a:rPr>
            </a:br>
            <a:endParaRPr lang="ru-RU" dirty="0">
              <a:latin typeface="Propisi" pitchFamily="2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dirty="0" smtClean="0">
                <a:latin typeface="Propisi" pitchFamily="2" charset="0"/>
              </a:rPr>
              <a:t>Дуга</a:t>
            </a:r>
            <a:endParaRPr lang="ru-RU" sz="4000" b="1" dirty="0" smtClean="0">
              <a:latin typeface="Propisi" pitchFamily="2" charset="0"/>
            </a:endParaRPr>
          </a:p>
          <a:p>
            <a:pPr>
              <a:buNone/>
            </a:pPr>
            <a:r>
              <a:rPr lang="ru-RU" sz="4000" b="1" dirty="0" smtClean="0">
                <a:latin typeface="Propisi" pitchFamily="2" charset="0"/>
              </a:rPr>
              <a:t>нога</a:t>
            </a:r>
            <a:endParaRPr lang="ru-RU" sz="4000" b="1" dirty="0" smtClean="0">
              <a:latin typeface="Propisi" pitchFamily="2" charset="0"/>
            </a:endParaRPr>
          </a:p>
          <a:p>
            <a:pPr>
              <a:buNone/>
            </a:pPr>
            <a:r>
              <a:rPr lang="ru-RU" sz="4000" b="1" dirty="0" smtClean="0">
                <a:latin typeface="Propisi" pitchFamily="2" charset="0"/>
              </a:rPr>
              <a:t> </a:t>
            </a:r>
            <a:r>
              <a:rPr lang="ru-RU" sz="4000" b="1" dirty="0" smtClean="0">
                <a:latin typeface="Propisi" pitchFamily="2" charset="0"/>
              </a:rPr>
              <a:t>дорога</a:t>
            </a:r>
            <a:endParaRPr lang="ru-RU" sz="4000" b="1" dirty="0" smtClean="0">
              <a:latin typeface="Propisi" pitchFamily="2" charset="0"/>
            </a:endParaRPr>
          </a:p>
          <a:p>
            <a:pPr>
              <a:buNone/>
            </a:pPr>
            <a:r>
              <a:rPr lang="ru-RU" sz="4000" b="1" dirty="0" smtClean="0">
                <a:latin typeface="Propisi" pitchFamily="2" charset="0"/>
              </a:rPr>
              <a:t>горка </a:t>
            </a:r>
            <a:endParaRPr lang="ru-RU" sz="4000" b="1" dirty="0" smtClean="0">
              <a:latin typeface="Propisi" pitchFamily="2" charset="0"/>
            </a:endParaRPr>
          </a:p>
          <a:p>
            <a:pPr>
              <a:buNone/>
            </a:pPr>
            <a:r>
              <a:rPr lang="ru-RU" sz="4000" b="1" dirty="0" smtClean="0">
                <a:latin typeface="Propisi" pitchFamily="2" charset="0"/>
              </a:rPr>
              <a:t>загадка</a:t>
            </a:r>
            <a:endParaRPr lang="ru-RU" sz="4000" b="1" dirty="0" smtClean="0">
              <a:latin typeface="Propisi" pitchFamily="2" charset="0"/>
            </a:endParaRPr>
          </a:p>
          <a:p>
            <a:pPr>
              <a:buNone/>
            </a:pPr>
            <a:r>
              <a:rPr lang="ru-RU" sz="4000" b="1" dirty="0" smtClean="0">
                <a:latin typeface="Propisi" pitchFamily="2" charset="0"/>
              </a:rPr>
              <a:t>радуга</a:t>
            </a:r>
            <a:endParaRPr lang="ru-RU" sz="4000" b="1" dirty="0" smtClean="0">
              <a:latin typeface="Propisi" pitchFamily="2" charset="0"/>
            </a:endParaRPr>
          </a:p>
          <a:p>
            <a:pPr>
              <a:buNone/>
            </a:pPr>
            <a:r>
              <a:rPr lang="ru-RU" sz="4000" b="1" dirty="0" smtClean="0">
                <a:latin typeface="Propisi" pitchFamily="2" charset="0"/>
              </a:rPr>
              <a:t>рога</a:t>
            </a:r>
            <a:endParaRPr lang="ru-RU" sz="4000" b="1" dirty="0" smtClean="0">
              <a:latin typeface="Propisi" pitchFamily="2" charset="0"/>
            </a:endParaRPr>
          </a:p>
          <a:p>
            <a:pPr>
              <a:buNone/>
            </a:pPr>
            <a:r>
              <a:rPr lang="ru-RU" sz="4000" b="1" dirty="0" smtClean="0">
                <a:latin typeface="Propisi" pitchFamily="2" charset="0"/>
              </a:rPr>
              <a:t>отвага</a:t>
            </a:r>
            <a:endParaRPr lang="ru-RU" sz="4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2301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b="1" dirty="0" smtClean="0">
                <a:latin typeface="Propisi" pitchFamily="2" charset="0"/>
              </a:rPr>
              <a:t>рука</a:t>
            </a:r>
          </a:p>
          <a:p>
            <a:pPr>
              <a:buNone/>
            </a:pPr>
            <a:r>
              <a:rPr lang="ru-RU" sz="4400" b="1" dirty="0" smtClean="0">
                <a:latin typeface="Propisi" pitchFamily="2" charset="0"/>
              </a:rPr>
              <a:t>вилка</a:t>
            </a:r>
          </a:p>
          <a:p>
            <a:pPr>
              <a:buNone/>
            </a:pPr>
            <a:r>
              <a:rPr lang="ru-RU" sz="4400" b="1" dirty="0" smtClean="0">
                <a:latin typeface="Propisi" pitchFamily="2" charset="0"/>
              </a:rPr>
              <a:t>ветка</a:t>
            </a:r>
          </a:p>
          <a:p>
            <a:pPr>
              <a:buNone/>
            </a:pPr>
            <a:r>
              <a:rPr lang="ru-RU" sz="4400" b="1" dirty="0" smtClean="0">
                <a:latin typeface="Propisi" pitchFamily="2" charset="0"/>
              </a:rPr>
              <a:t>белка</a:t>
            </a:r>
          </a:p>
          <a:p>
            <a:pPr>
              <a:buNone/>
            </a:pPr>
            <a:r>
              <a:rPr lang="ru-RU" sz="4400" b="1" dirty="0" smtClean="0">
                <a:latin typeface="Propisi" pitchFamily="2" charset="0"/>
              </a:rPr>
              <a:t>верёвка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305800" cy="54006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atin typeface="Propisi" pitchFamily="2" charset="0"/>
              </a:rPr>
              <a:t/>
            </a:r>
            <a:br>
              <a:rPr lang="ru-RU" sz="7200" b="1" dirty="0" smtClean="0">
                <a:latin typeface="Propisi" pitchFamily="2" charset="0"/>
              </a:rPr>
            </a:br>
            <a:r>
              <a:rPr lang="ru-RU" sz="7200" b="1" dirty="0" smtClean="0">
                <a:latin typeface="Propisi" pitchFamily="2" charset="0"/>
              </a:rPr>
              <a:t> </a:t>
            </a:r>
            <a:r>
              <a:rPr lang="ru-RU" sz="7200" b="1" dirty="0" smtClean="0">
                <a:solidFill>
                  <a:schemeClr val="tx1"/>
                </a:solidFill>
                <a:latin typeface="Propisi" pitchFamily="2" charset="0"/>
              </a:rPr>
              <a:t>Проверь себя: </a:t>
            </a:r>
            <a:br>
              <a:rPr lang="ru-RU" sz="7200" b="1" dirty="0" smtClean="0">
                <a:solidFill>
                  <a:schemeClr val="tx1"/>
                </a:solidFill>
                <a:latin typeface="Propisi" pitchFamily="2" charset="0"/>
              </a:rPr>
            </a:br>
            <a:r>
              <a:rPr lang="ru-RU" sz="7200" b="1" dirty="0" smtClean="0">
                <a:solidFill>
                  <a:schemeClr val="tx1"/>
                </a:solidFill>
                <a:latin typeface="Propisi" pitchFamily="2" charset="0"/>
              </a:rPr>
              <a:t>Красный галстук, </a:t>
            </a:r>
            <a:r>
              <a:rPr lang="ru-RU" sz="7200" b="1" dirty="0" err="1" smtClean="0">
                <a:solidFill>
                  <a:schemeClr val="tx1"/>
                </a:solidFill>
                <a:latin typeface="Propisi" pitchFamily="2" charset="0"/>
              </a:rPr>
              <a:t>голосис-тый</a:t>
            </a:r>
            <a:r>
              <a:rPr lang="ru-RU" sz="7200" b="1" dirty="0" smtClean="0">
                <a:solidFill>
                  <a:schemeClr val="tx1"/>
                </a:solidFill>
                <a:latin typeface="Propisi" pitchFamily="2" charset="0"/>
              </a:rPr>
              <a:t> петушок, высокая </a:t>
            </a:r>
            <a:r>
              <a:rPr lang="ru-RU" sz="7200" b="1" dirty="0" err="1" smtClean="0">
                <a:solidFill>
                  <a:schemeClr val="tx1"/>
                </a:solidFill>
                <a:latin typeface="Propisi" pitchFamily="2" charset="0"/>
              </a:rPr>
              <a:t>го-ра</a:t>
            </a:r>
            <a:r>
              <a:rPr lang="ru-RU" sz="7200" b="1" dirty="0" smtClean="0">
                <a:solidFill>
                  <a:schemeClr val="tx1"/>
                </a:solidFill>
                <a:latin typeface="Propisi" pitchFamily="2" charset="0"/>
              </a:rPr>
              <a:t>, копченая колбаса</a:t>
            </a:r>
            <a:br>
              <a:rPr lang="ru-RU" sz="7200" b="1" dirty="0" smtClean="0">
                <a:solidFill>
                  <a:schemeClr val="tx1"/>
                </a:solidFill>
                <a:latin typeface="Propisi" pitchFamily="2" charset="0"/>
              </a:rPr>
            </a:br>
            <a:endParaRPr lang="ru-RU" sz="7200" b="1" dirty="0">
              <a:solidFill>
                <a:schemeClr val="tx1"/>
              </a:solidFill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6480720"/>
          </a:xfrm>
        </p:spPr>
        <p:txBody>
          <a:bodyPr>
            <a:noAutofit/>
          </a:bodyPr>
          <a:lstStyle/>
          <a:p>
            <a:pPr algn="just"/>
            <a:r>
              <a:rPr lang="ru-RU" sz="5400" b="1" dirty="0" smtClean="0">
                <a:latin typeface="Propisi" pitchFamily="2" charset="0"/>
              </a:rPr>
              <a:t>Собака грызет …ости.</a:t>
            </a:r>
            <a:br>
              <a:rPr lang="ru-RU" sz="5400" b="1" dirty="0" smtClean="0">
                <a:latin typeface="Propisi" pitchFamily="2" charset="0"/>
              </a:rPr>
            </a:br>
            <a:r>
              <a:rPr lang="ru-RU" sz="5400" b="1" dirty="0" smtClean="0">
                <a:latin typeface="Propisi" pitchFamily="2" charset="0"/>
              </a:rPr>
              <a:t>В четверг к нам придут …ости.</a:t>
            </a:r>
            <a:br>
              <a:rPr lang="ru-RU" sz="5400" b="1" dirty="0" smtClean="0">
                <a:latin typeface="Propisi" pitchFamily="2" charset="0"/>
              </a:rPr>
            </a:br>
            <a:r>
              <a:rPr lang="ru-RU" sz="5400" b="1" dirty="0" smtClean="0">
                <a:latin typeface="Propisi" pitchFamily="2" charset="0"/>
              </a:rPr>
              <a:t>Гриша любит хлебную …орку.</a:t>
            </a:r>
            <a:br>
              <a:rPr lang="ru-RU" sz="5400" b="1" dirty="0" smtClean="0">
                <a:latin typeface="Propisi" pitchFamily="2" charset="0"/>
              </a:rPr>
            </a:br>
            <a:r>
              <a:rPr lang="ru-RU" sz="5400" b="1" dirty="0" smtClean="0">
                <a:latin typeface="Propisi" pitchFamily="2" charset="0"/>
              </a:rPr>
              <a:t>В понедельник весь класс ходил на …орку.  Во дворе шла интересная и…</a:t>
            </a:r>
            <a:r>
              <a:rPr lang="ru-RU" sz="5400" b="1" dirty="0" err="1" smtClean="0">
                <a:latin typeface="Propisi" pitchFamily="2" charset="0"/>
              </a:rPr>
              <a:t>ра</a:t>
            </a:r>
            <a:r>
              <a:rPr lang="ru-RU" sz="5400" b="1" dirty="0" smtClean="0">
                <a:latin typeface="Propisi" pitchFamily="2" charset="0"/>
              </a:rPr>
              <a:t>. Очень полезная черная и…</a:t>
            </a:r>
            <a:r>
              <a:rPr lang="ru-RU" sz="5400" b="1" dirty="0" err="1" smtClean="0">
                <a:latin typeface="Propisi" pitchFamily="2" charset="0"/>
              </a:rPr>
              <a:t>ра</a:t>
            </a:r>
            <a:r>
              <a:rPr lang="ru-RU" sz="5400" b="1" dirty="0" smtClean="0">
                <a:latin typeface="Propisi" pitchFamily="2" charset="0"/>
              </a:rPr>
              <a:t>. В саду цветет …</a:t>
            </a:r>
            <a:r>
              <a:rPr lang="ru-RU" sz="5400" b="1" dirty="0" err="1" smtClean="0">
                <a:latin typeface="Propisi" pitchFamily="2" charset="0"/>
              </a:rPr>
              <a:t>алина</a:t>
            </a:r>
            <a:r>
              <a:rPr lang="ru-RU" sz="5400" b="1" dirty="0" smtClean="0">
                <a:latin typeface="Propisi" pitchFamily="2" charset="0"/>
              </a:rPr>
              <a:t>. Катину подругу зовут …</a:t>
            </a:r>
            <a:r>
              <a:rPr lang="ru-RU" sz="5400" b="1" dirty="0" err="1" smtClean="0">
                <a:latin typeface="Propisi" pitchFamily="2" charset="0"/>
              </a:rPr>
              <a:t>алина</a:t>
            </a:r>
            <a:r>
              <a:rPr lang="ru-RU" sz="5400" b="1" dirty="0" smtClean="0">
                <a:latin typeface="Propisi" pitchFamily="2" charset="0"/>
              </a:rPr>
              <a:t>.</a:t>
            </a:r>
            <a:endParaRPr lang="ru-RU" sz="5400" b="1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</TotalTime>
  <Words>57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Дайте характеристику звукам:</vt:lpstr>
      <vt:lpstr>УГАДАЙТЕ СЛОГ</vt:lpstr>
      <vt:lpstr>Слайд 4</vt:lpstr>
      <vt:lpstr>Вставь пропущенные слоги, запиши в два столбика: ГА   КА Ду…, ру…, но…, доро…, гор…, вил…, загад…, раду…, вет…, ро…, бел…, верёв…, отва… .   </vt:lpstr>
      <vt:lpstr> Проверь себя: </vt:lpstr>
      <vt:lpstr>  Проверь себя:  Красный галстук, голосис-тый петушок, высокая го-ра, копченая колбаса </vt:lpstr>
      <vt:lpstr>Собака грызет …ости. В четверг к нам придут …ости. Гриша любит хлебную …орку. В понедельник весь класс ходил на …орку.  Во дворе шла интересная и…ра. Очень полезная черная и…ра. В саду цветет …алина. Катину подругу зовут …алина.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</dc:creator>
  <cp:lastModifiedBy>3</cp:lastModifiedBy>
  <cp:revision>16</cp:revision>
  <dcterms:created xsi:type="dcterms:W3CDTF">2013-11-26T04:51:37Z</dcterms:created>
  <dcterms:modified xsi:type="dcterms:W3CDTF">2013-11-28T04:36:29Z</dcterms:modified>
</cp:coreProperties>
</file>