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4" r:id="rId3"/>
    <p:sldId id="309" r:id="rId4"/>
    <p:sldId id="289" r:id="rId5"/>
    <p:sldId id="311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29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8C3BC7-0F1B-4F36-9BE9-411F62C44365}">
          <p14:sldIdLst>
            <p14:sldId id="256"/>
            <p14:sldId id="294"/>
            <p14:sldId id="309"/>
            <p14:sldId id="289"/>
            <p14:sldId id="311"/>
            <p14:sldId id="313"/>
          </p14:sldIdLst>
        </p14:section>
        <p14:section name="Раздел без заголовка" id="{C6A3FD6D-2B64-42AB-B606-8913017C1B19}">
          <p14:sldIdLst>
            <p14:sldId id="314"/>
            <p14:sldId id="315"/>
            <p14:sldId id="316"/>
            <p14:sldId id="317"/>
            <p14:sldId id="318"/>
            <p14:sldId id="319"/>
            <p14:sldId id="320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A1FAD61A-F26A-4ED1-B2A2-A216F754CF21}" type="datetimeFigureOut">
              <a:rPr lang="ru-RU" smtClean="0"/>
              <a:t>26.06.2013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D4441E99-7939-4BE6-BE92-527EA8FB1FE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A1FAD61A-F26A-4ED1-B2A2-A216F754CF21}" type="datetimeFigureOut">
              <a:rPr lang="ru-RU" smtClean="0"/>
              <a:t>26.06.2013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D4441E99-7939-4BE6-BE92-527EA8FB1FE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1FAD61A-F26A-4ED1-B2A2-A216F754CF21}" type="datetimeFigureOut">
              <a:rPr lang="ru-RU" smtClean="0"/>
              <a:t>26.06.2013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4441E99-7939-4BE6-BE92-527EA8FB1FE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A1FAD61A-F26A-4ED1-B2A2-A216F754CF21}" type="datetimeFigureOut">
              <a:rPr lang="ru-RU" smtClean="0"/>
              <a:t>26.06.2013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D4441E99-7939-4BE6-BE92-527EA8FB1FE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A1FAD61A-F26A-4ED1-B2A2-A216F754CF21}" type="datetimeFigureOut">
              <a:rPr lang="ru-RU" smtClean="0"/>
              <a:t>26.06.2013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D4441E99-7939-4BE6-BE92-527EA8FB1FE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A1FAD61A-F26A-4ED1-B2A2-A216F754CF21}" type="datetimeFigureOut">
              <a:rPr lang="ru-RU" smtClean="0"/>
              <a:t>26.06.2013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D4441E99-7939-4BE6-BE92-527EA8FB1FE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1FAD61A-F26A-4ED1-B2A2-A216F754CF21}" type="datetimeFigureOut">
              <a:rPr lang="ru-RU" smtClean="0"/>
              <a:t>26.06.2013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4441E99-7939-4BE6-BE92-527EA8FB1FE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A1FAD61A-F26A-4ED1-B2A2-A216F754CF21}" type="datetimeFigureOut">
              <a:rPr lang="ru-RU" smtClean="0"/>
              <a:t>26.06.2013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D4441E99-7939-4BE6-BE92-527EA8FB1FE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A1FAD61A-F26A-4ED1-B2A2-A216F754CF21}" type="datetimeFigureOut">
              <a:rPr lang="ru-RU" smtClean="0"/>
              <a:t>26.06.2013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D4441E99-7939-4BE6-BE92-527EA8FB1FE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A1FAD61A-F26A-4ED1-B2A2-A216F754CF21}" type="datetimeFigureOut">
              <a:rPr lang="ru-RU" smtClean="0"/>
              <a:t>26.06.2013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D4441E99-7939-4BE6-BE92-527EA8FB1FE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A1FAD61A-F26A-4ED1-B2A2-A216F754CF21}" type="datetimeFigureOut">
              <a:rPr lang="ru-RU" smtClean="0"/>
              <a:t>26.06.2013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D4441E99-7939-4BE6-BE92-527EA8FB1FE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A1FAD61A-F26A-4ED1-B2A2-A216F754CF21}" type="datetimeFigureOut">
              <a:rPr lang="ru-RU" smtClean="0"/>
              <a:t>26.06.2013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1E99-7939-4BE6-BE92-527EA8FB1FE8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-900000">
            <a:off x="713781" y="3610828"/>
            <a:ext cx="5985159" cy="288844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Система развивающего обучения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Леонида Владимировича Занкова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-900000">
            <a:off x="2235442" y="5287742"/>
            <a:ext cx="6855061" cy="5738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Составила слушатель курсов по специальной педагогике: Худиярова Елена Анатольевна.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558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59" y="715951"/>
            <a:ext cx="4932041" cy="4273969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34"/>
            <a:ext cx="4211960" cy="4751850"/>
          </a:xfrm>
        </p:spPr>
      </p:pic>
      <p:pic>
        <p:nvPicPr>
          <p:cNvPr id="2051" name="Picture 3" descr="D:\фоточки\1класс 2010-2011\школа\IMGP06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172672"/>
            <a:ext cx="5540512" cy="371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6" y="0"/>
            <a:ext cx="9139663" cy="69269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/>
                </a:solidFill>
                <a:effectLst/>
              </a:rPr>
              <a:t>• </a:t>
            </a:r>
            <a:r>
              <a:rPr lang="ru-RU" sz="2800" dirty="0">
                <a:solidFill>
                  <a:schemeClr val="accent5"/>
                </a:solidFill>
                <a:effectLst/>
              </a:rPr>
              <a:t>ведущая роль теоретических знаний; </a:t>
            </a:r>
            <a:endParaRPr lang="ru-RU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50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6" y="3260194"/>
            <a:ext cx="4777878" cy="3583409"/>
          </a:xfrm>
        </p:spPr>
      </p:pic>
      <p:pic>
        <p:nvPicPr>
          <p:cNvPr id="3074" name="Picture 2" descr="D:\фоточки\1класс 2010-2011\школа\IMGP07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6420"/>
            <a:ext cx="4329198" cy="574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292" y="620688"/>
            <a:ext cx="5148064" cy="1436159"/>
          </a:xfrm>
        </p:spPr>
        <p:txBody>
          <a:bodyPr/>
          <a:lstStyle/>
          <a:p>
            <a:pPr algn="l"/>
            <a:r>
              <a:rPr lang="ru-RU" sz="2800" dirty="0">
                <a:effectLst/>
              </a:rPr>
              <a:t>• </a:t>
            </a:r>
            <a:r>
              <a:rPr lang="ru-RU" sz="2800" dirty="0">
                <a:solidFill>
                  <a:srgbClr val="C00000"/>
                </a:solidFill>
                <a:effectLst/>
              </a:rPr>
              <a:t>осознание процесса учения; </a:t>
            </a:r>
            <a:br>
              <a:rPr lang="ru-RU" sz="2800" dirty="0">
                <a:solidFill>
                  <a:srgbClr val="C00000"/>
                </a:solidFill>
                <a:effectLst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57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rot="-900000">
            <a:off x="816204" y="1470208"/>
            <a:ext cx="2213148" cy="7598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4" y="2898984"/>
            <a:ext cx="5273876" cy="395540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947" y="0"/>
            <a:ext cx="5052053" cy="378904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FFFF00"/>
                </a:solidFill>
                <a:effectLst/>
              </a:rPr>
              <a:t>• быстрый темп прохождения учебного материала;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22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0" y="34995"/>
            <a:ext cx="5389436" cy="4042077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207" y="2564905"/>
            <a:ext cx="6426793" cy="429309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07904" y="0"/>
            <a:ext cx="5436096" cy="220486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</a:rPr>
              <a:t>• работа над развитием каждого ребенка, в том числе и слабого.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56082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60648"/>
            <a:ext cx="4908798" cy="1368152"/>
          </a:xfrm>
        </p:spPr>
      </p:pic>
      <p:sp>
        <p:nvSpPr>
          <p:cNvPr id="6" name="Прямоугольник 5"/>
          <p:cNvSpPr/>
          <p:nvPr/>
        </p:nvSpPr>
        <p:spPr>
          <a:xfrm>
            <a:off x="3851920" y="1763116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http://www.zankov.ru/my/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 rot="17111885">
            <a:off x="-1354342" y="2851320"/>
            <a:ext cx="6416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342676" cy="467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3861" y="2492896"/>
            <a:ext cx="5820139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77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4139952" cy="252027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Занков</a:t>
            </a:r>
            <a:br>
              <a:rPr lang="ru-RU" dirty="0" smtClean="0"/>
            </a:br>
            <a:r>
              <a:rPr lang="ru-RU" dirty="0" smtClean="0"/>
              <a:t>Владимир</a:t>
            </a:r>
            <a:br>
              <a:rPr lang="ru-RU" dirty="0" smtClean="0"/>
            </a:br>
            <a:r>
              <a:rPr lang="ru-RU" dirty="0" smtClean="0"/>
              <a:t>Леонидович</a:t>
            </a:r>
            <a:br>
              <a:rPr lang="ru-RU" dirty="0" smtClean="0"/>
            </a:br>
            <a:r>
              <a:rPr lang="ru-RU" dirty="0" smtClean="0"/>
              <a:t>(1901 – 1977)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4824536" cy="6336704"/>
          </a:xfrm>
        </p:spPr>
      </p:pic>
    </p:spTree>
    <p:extLst>
      <p:ext uri="{BB962C8B-B14F-4D97-AF65-F5344CB8AC3E}">
        <p14:creationId xmlns:p14="http://schemas.microsoft.com/office/powerpoint/2010/main" val="859849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690855" cy="1570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929" y="0"/>
            <a:ext cx="4344071" cy="5877272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6300192" cy="6858000"/>
          </a:xfrm>
        </p:spPr>
        <p:txBody>
          <a:bodyPr>
            <a:no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ru-RU" sz="1800" u="sng" dirty="0" smtClean="0">
                <a:solidFill>
                  <a:schemeClr val="tx1"/>
                </a:solidFill>
                <a:effectLst/>
              </a:rPr>
              <a:t>Леонид </a:t>
            </a:r>
            <a:r>
              <a:rPr lang="ru-RU" sz="1800" u="sng" dirty="0">
                <a:solidFill>
                  <a:schemeClr val="tx1"/>
                </a:solidFill>
                <a:effectLst/>
              </a:rPr>
              <a:t>Владимирович Занков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effectLst/>
              </a:rPr>
              <a:t>родился </a:t>
            </a:r>
            <a:r>
              <a:rPr lang="ru-RU" sz="1800" dirty="0">
                <a:solidFill>
                  <a:schemeClr val="tx1"/>
                </a:solidFill>
                <a:effectLst/>
              </a:rPr>
              <a:t>23 апреля 1901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effectLst/>
              </a:rPr>
              <a:t> года в Варшаве, в семье русского офицера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1919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effectLst/>
              </a:rPr>
              <a:t>г. Л.В. Занков переходит на работу воспитателя, а затем становится заведующим детской сельскохозяйственной колонией в Тамбовской губернии. </a:t>
            </a:r>
            <a:endParaRPr lang="ru-RU" sz="1800" dirty="0" smtClean="0"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 marL="171450" indent="-171450"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1920 - </a:t>
            </a:r>
            <a:r>
              <a:rPr lang="ru-RU" sz="1800" dirty="0">
                <a:solidFill>
                  <a:schemeClr val="tx1"/>
                </a:solidFill>
                <a:effectLst/>
              </a:rPr>
              <a:t>1922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effectLst/>
              </a:rPr>
              <a:t>г. молодой педагог заведует колонией "Островня" в Московской области, и отсюда в 1922 г. его направляют учиться в Московский государственный университет на общественно-педагогическое отделение факультета общественных наук.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</a:rPr>
              <a:t>1929 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effectLst/>
              </a:rPr>
              <a:t>г. руководство научной и педагогической работой в области аномального детства было возложено Наркомпросом РСФСР на Экспериментальный дефектологический институт, где началось планомерное и систематическое изучение психологических особенностей дефективных детей. Директором института был назначен известный в то время педагог-дефектолог И.И. Данюшевский, а заместителем директора по научной работе стал Л.В. Занков. В институте были созданы первые в стране научные лаборатории по различным направлениям специальной педагогики и психологии. Научным руководителем психологических лабораторий был Л.С. Выготский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effectLst/>
              </a:rPr>
              <a:t>.</a:t>
            </a:r>
            <a:endParaRPr lang="ru-RU" sz="1800" dirty="0" smtClean="0">
              <a:effectLst/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47338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510133" cy="170080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 </a:t>
            </a:r>
            <a:r>
              <a:rPr lang="ru-RU" sz="2400" dirty="0"/>
              <a:t>втором ряду слева направо: первый — И.М. Соловьев, третий — А.Р. Лурия, пятый — Л.С. Выготский, седьмой — Л.В. Занков.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12413"/>
            <a:ext cx="7884368" cy="514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399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9144001" cy="6858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effectLst/>
              </a:rPr>
              <a:t>1943-1944</a:t>
            </a:r>
            <a:r>
              <a:rPr lang="ru-RU" sz="1800" dirty="0">
                <a:effectLst/>
              </a:rPr>
              <a:t> гг. Л.В. Занков руководит группой научных сотрудников института, которая ведет научную и практическую работу в специальных госпиталях черепно-мозговых ранений по восстановлению речи у раненых бойцов</a:t>
            </a:r>
            <a:r>
              <a:rPr lang="ru-RU" sz="1800" dirty="0" smtClean="0">
                <a:effectLst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effectLst/>
              </a:rPr>
              <a:t>1944</a:t>
            </a:r>
            <a:r>
              <a:rPr lang="ru-RU" sz="1800" dirty="0">
                <a:effectLst/>
              </a:rPr>
              <a:t> г. Л.В. Занков назначается директором Научно-исследовательского института дефектологии, который вошел в состав созданной в 1943 г. Академии педагогических наук РСФСР (сейчас РАО - Российская академия образования). В 1954 г. он избирается членом-корреспондентом, а в 1955 г. - действительным членом АПН РСФСР. В 1966 г. Академия получает статус союзного научного учреждения, и Леонид Владимирович становится действительным членом АПН СССР</a:t>
            </a:r>
            <a:r>
              <a:rPr lang="ru-RU" sz="1800" dirty="0" smtClean="0">
                <a:effectLst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effectLst/>
              </a:rPr>
              <a:t>1954</a:t>
            </a:r>
            <a:r>
              <a:rPr lang="ru-RU" sz="1800" dirty="0">
                <a:effectLst/>
              </a:rPr>
              <a:t> г. он избирается членом-корреспондентом, а в 1955 г. - действительным членом АПН РСФСР. </a:t>
            </a:r>
            <a:endParaRPr lang="ru-RU" sz="180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effectLst/>
              </a:rPr>
              <a:t>1966</a:t>
            </a:r>
            <a:r>
              <a:rPr lang="ru-RU" sz="1800" dirty="0">
                <a:effectLst/>
              </a:rPr>
              <a:t> г. Академия получает статус союзного научного учреждения, и Леонид Владимирович становится действительным членом АПН СССР</a:t>
            </a:r>
            <a:r>
              <a:rPr lang="ru-RU" sz="1800" dirty="0" smtClean="0">
                <a:effectLst/>
              </a:rPr>
              <a:t>.</a:t>
            </a:r>
            <a:endParaRPr lang="ru-RU" sz="1800" dirty="0">
              <a:solidFill>
                <a:schemeClr val="accent3">
                  <a:lumMod val="75000"/>
                </a:schemeClr>
              </a:solidFill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  <a:effectLst/>
              </a:rPr>
              <a:t>1951</a:t>
            </a:r>
            <a:r>
              <a:rPr lang="ru-RU" sz="1800" dirty="0" smtClean="0">
                <a:effectLst/>
              </a:rPr>
              <a:t> </a:t>
            </a:r>
            <a:r>
              <a:rPr lang="ru-RU" sz="1800" dirty="0">
                <a:effectLst/>
              </a:rPr>
              <a:t>г. Л.В. Занков переходит в НИИ теории и истории педагогики АПН РСФСР и переключается на исследования в области общей педагогики. </a:t>
            </a:r>
            <a:endParaRPr lang="ru-RU" sz="180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effectLst/>
              </a:rPr>
              <a:t>1957</a:t>
            </a:r>
            <a:r>
              <a:rPr lang="ru-RU" sz="1800" dirty="0">
                <a:effectLst/>
              </a:rPr>
              <a:t> г. Л.В. Занков и сотрудники его лаборатории приступили к психолого-педагогическому исследованию проблемы "Обучение и развитие". </a:t>
            </a:r>
            <a:endParaRPr lang="ru-RU" sz="1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3486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5"/>
            <a:ext cx="3947968" cy="48691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4690"/>
            <a:ext cx="5868144" cy="684331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FFFF00"/>
                </a:solidFill>
              </a:rPr>
              <a:t>1 сентября </a:t>
            </a:r>
            <a:r>
              <a:rPr lang="ru-RU" sz="1800" dirty="0">
                <a:solidFill>
                  <a:srgbClr val="FF0000"/>
                </a:solidFill>
              </a:rPr>
              <a:t>1957</a:t>
            </a:r>
            <a:r>
              <a:rPr lang="ru-RU" sz="1800" dirty="0">
                <a:solidFill>
                  <a:srgbClr val="FFFF00"/>
                </a:solidFill>
              </a:rPr>
              <a:t> года в 172-й школе Москвы в экспериментальном первом классе (сначала одном-единственном) стали заниматься малыши, которым было суждено войти в историю. Именно с них на практике началась система развивающего обучения академика Л.В. Занкова. Через четыре года эксперимент стал массовым, а позже новая дидактическая система прочно вошла в жизнь советской и российской </a:t>
            </a:r>
            <a:r>
              <a:rPr lang="ru-RU" sz="1800" dirty="0" smtClean="0">
                <a:solidFill>
                  <a:srgbClr val="FFFF00"/>
                </a:solidFill>
              </a:rPr>
              <a:t>школы.</a:t>
            </a: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1963-1967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>
                <a:solidFill>
                  <a:srgbClr val="FFFF00"/>
                </a:solidFill>
              </a:rPr>
              <a:t>гг. были выпущены книги с описанием методологии и методики нового типа обучения, разработаны первые экспериментальные учебники для начальной школы по русскому языку, чтению, математике и естествознанию, написаны первые методические пояснения, создана система оценки эффективности обучения с точки зрения его влияния на усвоение знаний и на общее развитие учащихся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>
                <a:solidFill>
                  <a:srgbClr val="FFFF00"/>
                </a:solidFill>
              </a:rPr>
              <a:t>В </a:t>
            </a:r>
            <a:r>
              <a:rPr lang="ru-RU" sz="1800" dirty="0">
                <a:solidFill>
                  <a:srgbClr val="C00000"/>
                </a:solidFill>
              </a:rPr>
              <a:t>1977</a:t>
            </a:r>
            <a:r>
              <a:rPr lang="ru-RU" sz="1800" dirty="0">
                <a:solidFill>
                  <a:srgbClr val="FFFF00"/>
                </a:solidFill>
              </a:rPr>
              <a:t> году Л.В. Занкова не стало. Вскоре лаборатория была расформирована, все экспериментальные классы закрыты. Эпоха, впоследствии названная "застой", влияла на все области жизни, в том числе и на педагогическую науку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23436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300192" cy="472514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12160" y="4002"/>
            <a:ext cx="3129616" cy="4176464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</a:rPr>
              <a:t>      Система Л.В. Занкова целостна, при ее реализации не следует упускать никакой из ее компонентов: каждый из них несет свою развивающую функцию. Системный подход к организации образовательного пространства способствует решению задачи общего развития школьников. </a:t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4941168"/>
            <a:ext cx="6876256" cy="1872208"/>
          </a:xfrm>
        </p:spPr>
        <p:txBody>
          <a:bodyPr/>
          <a:lstStyle/>
          <a:p>
            <a:pPr algn="l"/>
            <a:r>
              <a:rPr lang="ru-RU" dirty="0">
                <a:effectLst/>
              </a:rPr>
              <a:t>       В 1995-1996 гг. система Л.В. Занкова введена в российскую школу как параллельная государственная система начального обучения. Она в высокой степени соответствует принципам, выдвинутым Законом РФ об образовании, требующим обеспечить гуманистический характер образования, развитие личности ребенка.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244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1" cy="6857999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0" y="4725144"/>
            <a:ext cx="9144000" cy="213285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>
                <a:effectLst/>
              </a:rPr>
              <a:t>        </a:t>
            </a:r>
            <a:r>
              <a:rPr lang="ru-RU" sz="1900" b="1" dirty="0">
                <a:effectLst/>
              </a:rPr>
              <a:t>Цель обучения</a:t>
            </a:r>
            <a:r>
              <a:rPr lang="ru-RU" sz="1900" dirty="0">
                <a:effectLst/>
              </a:rPr>
              <a:t> - оптимальное общее развитие каждого ребенка</a:t>
            </a:r>
            <a:r>
              <a:rPr lang="ru-RU" sz="1900" dirty="0" smtClean="0">
                <a:effectLst/>
              </a:rPr>
              <a:t>.</a:t>
            </a:r>
          </a:p>
          <a:p>
            <a:pPr algn="l"/>
            <a:r>
              <a:rPr lang="ru-RU" sz="1900" dirty="0">
                <a:effectLst/>
              </a:rPr>
              <a:t/>
            </a:r>
            <a:br>
              <a:rPr lang="ru-RU" sz="1900" dirty="0">
                <a:effectLst/>
              </a:rPr>
            </a:br>
            <a:r>
              <a:rPr lang="ru-RU" sz="1900" dirty="0">
                <a:effectLst/>
              </a:rPr>
              <a:t>       </a:t>
            </a:r>
            <a:r>
              <a:rPr lang="ru-RU" sz="1900" dirty="0">
                <a:solidFill>
                  <a:schemeClr val="bg1"/>
                </a:solidFill>
                <a:effectLst/>
              </a:rPr>
              <a:t> </a:t>
            </a:r>
            <a:r>
              <a:rPr lang="ru-RU" sz="1900" b="1" dirty="0">
                <a:solidFill>
                  <a:srgbClr val="FFFF00"/>
                </a:solidFill>
                <a:effectLst/>
              </a:rPr>
              <a:t>Задача обучения</a:t>
            </a:r>
            <a:r>
              <a:rPr lang="ru-RU" sz="1900" dirty="0">
                <a:solidFill>
                  <a:srgbClr val="FFFF00"/>
                </a:solidFill>
                <a:effectLst/>
              </a:rPr>
              <a:t> - представить учащимся целостную широкую картину мира средствами науки, литературы, искусства и непосредственного познания</a:t>
            </a:r>
            <a:r>
              <a:rPr lang="ru-RU" sz="1900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 algn="l"/>
            <a:r>
              <a:rPr lang="ru-RU" sz="1900" dirty="0">
                <a:solidFill>
                  <a:srgbClr val="FFFF00"/>
                </a:solidFill>
                <a:effectLst/>
              </a:rPr>
              <a:t/>
            </a:r>
            <a:br>
              <a:rPr lang="ru-RU" sz="1900" dirty="0">
                <a:solidFill>
                  <a:srgbClr val="FFFF00"/>
                </a:solidFill>
                <a:effectLst/>
              </a:rPr>
            </a:br>
            <a:r>
              <a:rPr lang="ru-RU" sz="1900" b="1" dirty="0">
                <a:effectLst/>
              </a:rPr>
              <a:t>Типические свойства методической системы</a:t>
            </a:r>
            <a:r>
              <a:rPr lang="ru-RU" sz="1900" dirty="0">
                <a:effectLst/>
              </a:rPr>
              <a:t> - многогранность, процессуальность, коллизии, вариантность.</a:t>
            </a:r>
          </a:p>
          <a:p>
            <a:pPr algn="l"/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10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чки\1класс 2010-2011\школа\IMGP05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440" y="2483010"/>
            <a:ext cx="5040560" cy="435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39166" cy="4077072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19" y="3761656"/>
            <a:ext cx="4741035" cy="309634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3448" y="6787"/>
            <a:ext cx="9147448" cy="2342093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</a:rPr>
              <a:t>Дидактические принципы</a:t>
            </a:r>
            <a:r>
              <a:rPr lang="ru-RU" sz="2800" dirty="0">
                <a:effectLst/>
              </a:rPr>
              <a:t>:</a:t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• </a:t>
            </a:r>
            <a:r>
              <a:rPr lang="ru-RU" sz="2800" dirty="0">
                <a:solidFill>
                  <a:srgbClr val="FFC000"/>
                </a:solidFill>
                <a:effectLst/>
              </a:rPr>
              <a:t>обучение на высоком уровне трудности с соблюдением меры трудности; 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001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485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Kilter</vt:lpstr>
      <vt:lpstr>Система развивающего обучения   Леонида Владимировича Занкова </vt:lpstr>
      <vt:lpstr>Занков Владимир Леонидович (1901 – 1977)</vt:lpstr>
      <vt:lpstr>Презентация PowerPoint</vt:lpstr>
      <vt:lpstr>Во втором ряду слева направо: первый — И.М. Соловьев, третий — А.Р. Лурия, пятый — Л.С. Выготский, седьмой — Л.В. Занков. </vt:lpstr>
      <vt:lpstr>Презентация PowerPoint</vt:lpstr>
      <vt:lpstr>1 сентября 1957 года в 172-й школе Москвы в экспериментальном первом классе (сначала одном-единственном) стали заниматься малыши, которым было суждено войти в историю. Именно с них на практике началась система развивающего обучения академика Л.В. Занкова. Через четыре года эксперимент стал массовым, а позже новая дидактическая система прочно вошла в жизнь советской и российской школы.  1963-1967 гг. были выпущены книги с описанием методологии и методики нового типа обучения, разработаны первые экспериментальные учебники для начальной школы по русскому языку, чтению, математике и естествознанию, написаны первые методические пояснения, создана система оценки эффективности обучения с точки зрения его влияния на усвоение знаний и на общее развитие учащихся.  В 1977 году Л.В. Занкова не стало. Вскоре лаборатория была расформирована, все экспериментальные классы закрыты. Эпоха, впоследствии названная "застой", влияла на все области жизни, в том числе и на педагогическую науку.</vt:lpstr>
      <vt:lpstr>      Система Л.В. Занкова целостна, при ее реализации не следует упускать никакой из ее компонентов: каждый из них несет свою развивающую функцию. Системный подход к организации образовательного пространства способствует решению задачи общего развития школьников.  </vt:lpstr>
      <vt:lpstr>Презентация PowerPoint</vt:lpstr>
      <vt:lpstr>Дидактические принципы:  • обучение на высоком уровне трудности с соблюдением меры трудности;  </vt:lpstr>
      <vt:lpstr>• ведущая роль теоретических знаний; </vt:lpstr>
      <vt:lpstr>• осознание процесса учения;  </vt:lpstr>
      <vt:lpstr>• быстрый темп прохождения учебного материала; </vt:lpstr>
      <vt:lpstr>• работа над развитием каждого ребенка, в том числе и слабого.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Алёнка</dc:creator>
  <cp:lastModifiedBy>Алёнка</cp:lastModifiedBy>
  <cp:revision>37</cp:revision>
  <dcterms:created xsi:type="dcterms:W3CDTF">2012-01-29T10:36:06Z</dcterms:created>
  <dcterms:modified xsi:type="dcterms:W3CDTF">2013-06-26T17:41:00Z</dcterms:modified>
</cp:coreProperties>
</file>