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3" r:id="rId6"/>
    <p:sldId id="262" r:id="rId7"/>
    <p:sldId id="292" r:id="rId8"/>
    <p:sldId id="288" r:id="rId9"/>
    <p:sldId id="293" r:id="rId10"/>
    <p:sldId id="289" r:id="rId11"/>
    <p:sldId id="290" r:id="rId12"/>
    <p:sldId id="291" r:id="rId13"/>
    <p:sldId id="283" r:id="rId14"/>
    <p:sldId id="287" r:id="rId15"/>
    <p:sldId id="286" r:id="rId16"/>
    <p:sldId id="26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BD44-CE04-49C2-B3B0-93A2CDCC418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1034F-017B-4D97-B7DE-8B7A07113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словосочетании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проблемный 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первое слово "проблемный" означает, что на уроке изучения нового материала обязательно должны быть проработаны два звена: "постановка проблемы" и "поиск решения".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Постановка проблемы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темы урока или вопросов для исследования.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решения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нового знания.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"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означает, что и постановку проблемы, и поиск решения должны выполнить ученики в специально организованном учителем диалоге.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Различают два вида диалога: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побуждающий и подводящий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по-разному устроены, обеспечивают разную учебную деятельность и имеют разный развивающий эффект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метод поиска решения является наиболее сложным для учителя, поскольку требует осуществления четырех педагогических действий:1) побуждения к выдвижению гипотез; 2) принятия выдвигаемых учениками гипотез; 3) побуждения к проверке гипотез; 4) принятия предлагаемых учениками проверок.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сходство в том, что любой обеспечивает понимание нового знания учениками, ибо нель­зя не понимать то, что ты открыл сам. Различие методов - в характере учебной деятельности школьников и, следовательно, в развивающем эффекте. Побуждающий к гипотезам диалог обеспечивает подлинно творческую деятельность учеников и развивает их речь и творческие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способности. Подводящий к знанию диалог лишь имитирует творческий процесс и формирует логическое мышление и речь учащихся.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побуждения к выдвижению гипотез; 2) принятия выдвигаемых учениками гипотез; 3) побуждения к проверке гипотез; 4) принятия предлагаемых учениками проверок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учебная проблема существует в двух формах, то текст побуждающего диалога представляет собой одну из двух реплик: «Какова будет тема урока?» или «Какой возникает вопрос?».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D19F07C-0CD2-4723-8952-7EDAF1E690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25B454-DC97-465B-9FC3-86E3C7E7495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8ED1ED-F224-43FB-9D81-6C6C358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357166"/>
            <a:ext cx="7500990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small" dirty="0" smtClean="0"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algn="ctr"/>
            <a:r>
              <a:rPr lang="ru-RU" sz="2800" b="1" cap="small" dirty="0" smtClean="0">
                <a:latin typeface="Arial" pitchFamily="34" charset="0"/>
                <a:cs typeface="Arial" pitchFamily="34" charset="0"/>
              </a:rPr>
              <a:t>проблемно-диалогического обучения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cap="small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cap="small" dirty="0" smtClean="0">
                <a:latin typeface="Arial" pitchFamily="34" charset="0"/>
                <a:cs typeface="Arial" pitchFamily="34" charset="0"/>
              </a:rPr>
              <a:t>а уроках русского языка</a:t>
            </a:r>
          </a:p>
        </p:txBody>
      </p:sp>
      <p:pic>
        <p:nvPicPr>
          <p:cNvPr id="5" name="Picture 4" descr="j0428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24384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28992" y="3214686"/>
            <a:ext cx="5286412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зритель, не видевший первого акта,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догадках теряются дети.</a:t>
            </a: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 же они ухитряются как-то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Понять, что творится на свете.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                                          С.Я. Маршак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66852" cy="403244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2" y="620688"/>
            <a:ext cx="4242601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5" y="5157192"/>
            <a:ext cx="4585385" cy="1152128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5" y="423812"/>
            <a:ext cx="5257800" cy="841375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078412" cy="2487612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8" y="1772816"/>
            <a:ext cx="5530394" cy="47424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Создание проблемной ситуации в упражнении для домашней работы.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9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116051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53433324"/>
              </p:ext>
            </p:extLst>
          </p:nvPr>
        </p:nvGraphicFramePr>
        <p:xfrm>
          <a:off x="323528" y="1772816"/>
          <a:ext cx="8640960" cy="49035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025"/>
                <a:gridCol w="2808018"/>
                <a:gridCol w="2952917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Этапы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Действие учителя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Действие ученика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3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1.Актуализация знаний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1)Создание атмосферы психологической комфортности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Давайте рассмотрим образец текста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В.Бианки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 В чем отличие данного текста от тех, которые пишем мы?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Предполагаемые ответы детей: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А) текст завораживает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Б) написан без «окошек»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79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2)Подготовительная работа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Для чего мы оставляем окошки?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Грамотные люди обычно решают орфографические задачи не после записи слов, а сразу во время письма. А вы так сможете? Хотите попробовать?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П/о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А) помогают не делать ошибок.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Б) заставляют думать, когда пишем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) 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828092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Тема: «Знаю или не знаю? Пишу или…?»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УМК «Гармония»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Предмет: Русский язык, 2класс.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91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49962"/>
              </p:ext>
            </p:extLst>
          </p:nvPr>
        </p:nvGraphicFramePr>
        <p:xfrm>
          <a:off x="4427983" y="332656"/>
          <a:ext cx="4536503" cy="6408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137"/>
                <a:gridCol w="1799883"/>
                <a:gridCol w="1512483"/>
              </a:tblGrid>
              <a:tr h="64087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2.Постановка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проблемы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70" marR="663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Запишем слова, используя памятку №3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Солнце входит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со двора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-А ну-ка, школьник в класс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пора!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Бери перо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карандаши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Садись за парту 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 пиши.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Удалось ли решить орфографические задачи сразу во время письма?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70" marR="663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Дети работают строго по памятке №3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П.ра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к.р.нд.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effectLst/>
                        </a:rPr>
                        <a:t>ши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..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т.д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п/о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а) нет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б) памятка требует найти опасные места и записать с пропуском всех орфограмм.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70" marR="663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76" y="404664"/>
            <a:ext cx="4107954" cy="580939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0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432055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90860"/>
              </p:ext>
            </p:extLst>
          </p:nvPr>
        </p:nvGraphicFramePr>
        <p:xfrm>
          <a:off x="4644008" y="116632"/>
          <a:ext cx="4392489" cy="66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21"/>
                <a:gridCol w="1817581"/>
                <a:gridCol w="1363187"/>
              </a:tblGrid>
              <a:tr h="6679623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3.Поиск решения учебной проблемы.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Работа в группах.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2)Выбор учащихся.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пах.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вами новая памятка. Она почти такая же, как памятка№3,но есть некоторые отличия. Главное- в самом начале. Найдите его.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Наблюдение и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консультирова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Выберете ту памятку, по которой вы хотели бы работать.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Сравнение-анализ.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Вывод: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п/о №3-два действия выполняют-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одно за другим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№4-одновре-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менно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Памятка №4 дает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писать сразу без «окошек».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9" descr="schoolboy2.jpg"/>
          <p:cNvPicPr>
            <a:picLocks noChangeAspect="1"/>
          </p:cNvPicPr>
          <p:nvPr/>
        </p:nvPicPr>
        <p:blipFill>
          <a:blip r:embed="rId3" cstate="print"/>
          <a:srcRect t="1677" r="9479" b="6859"/>
          <a:stretch>
            <a:fillRect/>
          </a:stretch>
        </p:blipFill>
        <p:spPr bwMode="auto">
          <a:xfrm>
            <a:off x="7097682" y="3786190"/>
            <a:ext cx="20463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5056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214290"/>
            <a:ext cx="792961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Georgia" pitchFamily="18" charset="0"/>
              </a:rPr>
              <a:t>Технология проблемно-диалогического обучения является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Euphemia" pitchFamily="34" charset="0"/>
              </a:rPr>
              <a:t>: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9"/>
            <a:ext cx="80724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результативной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обеспечивает высокое качество усвоения знаний, эффективное развитие интеллекта и творческих способностей младших школьников, воспитание активной личности обучающихся, развитие универсальных учебных действий;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endParaRPr lang="ru-RU" sz="20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позволяет снижать нервно-психические нагрузки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учащихся за счет стимуляции познавательной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мотивации и «открытия» знаний;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бщепедагогической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 smtClean="0">
                <a:latin typeface="Tahoma" pitchFamily="34" charset="0"/>
              </a:rPr>
              <a:t>    реализуется на любом предметном содержании 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>
                <a:latin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</a:rPr>
              <a:t>    в любой образовательной ступени.</a:t>
            </a:r>
          </a:p>
        </p:txBody>
      </p:sp>
    </p:spTree>
    <p:extLst>
      <p:ext uri="{BB962C8B-B14F-4D97-AF65-F5344CB8AC3E}">
        <p14:creationId xmlns:p14="http://schemas.microsoft.com/office/powerpoint/2010/main" val="555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1" y="5589240"/>
            <a:ext cx="8784975" cy="1008112"/>
          </a:xfrm>
        </p:spPr>
        <p:txBody>
          <a:bodyPr>
            <a:normAutofit fontScale="70000" lnSpcReduction="20000"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8000" dirty="0">
                <a:solidFill>
                  <a:schemeClr val="accent2"/>
                </a:solidFill>
              </a:rPr>
              <a:t>Спасибо     за      </a:t>
            </a:r>
            <a:r>
              <a:rPr lang="ru-RU" sz="8800" dirty="0" smtClean="0">
                <a:solidFill>
                  <a:schemeClr val="accent2"/>
                </a:solidFill>
              </a:rPr>
              <a:t>внимание</a:t>
            </a:r>
            <a:r>
              <a:rPr lang="ru-RU" sz="88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96752"/>
            <a:ext cx="5400600" cy="3194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/>
              <a:t>    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</a:t>
            </a:r>
            <a:r>
              <a:rPr lang="ru-RU" sz="2800" b="1" dirty="0" smtClean="0"/>
              <a:t>Не пытайтесь объяснить ребёнку то, до чего он может додуматься сам. Давайте возможность каждому ребёнку сделать своё маленькое открытие . </a:t>
            </a:r>
          </a:p>
          <a:p>
            <a:pPr marL="273050" indent="-273050" algn="r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/>
          </a:p>
          <a:p>
            <a:pPr marL="273050" indent="-27305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Э.И. Александрова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8662" y="714356"/>
            <a:ext cx="742955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642918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Проблемно-диалогическое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 обучения,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обеспечивающий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творческое усвоение знаний учениками посредством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специально организованного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учителем диалога.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3857628"/>
            <a:ext cx="3786214" cy="19288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«проблемный»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остановка проблемы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оиск решения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3857628"/>
            <a:ext cx="3286148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«диалог»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обуждающий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подводящий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642918"/>
            <a:ext cx="7643866" cy="10715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30000"/>
                  <a:satMod val="250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постановки учебной проблемы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571604" y="2214554"/>
            <a:ext cx="1428760" cy="11430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715538" y="3071016"/>
            <a:ext cx="17145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286512" y="2285992"/>
            <a:ext cx="135732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71472" y="3786190"/>
            <a:ext cx="2500330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Побуждающий от проблемной ситуации диалог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0" y="4572008"/>
            <a:ext cx="228601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Подводящий к теме диалог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3786190"/>
            <a:ext cx="2643206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Сообщение темы с мотивирующим приёмом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214290"/>
            <a:ext cx="8072494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Приёмы создания проблемной ситуации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357298"/>
            <a:ext cx="4500594" cy="5214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65125" algn="l"/>
              </a:tabLst>
            </a:pPr>
            <a:r>
              <a:rPr lang="ru-RU" sz="17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 удивлением»</a:t>
            </a: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1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читель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одновременно предъявляет классу противоречивые факты, взаимоисключающие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научные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теории или чьи-то точки зрения.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2.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Педагог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сталкивает разные мнения учеников, предложив классу вопрос или практическое задание на новый материал.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3.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житейским представлением учащихся и научным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фактом:  </a:t>
            </a: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1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обнажает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житейское представление ученика вопросом или заданием « на ошибку»;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Предъявляет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научный факт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сообщением, экспериментом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или наг</a:t>
            </a:r>
            <a:r>
              <a:rPr lang="ru-RU" sz="1700" dirty="0"/>
              <a:t>лядностью.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1428736"/>
            <a:ext cx="3500462" cy="47863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 затруднением»</a:t>
            </a:r>
          </a:p>
          <a:p>
            <a:pPr algn="ctr"/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4.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практическое задание,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невыполнимое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вообще (возникает только вопрос)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5.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практическое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задание, не сходное с предыдущими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6.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невыполнимое практическое задание, сходное с предыдущим 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Доказывает,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что задание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всё-таки не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выполнено.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85728"/>
            <a:ext cx="8143932" cy="1071570"/>
          </a:xfrm>
          <a:prstGeom prst="roundRect">
            <a:avLst/>
          </a:prstGeom>
          <a:gradFill flip="none" rotWithShape="1"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поиска решения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учебной проблемы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86182" y="2643182"/>
            <a:ext cx="228601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Подводящий от проблемы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214554"/>
            <a:ext cx="2500330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Побуждающий к гипотезам диалог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2285992"/>
            <a:ext cx="2643206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Подводящий без проблемы диалог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964513" y="1535893"/>
            <a:ext cx="714380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143769" y="1928405"/>
            <a:ext cx="100092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643702" y="1500174"/>
            <a:ext cx="785818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86314" y="4500570"/>
            <a:ext cx="4000528" cy="1857388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имитирует творческий процесс и формирует логическое мышление и речь учащихся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0034" y="4286256"/>
            <a:ext cx="3643338" cy="22145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 подлинно творческую деятельность учеников и развивает их речь и творческие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способности</a:t>
            </a:r>
            <a:r>
              <a:rPr lang="ru-RU" dirty="0"/>
              <a:t>.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5322099" y="3893347"/>
            <a:ext cx="714380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358082" y="3857628"/>
            <a:ext cx="714380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571604" y="3857628"/>
            <a:ext cx="50006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357166"/>
            <a:ext cx="785818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вопросов для побуждающего диалога: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85926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Побуждение к осознанию противоречия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 смогли выполнить задание? В чём затруднение?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Вопрос был один? А мнений сколько?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вас удивило? Что интересного заметили?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Почему это задание не получилось? Что мы не знаем?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Побуждение к формулированию проблемы в виде темы урока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Какой возникает вопрос?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Какова будет тема нашего урока? 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90821"/>
              </p:ext>
            </p:extLst>
          </p:nvPr>
        </p:nvGraphicFramePr>
        <p:xfrm>
          <a:off x="827584" y="1844824"/>
          <a:ext cx="7693025" cy="4541520"/>
        </p:xfrm>
        <a:graphic>
          <a:graphicData uri="http://schemas.openxmlformats.org/drawingml/2006/table">
            <a:tbl>
              <a:tblPr/>
              <a:tblGrid>
                <a:gridCol w="2563813"/>
                <a:gridCol w="2565400"/>
                <a:gridCol w="25638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анализ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ученик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Практическое  задание на  новый  материал, проверка задания.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Необходимо записать на  доске слово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береза,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  оно  не  помещается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Надо  перенести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 что значит перенести?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Одну часть  оставить на строке, а  другую перенести  на следующую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Помогите мне перенести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это слово  (работа в парах)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еза,бе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реза,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-за, берез-а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Задание было одно, а ответов  много. Почему Что мы не знаем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  переносят слова?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Правила переноса (Столкнуть  мнения  учеников  вопросом  или  практическим  заданием)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Учебник </a:t>
            </a:r>
            <a:r>
              <a:rPr lang="ru-RU" sz="2000" b="1" dirty="0">
                <a:solidFill>
                  <a:schemeClr val="tx1"/>
                </a:solidFill>
              </a:rPr>
              <a:t>«К тайнам нашего языка» УМК </a:t>
            </a:r>
            <a:r>
              <a:rPr lang="ru-RU" sz="2000" b="1" dirty="0" smtClean="0">
                <a:solidFill>
                  <a:schemeClr val="tx1"/>
                </a:solidFill>
              </a:rPr>
              <a:t>«ГАРМОНИЯ» </a:t>
            </a:r>
            <a:r>
              <a:rPr lang="ru-RU" sz="2000" b="1" dirty="0">
                <a:solidFill>
                  <a:schemeClr val="tx1"/>
                </a:solidFill>
              </a:rPr>
              <a:t>помогает  учителю создавать необходимые  проблемные ситуации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9" y="2204864"/>
            <a:ext cx="6116533" cy="403244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Когда согласным можно доверять?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13153"/>
            <a:ext cx="6624736" cy="441363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6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594</TotalTime>
  <Words>1018</Words>
  <Application>Microsoft Office PowerPoint</Application>
  <PresentationFormat>Экран (4:3)</PresentationFormat>
  <Paragraphs>203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переноса (Столкнуть  мнения  учеников  вопросом  или  практическим  заданием) </vt:lpstr>
      <vt:lpstr> Учебник «К тайнам нашего языка» УМК «ГАРМОНИЯ» помогает  учителю создавать необходимые  проблемные ситуации </vt:lpstr>
      <vt:lpstr>Когда согласным можно доверять?</vt:lpstr>
      <vt:lpstr>Презентация PowerPoint</vt:lpstr>
      <vt:lpstr>Презентация PowerPoint</vt:lpstr>
      <vt:lpstr>Создание проблемной ситуации в упражнении для домашней работы.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2013-02-14T05:52:38Z</dcterms:created>
  <dcterms:modified xsi:type="dcterms:W3CDTF">2013-02-20T04:53:57Z</dcterms:modified>
</cp:coreProperties>
</file>