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75" r:id="rId5"/>
    <p:sldId id="258" r:id="rId6"/>
    <p:sldId id="276" r:id="rId7"/>
    <p:sldId id="266" r:id="rId8"/>
    <p:sldId id="267" r:id="rId9"/>
    <p:sldId id="268" r:id="rId10"/>
    <p:sldId id="269" r:id="rId11"/>
    <p:sldId id="270" r:id="rId12"/>
    <p:sldId id="272" r:id="rId13"/>
    <p:sldId id="274" r:id="rId14"/>
    <p:sldId id="282" r:id="rId15"/>
    <p:sldId id="281" r:id="rId16"/>
    <p:sldId id="278" r:id="rId17"/>
    <p:sldId id="280" r:id="rId18"/>
    <p:sldId id="279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BFF24-9FC8-4E58-9599-BED0441774F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2044E-9F99-40C5-978E-E733B9D3B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2044E-9F99-40C5-978E-E733B9D3B06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60761-C91C-4FE0-9472-6A7BD219DEEF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62CC-D00E-40D5-B0DF-8A337C1EE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6080B-EC37-47FF-8A87-A21D0C4E1E5C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376A-DE61-4DBB-A839-4C9AE6A60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19E18-8E35-4DF7-9503-22A41D5B9063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DDECA-B53A-45A5-A0DC-2A779D1F7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4D4D-B6BA-445E-9ADD-61AC4F25C018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FF9D9-9D80-4BE3-B55A-6492799AD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FA5DB-5CD9-4670-BD3A-3FBB32059123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61230-C870-4642-B64A-FD1DA564C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5D51B-C2A3-4D44-B7CC-3D78DB92EAE1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69E56-F916-4B42-8ADE-B82A4AB3F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108C-13DB-4B46-B822-9E8850D1865B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7812-7B49-493C-8369-4469C34DD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78F3-B35A-490E-9518-09F65DA4E774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FA55B-F438-4EAD-8799-D5742A6AF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5428-EFB3-4405-8F9C-D5542524278A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56BE3-F58A-4206-996B-491861EBC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043C-A4E9-4011-BED8-81A4B2388A4C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E32B-7B42-4F89-AFAD-F838349D9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1A9FA-3029-437F-B44A-E7531E063490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21832-A10A-409E-895F-805B459E0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36E6A-4D2C-438E-85A5-5A739AF5E2D4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0D6972-3E94-4EB8-A9B7-610C3079E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2.wav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2" descr="C:\Users\fenix\Desktop\открытый урок\imagesB4VIWBV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4" descr="i?id=144897189-6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867400" cy="4400550"/>
          </a:xfrm>
          <a:prstGeom prst="rect">
            <a:avLst/>
          </a:prstGeom>
          <a:noFill/>
        </p:spPr>
      </p:pic>
      <p:pic>
        <p:nvPicPr>
          <p:cNvPr id="26629" name="Picture 5" descr="i?id=144897189-6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5867400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Picture 4" descr="108-thick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25" y="1381125"/>
            <a:ext cx="409575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0" name="Picture 4" descr="i?id=58361605-4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4" descr="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28800"/>
            <a:ext cx="35433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www.logoped.ru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Шоссе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9" name="Picture 5" descr="i?id=4073103-5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983315" cy="5128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fenix\Desktop\открытый урок\b31f1da5834c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b="5399"/>
          <a:stretch>
            <a:fillRect/>
          </a:stretch>
        </p:blipFill>
        <p:spPr>
          <a:xfrm>
            <a:off x="30163" y="0"/>
            <a:ext cx="9113837" cy="6858000"/>
          </a:xfrm>
        </p:spPr>
      </p:pic>
      <p:pic>
        <p:nvPicPr>
          <p:cNvPr id="38915" name="Picture 3" descr="C:\Users\fenix\Desktop\открытый урок\пппппп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3825"/>
            <a:ext cx="43957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68538" y="1557338"/>
            <a:ext cx="66246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7200" dirty="0">
                <a:solidFill>
                  <a:srgbClr val="009900"/>
                </a:solidFill>
              </a:rPr>
              <a:t>      Станция </a:t>
            </a:r>
          </a:p>
          <a:p>
            <a:r>
              <a:rPr lang="ru-RU" sz="7200" dirty="0">
                <a:solidFill>
                  <a:srgbClr val="009900"/>
                </a:solidFill>
              </a:rPr>
              <a:t>  «</a:t>
            </a:r>
            <a:r>
              <a:rPr lang="ru-RU" sz="7200" dirty="0" err="1">
                <a:solidFill>
                  <a:srgbClr val="009900"/>
                </a:solidFill>
              </a:rPr>
              <a:t>Буквоград</a:t>
            </a:r>
            <a:r>
              <a:rPr lang="ru-RU" sz="7200" dirty="0">
                <a:solidFill>
                  <a:srgbClr val="009900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Содержимое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260648"/>
            <a:ext cx="8642350" cy="64087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На </a:t>
            </a:r>
            <a:endParaRPr lang="ru-RU" dirty="0"/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816100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548680"/>
            <a:ext cx="56886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что похожа буква </a:t>
            </a:r>
            <a:endParaRPr lang="ru-RU" dirty="0"/>
          </a:p>
        </p:txBody>
      </p:sp>
      <p:pic>
        <p:nvPicPr>
          <p:cNvPr id="1026" name="Picture 2" descr="C:\Users\fenix\Desktop\маее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556972" cy="2664296"/>
          </a:xfrm>
          <a:prstGeom prst="rect">
            <a:avLst/>
          </a:prstGeom>
          <a:noFill/>
        </p:spPr>
      </p:pic>
      <p:pic>
        <p:nvPicPr>
          <p:cNvPr id="1027" name="Picture 3" descr="C:\Users\fenix\Desktop\ё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861048"/>
            <a:ext cx="1762125" cy="2590800"/>
          </a:xfrm>
          <a:prstGeom prst="rect">
            <a:avLst/>
          </a:prstGeom>
          <a:noFill/>
        </p:spPr>
      </p:pic>
      <p:pic>
        <p:nvPicPr>
          <p:cNvPr id="1028" name="Picture 4" descr="C:\Users\fenix\Desktop\щ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77072"/>
            <a:ext cx="2314575" cy="1981200"/>
          </a:xfrm>
          <a:prstGeom prst="rect">
            <a:avLst/>
          </a:prstGeom>
          <a:noFill/>
        </p:spPr>
      </p:pic>
      <p:pic>
        <p:nvPicPr>
          <p:cNvPr id="1029" name="Picture 5" descr="C:\Users\fenix\Desktop\ш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149080"/>
            <a:ext cx="1943100" cy="2352675"/>
          </a:xfrm>
          <a:prstGeom prst="rect">
            <a:avLst/>
          </a:prstGeom>
          <a:noFill/>
        </p:spPr>
      </p:pic>
      <p:pic>
        <p:nvPicPr>
          <p:cNvPr id="1030" name="Picture 6" descr="C:\Users\fenix\Desktop\ша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124744"/>
            <a:ext cx="3600400" cy="269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Содержимое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188913"/>
            <a:ext cx="8642350" cy="64087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476672"/>
            <a:ext cx="4392488" cy="5760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шарик не простой,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Весь колючий, вот такой,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 ладошками кладем,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 ладошки разомнем,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Вверх и вниз его катаем,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Свои ручки развиваем.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шар катать по кругу,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Перекидывать друг другу,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Раз, два, раз, два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и кончилась игра.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fenix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839925" cy="2376264"/>
          </a:xfrm>
          <a:prstGeom prst="rect">
            <a:avLst/>
          </a:prstGeom>
          <a:noFill/>
        </p:spPr>
      </p:pic>
      <p:pic>
        <p:nvPicPr>
          <p:cNvPr id="2051" name="Picture 3" descr="C:\Users\fenix\Desktop\11563704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2371725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7" name="Содержимое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188913"/>
            <a:ext cx="8642350" cy="64087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68313" y="981075"/>
            <a:ext cx="82073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/>
              <a:t>Шуршат сухие листья. </a:t>
            </a:r>
          </a:p>
          <a:p>
            <a:r>
              <a:rPr lang="ru-RU" sz="4000" dirty="0"/>
              <a:t>Пастушок потушил костёр. </a:t>
            </a:r>
          </a:p>
          <a:p>
            <a:r>
              <a:rPr lang="ru-RU" sz="4000" dirty="0"/>
              <a:t>Слышу свист суслика. </a:t>
            </a:r>
          </a:p>
          <a:p>
            <a:r>
              <a:rPr lang="ru-RU" sz="4000" dirty="0"/>
              <a:t>Шумят вершины сосен. </a:t>
            </a:r>
          </a:p>
          <a:p>
            <a:r>
              <a:rPr lang="ru-RU" sz="4000" dirty="0"/>
              <a:t>Пора ворошить душистое сено. Тишину нарушил шелест камыша.</a:t>
            </a:r>
          </a:p>
          <a:p>
            <a:r>
              <a:rPr lang="ru-RU" sz="4000" dirty="0"/>
              <a:t>Скоро поспеют сливы и груши.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611188" y="1628775"/>
            <a:ext cx="360362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1619250" y="1628775"/>
            <a:ext cx="360363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1979613" y="2205038"/>
            <a:ext cx="360362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4067175" y="2205038"/>
            <a:ext cx="360363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1619250" y="2852738"/>
            <a:ext cx="360363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611188" y="3429000"/>
            <a:ext cx="360362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3132138" y="3500438"/>
            <a:ext cx="360362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059113" y="4076700"/>
            <a:ext cx="360362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4932363" y="4076700"/>
            <a:ext cx="360362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1187450" y="4652963"/>
            <a:ext cx="360363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3635375" y="4652963"/>
            <a:ext cx="360363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4787900" y="4652963"/>
            <a:ext cx="360363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1908175" y="5300663"/>
            <a:ext cx="360363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7019925" y="5876925"/>
            <a:ext cx="360363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2627313" y="1628775"/>
            <a:ext cx="2159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4643438" y="1628775"/>
            <a:ext cx="2159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1258888" y="2205038"/>
            <a:ext cx="2159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5724525" y="2205038"/>
            <a:ext cx="2159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611188" y="2852738"/>
            <a:ext cx="2159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2411413" y="2852738"/>
            <a:ext cx="2159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3203575" y="2852738"/>
            <a:ext cx="2159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>
            <a:off x="3779838" y="2781300"/>
            <a:ext cx="2159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4284663" y="2781300"/>
            <a:ext cx="2159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4643438" y="3429000"/>
            <a:ext cx="2159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5148263" y="3429000"/>
            <a:ext cx="2159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>
            <a:off x="5651500" y="4005263"/>
            <a:ext cx="2159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>
            <a:off x="6804025" y="4076700"/>
            <a:ext cx="2159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98" name="Line 34"/>
          <p:cNvSpPr>
            <a:spLocks noChangeShapeType="1"/>
          </p:cNvSpPr>
          <p:nvPr/>
        </p:nvSpPr>
        <p:spPr bwMode="auto">
          <a:xfrm>
            <a:off x="6084888" y="4652963"/>
            <a:ext cx="2159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611188" y="5876925"/>
            <a:ext cx="2159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00" name="Line 36"/>
          <p:cNvSpPr>
            <a:spLocks noChangeShapeType="1"/>
          </p:cNvSpPr>
          <p:nvPr/>
        </p:nvSpPr>
        <p:spPr bwMode="auto">
          <a:xfrm>
            <a:off x="2700338" y="5876925"/>
            <a:ext cx="2159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01" name="Line 37"/>
          <p:cNvSpPr>
            <a:spLocks noChangeShapeType="1"/>
          </p:cNvSpPr>
          <p:nvPr/>
        </p:nvSpPr>
        <p:spPr bwMode="auto">
          <a:xfrm>
            <a:off x="4284663" y="5876925"/>
            <a:ext cx="2159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539750" y="549275"/>
            <a:ext cx="809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Спишите текст. Выделите букву Ш и букву С разным цветом.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36872" grpId="0" animBg="1"/>
      <p:bldP spid="36873" grpId="0" animBg="1"/>
      <p:bldP spid="36874" grpId="0" animBg="1"/>
      <p:bldP spid="36875" grpId="0" animBg="1"/>
      <p:bldP spid="36876" grpId="0" animBg="1"/>
      <p:bldP spid="36877" grpId="0" animBg="1"/>
      <p:bldP spid="36878" grpId="0" animBg="1"/>
      <p:bldP spid="36879" grpId="0" animBg="1"/>
      <p:bldP spid="36880" grpId="0" animBg="1"/>
      <p:bldP spid="36881" grpId="0" animBg="1"/>
      <p:bldP spid="36882" grpId="0" animBg="1"/>
      <p:bldP spid="36883" grpId="0" animBg="1"/>
      <p:bldP spid="36884" grpId="0" animBg="1"/>
      <p:bldP spid="36885" grpId="0" animBg="1"/>
      <p:bldP spid="36886" grpId="0" animBg="1"/>
      <p:bldP spid="36887" grpId="0" animBg="1"/>
      <p:bldP spid="36888" grpId="0" animBg="1"/>
      <p:bldP spid="36889" grpId="0" animBg="1"/>
      <p:bldP spid="36890" grpId="0" animBg="1"/>
      <p:bldP spid="36891" grpId="0" animBg="1"/>
      <p:bldP spid="36892" grpId="0" animBg="1"/>
      <p:bldP spid="36893" grpId="0" animBg="1"/>
      <p:bldP spid="36894" grpId="0" animBg="1"/>
      <p:bldP spid="36895" grpId="0" animBg="1"/>
      <p:bldP spid="36896" grpId="0" animBg="1"/>
      <p:bldP spid="36897" grpId="0" animBg="1"/>
      <p:bldP spid="36898" grpId="0" animBg="1"/>
      <p:bldP spid="36899" grpId="0" animBg="1"/>
      <p:bldP spid="36900" grpId="0" animBg="1"/>
      <p:bldP spid="369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fenix\Desktop\открытый урок\b31f1da5834c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b="5399"/>
          <a:stretch>
            <a:fillRect/>
          </a:stretch>
        </p:blipFill>
        <p:spPr>
          <a:xfrm>
            <a:off x="0" y="0"/>
            <a:ext cx="9113838" cy="6858000"/>
          </a:xfrm>
        </p:spPr>
      </p:pic>
      <p:pic>
        <p:nvPicPr>
          <p:cNvPr id="34819" name="Picture 3" descr="C:\Users\fenix\Desktop\открытый урок\пппппп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68638"/>
            <a:ext cx="43957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268538" y="1557338"/>
            <a:ext cx="66246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7200">
                <a:solidFill>
                  <a:srgbClr val="009900"/>
                </a:solidFill>
              </a:rPr>
              <a:t>      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059113" y="476250"/>
            <a:ext cx="5602287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Наступил прощанья срок,</a:t>
            </a:r>
          </a:p>
          <a:p>
            <a:r>
              <a:rPr lang="ru-RU" sz="3200"/>
              <a:t>Прозвенит вот-вот звонок.</a:t>
            </a:r>
          </a:p>
          <a:p>
            <a:r>
              <a:rPr lang="ru-RU" sz="3200"/>
              <a:t>Говорю вам на прощанье:</a:t>
            </a:r>
          </a:p>
          <a:p>
            <a:r>
              <a:rPr lang="ru-RU" sz="3200"/>
              <a:t>«Не скучайте, до свиданья!»</a:t>
            </a:r>
          </a:p>
          <a:p>
            <a:r>
              <a:rPr lang="ru-RU" sz="3200"/>
              <a:t>Кто же вспомнит наш урок,</a:t>
            </a:r>
          </a:p>
          <a:p>
            <a:r>
              <a:rPr lang="ru-RU" sz="3200"/>
              <a:t>И слова припомнит в срок?</a:t>
            </a:r>
          </a:p>
          <a:p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fenix\Desktop\открытый урок\b31f1da5834c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399"/>
          <a:stretch>
            <a:fillRect/>
          </a:stretch>
        </p:blipFill>
        <p:spPr>
          <a:xfrm>
            <a:off x="30163" y="0"/>
            <a:ext cx="9113837" cy="6858000"/>
          </a:xfrm>
        </p:spPr>
      </p:pic>
      <p:pic>
        <p:nvPicPr>
          <p:cNvPr id="14338" name="Picture 3" descr="C:\Users\fenix\Desktop\открытый урок\пппппп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57238" y="4149725"/>
            <a:ext cx="43957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Картинка 105 из 2135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836613"/>
            <a:ext cx="3132137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2" descr="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765175"/>
            <a:ext cx="2181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Users\fenix\Desktop\index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32845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fenix\Desktop\мпен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3141663"/>
            <a:ext cx="18573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fenix\Desktop\мпппп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2636838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53662" y="332656"/>
            <a:ext cx="7790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Какой первый звук в названиях этих картинок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fenix\Desktop\открытый урок\b31f1da5834c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399"/>
          <a:stretch>
            <a:fillRect/>
          </a:stretch>
        </p:blipFill>
        <p:spPr>
          <a:xfrm>
            <a:off x="30163" y="0"/>
            <a:ext cx="9113837" cy="6858000"/>
          </a:xfrm>
        </p:spPr>
      </p:pic>
      <p:pic>
        <p:nvPicPr>
          <p:cNvPr id="15362" name="Picture 3" descr="C:\Users\fenix\Desktop\открытый урок\пппппп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57238" y="4149725"/>
            <a:ext cx="43957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fenix\Desktop\прног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4048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fenix\Desktop\иррррр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4762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Users\fenix\Desktop\ипннн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3068638"/>
            <a:ext cx="1981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Users\fenix\Desktop\ипррр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6625" y="27733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:\Users\fenix\Desktop\школа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2675" y="2171700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fenix\Desktop\открытый урок\b31f1da5834c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b="5399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2771" name="Picture 3" descr="C:\Users\fenix\Desktop\открытый урок\пппппп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3825"/>
            <a:ext cx="43957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484438" y="1557338"/>
            <a:ext cx="59039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600" dirty="0">
                <a:solidFill>
                  <a:srgbClr val="009900"/>
                </a:solidFill>
              </a:rPr>
              <a:t>     Станция </a:t>
            </a:r>
          </a:p>
          <a:p>
            <a:r>
              <a:rPr lang="ru-RU" sz="6600" dirty="0">
                <a:solidFill>
                  <a:srgbClr val="009900"/>
                </a:solidFill>
              </a:rPr>
              <a:t>«Зеркальная»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188913"/>
            <a:ext cx="8642350" cy="64087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988840"/>
            <a:ext cx="16430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Губы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3068960"/>
            <a:ext cx="18662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Зубы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077072"/>
            <a:ext cx="17139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Язык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5157192"/>
            <a:ext cx="22742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Воздух</a:t>
            </a:r>
          </a:p>
        </p:txBody>
      </p:sp>
      <p:pic>
        <p:nvPicPr>
          <p:cNvPr id="16395" name="Picture 5" descr="C:\Users\fenix\Desktop\аппп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333375"/>
            <a:ext cx="158432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6" descr="C:\Users\fenix\Desktop\звук с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r="50111" b="73318"/>
          <a:stretch>
            <a:fillRect/>
          </a:stretch>
        </p:blipFill>
        <p:spPr bwMode="auto">
          <a:xfrm>
            <a:off x="2916238" y="2133600"/>
            <a:ext cx="2600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8" descr="C:\Users\fenix\Desktop\звук с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EECED"/>
              </a:clrFrom>
              <a:clrTo>
                <a:srgbClr val="EEECED">
                  <a:alpha val="0"/>
                </a:srgbClr>
              </a:clrTo>
            </a:clrChange>
          </a:blip>
          <a:srcRect t="28410" r="50308" b="37001"/>
          <a:stretch>
            <a:fillRect/>
          </a:stretch>
        </p:blipFill>
        <p:spPr bwMode="auto">
          <a:xfrm>
            <a:off x="3132138" y="5013325"/>
            <a:ext cx="16557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9" descr="C:\Users\fenix\Desktop\звук ш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4F5"/>
              </a:clrFrom>
              <a:clrTo>
                <a:srgbClr val="F6F4F5">
                  <a:alpha val="0"/>
                </a:srgbClr>
              </a:clrTo>
            </a:clrChange>
          </a:blip>
          <a:srcRect l="35027" t="-2" r="32866" b="68985"/>
          <a:stretch>
            <a:fillRect/>
          </a:stretch>
        </p:blipFill>
        <p:spPr bwMode="auto">
          <a:xfrm>
            <a:off x="5940425" y="1989138"/>
            <a:ext cx="2430463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трелка вверх 22"/>
          <p:cNvSpPr/>
          <p:nvPr/>
        </p:nvSpPr>
        <p:spPr>
          <a:xfrm>
            <a:off x="7092950" y="4076700"/>
            <a:ext cx="503238" cy="7921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708400" y="4221163"/>
            <a:ext cx="576263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401" name="Picture 11" descr="C:\Users\fenix\Desktop\звук ш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4F5"/>
              </a:clrFrom>
              <a:clrTo>
                <a:srgbClr val="F6F4F5">
                  <a:alpha val="0"/>
                </a:srgbClr>
              </a:clrTo>
            </a:clrChange>
          </a:blip>
          <a:srcRect l="3297" t="63094" r="69165" b="7355"/>
          <a:stretch>
            <a:fillRect/>
          </a:stretch>
        </p:blipFill>
        <p:spPr bwMode="auto">
          <a:xfrm>
            <a:off x="6300788" y="5084763"/>
            <a:ext cx="180022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lum contrast="36000"/>
          </a:blip>
          <a:srcRect/>
          <a:stretch>
            <a:fillRect/>
          </a:stretch>
        </p:blipFill>
        <p:spPr bwMode="auto">
          <a:xfrm>
            <a:off x="3347864" y="332656"/>
            <a:ext cx="1368152" cy="152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lum contrast="42000"/>
          </a:blip>
          <a:srcRect/>
          <a:stretch>
            <a:fillRect/>
          </a:stretch>
        </p:blipFill>
        <p:spPr bwMode="auto">
          <a:xfrm>
            <a:off x="6444208" y="332656"/>
            <a:ext cx="1554510" cy="158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4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fenix\Desktop\открытый урок\b31f1da5834c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b="5399"/>
          <a:stretch>
            <a:fillRect/>
          </a:stretch>
        </p:blipFill>
        <p:spPr>
          <a:xfrm>
            <a:off x="30163" y="0"/>
            <a:ext cx="9113837" cy="6858000"/>
          </a:xfrm>
        </p:spPr>
      </p:pic>
      <p:pic>
        <p:nvPicPr>
          <p:cNvPr id="33795" name="Picture 3" descr="C:\Users\fenix\Desktop\открытый урок\пппппп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57238" y="4149725"/>
            <a:ext cx="43957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68538" y="1557338"/>
            <a:ext cx="54721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7200" dirty="0">
                <a:solidFill>
                  <a:srgbClr val="009900"/>
                </a:solidFill>
              </a:rPr>
              <a:t>   Станция </a:t>
            </a:r>
          </a:p>
          <a:p>
            <a:r>
              <a:rPr lang="ru-RU" sz="7200" dirty="0">
                <a:solidFill>
                  <a:srgbClr val="009900"/>
                </a:solidFill>
              </a:rPr>
              <a:t>  «Игровая»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0000FF"/>
                </a:solidFill>
              </a:rPr>
              <a:t>Проговори чётко слова:</a:t>
            </a:r>
            <a:br>
              <a:rPr lang="ru-RU" sz="4000" smtClean="0">
                <a:solidFill>
                  <a:srgbClr val="0000FF"/>
                </a:solidFill>
              </a:rPr>
            </a:br>
            <a:endParaRPr lang="ru-RU" sz="4000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6" name="Рисунок 15" descr="солнышко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362200"/>
            <a:ext cx="31353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0" name="Picture 4" descr="i?id=353747707-4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92888" cy="5080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Picture 4" descr="03_afafd770c8786322222b48b5ff9a29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019800" cy="451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168</Words>
  <Application>Microsoft Office PowerPoint</Application>
  <PresentationFormat>Экран (4:3)</PresentationFormat>
  <Paragraphs>41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Проговори чётко слова: </vt:lpstr>
      <vt:lpstr>Слайд 8</vt:lpstr>
      <vt:lpstr>Слайд 9</vt:lpstr>
      <vt:lpstr>Слайд 10</vt:lpstr>
      <vt:lpstr>Слайд 11</vt:lpstr>
      <vt:lpstr>Слайд 12</vt:lpstr>
      <vt:lpstr>Слайд 13</vt:lpstr>
      <vt:lpstr>Шоссе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fenix</cp:lastModifiedBy>
  <cp:revision>40</cp:revision>
  <dcterms:created xsi:type="dcterms:W3CDTF">2014-02-27T06:55:16Z</dcterms:created>
  <dcterms:modified xsi:type="dcterms:W3CDTF">2014-03-14T04:55:29Z</dcterms:modified>
</cp:coreProperties>
</file>