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E6DA35-06BC-4AA9-A472-EDBDAEE8192D}" type="datetimeFigureOut">
              <a:rPr lang="ru-RU" smtClean="0"/>
              <a:t>30.07.2010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9AC6E5-104C-4099-B39C-D683A40253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590465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/>
              <a:t>   Организация деятельности ОУ    по формированию                   у младших школьников культуры здорового и безопасного    образа жизни.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9481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63688" y="116632"/>
            <a:ext cx="5966666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568952" cy="648072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Реализация дополнительных образовательных</a:t>
            </a:r>
          </a:p>
          <a:p>
            <a:pPr algn="ctr"/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программ </a:t>
            </a:r>
            <a:r>
              <a:rPr lang="ru-RU" sz="24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предусматривает:</a:t>
            </a:r>
          </a:p>
          <a:p>
            <a:pPr algn="l"/>
            <a:r>
              <a:rPr lang="ru-RU" sz="2400" dirty="0">
                <a:latin typeface="NewtonCSanPin-Regular"/>
              </a:rPr>
              <a:t>• внедрение в систему работы </a:t>
            </a:r>
            <a:r>
              <a:rPr lang="ru-RU" sz="2400" dirty="0" smtClean="0">
                <a:latin typeface="NewtonCSanPin-Regular"/>
              </a:rPr>
              <a:t>ОУ программ,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направленных </a:t>
            </a:r>
            <a:r>
              <a:rPr lang="ru-RU" sz="2400" dirty="0">
                <a:latin typeface="NewtonCSanPin-Regular"/>
              </a:rPr>
              <a:t>на формирование ценности </a:t>
            </a:r>
            <a:r>
              <a:rPr lang="ru-RU" sz="2400" dirty="0" smtClean="0">
                <a:latin typeface="NewtonCSanPin-Regular"/>
              </a:rPr>
              <a:t>здо</a:t>
            </a:r>
            <a:r>
              <a:rPr lang="ru-RU" sz="2400" dirty="0">
                <a:latin typeface="NewtonCSanPin-Regular"/>
              </a:rPr>
              <a:t>ровья и здорового образа </a:t>
            </a:r>
            <a:r>
              <a:rPr lang="ru-RU" sz="2400" dirty="0" smtClean="0">
                <a:latin typeface="NewtonCSanPin-Regular"/>
              </a:rPr>
              <a:t>жизни;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проведение дней здоровья, конкурсов, праздников и т. п</a:t>
            </a:r>
            <a:r>
              <a:rPr lang="ru-RU" sz="2400" dirty="0" smtClean="0">
                <a:latin typeface="NewtonCSanPin-Regular"/>
              </a:rPr>
              <a:t>.;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создание общественного совета по здоровью, </a:t>
            </a:r>
          </a:p>
          <a:p>
            <a:pPr algn="l"/>
            <a:r>
              <a:rPr lang="ru-RU" sz="2400" dirty="0" smtClean="0">
                <a:latin typeface="NewtonCSanPin-Regular"/>
              </a:rPr>
              <a:t>включающего </a:t>
            </a:r>
            <a:r>
              <a:rPr lang="ru-RU" sz="2400" dirty="0">
                <a:latin typeface="NewtonCSanPin-Regular"/>
              </a:rPr>
              <a:t>представителей администрации, учащихся старших </a:t>
            </a:r>
            <a:r>
              <a:rPr lang="ru-RU" sz="2400" dirty="0" smtClean="0">
                <a:latin typeface="NewtonCSanPin-Regular"/>
              </a:rPr>
              <a:t>классов, </a:t>
            </a:r>
            <a:r>
              <a:rPr lang="ru-RU" sz="2400" dirty="0">
                <a:latin typeface="NewtonCSanPin-Regular"/>
              </a:rPr>
              <a:t>разрабатывающих</a:t>
            </a:r>
          </a:p>
          <a:p>
            <a:pPr algn="l"/>
            <a:r>
              <a:rPr lang="ru-RU" sz="2400" dirty="0">
                <a:latin typeface="NewtonCSanPin-Regular"/>
              </a:rPr>
              <a:t>и реализующих школьную программу «Образование </a:t>
            </a:r>
            <a:r>
              <a:rPr lang="ru-RU" sz="2400" dirty="0" smtClean="0">
                <a:latin typeface="NewtonCSanPin-Regular"/>
              </a:rPr>
              <a:t>и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здоровье</a:t>
            </a:r>
            <a:r>
              <a:rPr lang="ru-RU" sz="2400" dirty="0">
                <a:latin typeface="NewtonCSanPin-Regular"/>
              </a:rPr>
              <a:t>».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00B0F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9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331640" y="-35577"/>
            <a:ext cx="596666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60648"/>
            <a:ext cx="8352928" cy="619268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00" b="1" i="1" dirty="0" smtClean="0">
                <a:solidFill>
                  <a:srgbClr xmlns:mc="http://schemas.openxmlformats.org/markup-compatibility/2006" xmlns:a14="http://schemas.microsoft.com/office/drawing/2010/main" val="00B050" mc:Ignorable=""/>
                </a:solidFill>
              </a:rPr>
              <a:t>Формы организации занятий, направленные на формирование ценности здоровья и здорового образа жизни: </a:t>
            </a:r>
          </a:p>
          <a:p>
            <a:pPr algn="l"/>
            <a:r>
              <a:rPr lang="ru-RU" sz="2400" dirty="0">
                <a:latin typeface="NewtonCSanPin-Regular"/>
              </a:rPr>
              <a:t>• </a:t>
            </a:r>
            <a:r>
              <a:rPr lang="ru-RU" sz="2400" dirty="0" smtClean="0">
                <a:latin typeface="NewtonCSanPin-Regular"/>
              </a:rPr>
              <a:t>интеграция </a:t>
            </a:r>
            <a:r>
              <a:rPr lang="ru-RU" sz="2400" dirty="0">
                <a:latin typeface="NewtonCSanPin-Regular"/>
              </a:rPr>
              <a:t>в базовые образовательные дисциплины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проведение часов здоровья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факультативные занятия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проведение классных часов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занятия в кружках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проведение досуговых мероприятий: конкурсов, </a:t>
            </a:r>
            <a:r>
              <a:rPr lang="ru-RU" sz="2400" dirty="0" err="1" smtClean="0">
                <a:latin typeface="NewtonCSanPin-Regular"/>
              </a:rPr>
              <a:t>празд</a:t>
            </a:r>
            <a:r>
              <a:rPr lang="ru-RU" sz="2400" dirty="0" smtClean="0">
                <a:latin typeface="NewtonCSanPin-Regular"/>
              </a:rPr>
              <a:t>-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err="1">
                <a:latin typeface="NewtonCSanPin-Regular"/>
              </a:rPr>
              <a:t>ников</a:t>
            </a:r>
            <a:r>
              <a:rPr lang="ru-RU" sz="2400" dirty="0">
                <a:latin typeface="NewtonCSanPin-Regular"/>
              </a:rPr>
              <a:t>, викторин, экскурсий и т. п</a:t>
            </a:r>
            <a:r>
              <a:rPr lang="ru-RU" sz="2400" dirty="0" smtClean="0">
                <a:latin typeface="NewtonCSanPin-Regular"/>
              </a:rPr>
              <a:t>.;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организацию дней здоровья.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00B05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2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596666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Просветительская работа с родителями</a:t>
            </a:r>
          </a:p>
          <a:p>
            <a:pPr algn="ctr"/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(законными представителями) включает</a:t>
            </a:r>
            <a:r>
              <a:rPr lang="ru-RU" sz="24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:</a:t>
            </a:r>
          </a:p>
          <a:p>
            <a:pPr algn="l"/>
            <a:r>
              <a:rPr lang="ru-RU" sz="2400" dirty="0">
                <a:latin typeface="NewtonCSanPin-Regular"/>
              </a:rPr>
              <a:t>• лекции, семинары, консультации, курсы по различным</a:t>
            </a:r>
          </a:p>
          <a:p>
            <a:pPr algn="l"/>
            <a:r>
              <a:rPr lang="ru-RU" sz="2400" dirty="0">
                <a:latin typeface="NewtonCSanPin-Regular"/>
              </a:rPr>
              <a:t>вопросам роста и развития ребёнка, его здоровья, факторам</a:t>
            </a:r>
            <a:r>
              <a:rPr lang="ru-RU" sz="2400" dirty="0" smtClean="0">
                <a:latin typeface="NewtonCSanPin-Regular"/>
              </a:rPr>
              <a:t>,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 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положительно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 и отрицательно 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влияющим </a:t>
            </a:r>
            <a:r>
              <a:rPr lang="ru-RU" sz="2400" dirty="0">
                <a:latin typeface="NewtonCSanPin-Regular"/>
              </a:rPr>
              <a:t>на здоровье </a:t>
            </a:r>
            <a:r>
              <a:rPr lang="ru-RU" sz="2400" dirty="0" smtClean="0">
                <a:latin typeface="NewtonCSanPin-Regular"/>
              </a:rPr>
              <a:t>детей;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приобретение для родителей 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необходимой</a:t>
            </a:r>
            <a:endParaRPr lang="ru-RU" sz="2400" dirty="0" smtClean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научно-методической </a:t>
            </a:r>
            <a:r>
              <a:rPr lang="ru-RU" sz="2400" dirty="0">
                <a:latin typeface="NewtonCSanPin-Regular"/>
              </a:rPr>
              <a:t>литературы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организацию совместной работы педагогов и родителей</a:t>
            </a:r>
          </a:p>
          <a:p>
            <a:pPr algn="l"/>
            <a:r>
              <a:rPr lang="ru-RU" sz="2400" dirty="0" smtClean="0">
                <a:latin typeface="NewtonCSanPin-Regular"/>
              </a:rPr>
              <a:t>по </a:t>
            </a:r>
            <a:r>
              <a:rPr lang="ru-RU" sz="2400" dirty="0">
                <a:latin typeface="NewtonCSanPin-Regular"/>
              </a:rPr>
              <a:t>проведению спортивных </a:t>
            </a:r>
            <a:r>
              <a:rPr lang="ru-RU" sz="2400" dirty="0" smtClean="0">
                <a:latin typeface="NewtonCSanPin-Regular"/>
              </a:rPr>
              <a:t>соревнований, </a:t>
            </a:r>
            <a:r>
              <a:rPr lang="ru-RU" sz="2400" dirty="0">
                <a:latin typeface="NewtonCSanPin-Regular"/>
              </a:rPr>
              <a:t>дней здоровья, занятий по профилактике вредных</a:t>
            </a:r>
          </a:p>
          <a:p>
            <a:pPr algn="l"/>
            <a:r>
              <a:rPr lang="ru-RU" sz="2400" dirty="0">
                <a:latin typeface="NewtonCSanPin-Regular"/>
              </a:rPr>
              <a:t>привычек и т. п.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00B0F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5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480720" cy="45719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8280920" cy="525658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l"/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70C0" mc:Ignorable=""/>
                </a:solidFill>
                <a:latin typeface="NewtonCSanPin-Italic"/>
              </a:rPr>
              <a:t>Первый этап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— анализ состояния и планирование 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работы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C00000" mc:Ignorable=""/>
              </a:solidFill>
              <a:latin typeface="NewtonCSanPin-Regular"/>
            </a:endParaRPr>
          </a:p>
          <a:p>
            <a:pPr algn="l"/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образовательного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учреждения по данному направлению, 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 в том числе по: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C00000" mc:Ignorable=""/>
              </a:solidFill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организации режима дня детей, их нагрузкам, питанию,</a:t>
            </a:r>
          </a:p>
          <a:p>
            <a:pPr algn="l"/>
            <a:r>
              <a:rPr lang="ru-RU" sz="2400" dirty="0">
                <a:latin typeface="NewtonCSanPin-Regular"/>
              </a:rPr>
              <a:t>ф</a:t>
            </a:r>
            <a:r>
              <a:rPr lang="ru-RU" sz="2400" dirty="0" smtClean="0">
                <a:latin typeface="NewtonCSanPin-Regular"/>
              </a:rPr>
              <a:t>изкультурно-оздоровительной </a:t>
            </a:r>
            <a:r>
              <a:rPr lang="ru-RU" sz="2400" dirty="0">
                <a:latin typeface="NewtonCSanPin-Regular"/>
              </a:rPr>
              <a:t>работе, </a:t>
            </a:r>
            <a:r>
              <a:rPr lang="ru-RU" sz="2400" dirty="0" err="1" smtClean="0">
                <a:latin typeface="NewtonCSanPin-Regular"/>
              </a:rPr>
              <a:t>сформированности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элементарных навыков гигиены, рационального питания </a:t>
            </a:r>
          </a:p>
          <a:p>
            <a:pPr algn="l"/>
            <a:r>
              <a:rPr lang="ru-RU" sz="2400" dirty="0">
                <a:latin typeface="NewtonCSanPin-Regular"/>
              </a:rPr>
              <a:t>и</a:t>
            </a:r>
            <a:r>
              <a:rPr lang="ru-RU" sz="2400" dirty="0" smtClean="0">
                <a:latin typeface="NewtonCSanPin-Regular"/>
              </a:rPr>
              <a:t> профилактике </a:t>
            </a:r>
            <a:r>
              <a:rPr lang="ru-RU" sz="2400" dirty="0">
                <a:latin typeface="NewtonCSanPin-Regular"/>
              </a:rPr>
              <a:t>вредных привычек</a:t>
            </a:r>
            <a:r>
              <a:rPr lang="ru-RU" sz="2400" dirty="0" smtClean="0">
                <a:latin typeface="NewtonCSanPin-Regular"/>
              </a:rPr>
              <a:t>;</a:t>
            </a:r>
            <a:endParaRPr lang="ru-RU" sz="2400" dirty="0">
              <a:latin typeface="NewtonCSanPin-Regular"/>
            </a:endParaRPr>
          </a:p>
          <a:p>
            <a:pPr algn="l"/>
            <a:endParaRPr lang="ru-RU" dirty="0">
              <a:latin typeface="NewtonCSanPin-Regular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73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16632"/>
            <a:ext cx="5966666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404664"/>
            <a:ext cx="7920880" cy="576064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NewtonCSanPin-Regular"/>
              </a:rPr>
              <a:t>• организации просветительской работы </a:t>
            </a:r>
            <a:r>
              <a:rPr lang="ru-RU" sz="2800" dirty="0" smtClean="0">
                <a:latin typeface="NewtonCSanPin-Regular"/>
              </a:rPr>
              <a:t>образовательного учреждения</a:t>
            </a:r>
          </a:p>
          <a:p>
            <a:pPr algn="l"/>
            <a:r>
              <a:rPr lang="ru-RU" sz="2800" dirty="0" smtClean="0">
                <a:latin typeface="NewtonCSanPin-Regular"/>
              </a:rPr>
              <a:t>с </a:t>
            </a:r>
            <a:r>
              <a:rPr lang="ru-RU" sz="2800" dirty="0">
                <a:latin typeface="NewtonCSanPin-Regular"/>
              </a:rPr>
              <a:t>учащимися и родителями (законными </a:t>
            </a:r>
            <a:r>
              <a:rPr lang="ru-RU" sz="2800" dirty="0" smtClean="0">
                <a:latin typeface="NewtonCSanPin-Regular"/>
              </a:rPr>
              <a:t>представителями</a:t>
            </a:r>
            <a:r>
              <a:rPr lang="ru-RU" sz="2800" dirty="0" smtClean="0"/>
              <a:t>):</a:t>
            </a:r>
          </a:p>
          <a:p>
            <a:pPr algn="l"/>
            <a:endParaRPr lang="ru-RU" sz="2400" dirty="0">
              <a:latin typeface="NewtonCSanPin-Regular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413338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u="none" strike="noStrike" baseline="0" dirty="0" smtClean="0">
                <a:latin typeface="NewtonCSanPin-Regular"/>
              </a:rPr>
              <a:t>• выделению приоритетов в работе образовательного учреждения</a:t>
            </a:r>
          </a:p>
          <a:p>
            <a:r>
              <a:rPr lang="ru-RU" sz="2800" b="0" i="0" u="none" strike="noStrike" baseline="0" dirty="0" smtClean="0">
                <a:latin typeface="NewtonCSanPin-Regular"/>
              </a:rPr>
              <a:t>с учётом результатов проведённого анализа, а также</a:t>
            </a:r>
          </a:p>
          <a:p>
            <a:r>
              <a:rPr lang="ru-RU" sz="2800" b="0" i="0" u="none" strike="noStrike" baseline="0" dirty="0" smtClean="0">
                <a:latin typeface="NewtonCSanPin-Regular"/>
              </a:rPr>
              <a:t>возрастных особенностей обучающихся на ступени начального</a:t>
            </a:r>
          </a:p>
          <a:p>
            <a:r>
              <a:rPr lang="ru-RU" sz="2800" b="0" i="0" u="none" strike="noStrike" baseline="0" dirty="0" smtClean="0">
                <a:latin typeface="NewtonCSanPin-Regular"/>
              </a:rPr>
              <a:t>общего образования.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685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966666" cy="14401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208912" cy="5976664"/>
          </a:xfrm>
        </p:spPr>
        <p:txBody>
          <a:bodyPr>
            <a:normAutofit fontScale="92500"/>
          </a:bodyPr>
          <a:lstStyle/>
          <a:p>
            <a:pPr lvl="0" algn="l"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400" b="1" i="1" dirty="0">
                <a:solidFill>
                  <a:srgbClr xmlns:mc="http://schemas.openxmlformats.org/markup-compatibility/2006" xmlns:a14="http://schemas.microsoft.com/office/drawing/2010/main" val="0070C0" mc:Ignorable=""/>
                </a:solidFill>
                <a:latin typeface="NewtonCSanPin-Italic"/>
              </a:rPr>
              <a:t>Второй этап </a:t>
            </a:r>
            <a:r>
              <a:rPr lang="ru-RU" sz="2400" i="1" dirty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Italic"/>
              </a:rPr>
              <a:t>—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организация просветительской 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работы образовательного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C00000" mc:Ignorable=""/>
                </a:solidFill>
                <a:latin typeface="NewtonCSanPin-Regular"/>
              </a:rPr>
              <a:t>учреждения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.</a:t>
            </a:r>
          </a:p>
          <a:p>
            <a:pPr algn="l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1.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Просветительско-воспитательная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работа с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обучающимися,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NewtonCSanPin-Regular"/>
            </a:endParaRPr>
          </a:p>
          <a:p>
            <a:pPr lvl="0" algn="l"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направленная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на формирование ценности здоровья 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здорового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образа жизни, включает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</a:rPr>
              <a:t>:</a:t>
            </a:r>
          </a:p>
          <a:p>
            <a:pPr algn="l"/>
            <a:r>
              <a:rPr lang="ru-RU" sz="2400" dirty="0">
                <a:latin typeface="NewtonCSanPin-Regular"/>
              </a:rPr>
              <a:t>• лекции, беседы, консультации по проблемам сохранения</a:t>
            </a:r>
          </a:p>
          <a:p>
            <a:pPr algn="l"/>
            <a:r>
              <a:rPr lang="ru-RU" sz="2400" dirty="0">
                <a:latin typeface="NewtonCSanPin-Regular"/>
              </a:rPr>
              <a:t>и укрепления здоровья, профилактики вредных привычек;</a:t>
            </a:r>
          </a:p>
          <a:p>
            <a:pPr algn="l"/>
            <a:r>
              <a:rPr lang="ru-RU" sz="2400" dirty="0">
                <a:latin typeface="NewtonCSanPin-Regular"/>
              </a:rPr>
              <a:t>• проведение дней здоровья, конкурсов, праздников и</a:t>
            </a:r>
          </a:p>
          <a:p>
            <a:pPr algn="l"/>
            <a:r>
              <a:rPr lang="ru-RU" sz="2400" dirty="0">
                <a:latin typeface="NewtonCSanPin-Regular"/>
              </a:rPr>
              <a:t>других активных мероприятий, направленных на пропаганду</a:t>
            </a:r>
          </a:p>
          <a:p>
            <a:pPr algn="l"/>
            <a:r>
              <a:rPr lang="ru-RU" sz="2400" dirty="0">
                <a:latin typeface="NewtonCSanPin-Regular"/>
              </a:rPr>
              <a:t>здорового образа жизни;</a:t>
            </a:r>
          </a:p>
          <a:p>
            <a:pPr algn="l"/>
            <a:r>
              <a:rPr lang="ru-RU" sz="2400" dirty="0">
                <a:latin typeface="NewtonCSanPin-Regular"/>
              </a:rPr>
              <a:t>• создание в школе общественного совета по здоровью,</a:t>
            </a:r>
          </a:p>
          <a:p>
            <a:pPr lvl="0" algn="l"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400" dirty="0">
                <a:latin typeface="NewtonCSanPin-Regular"/>
              </a:rPr>
              <a:t>включающего представителей администрации, учащихся </a:t>
            </a:r>
            <a:r>
              <a:rPr lang="ru-RU" sz="2400" dirty="0" smtClean="0">
                <a:latin typeface="NewtonCSanPin-Regular"/>
              </a:rPr>
              <a:t>стар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</a:rPr>
              <a:t>ших классов, родителей (законных представителей).</a:t>
            </a:r>
            <a:endParaRPr lang="ru-RU" sz="2400" i="1" dirty="0">
              <a:solidFill>
                <a:srgbClr xmlns:mc="http://schemas.openxmlformats.org/markup-compatibility/2006" xmlns:a14="http://schemas.microsoft.com/office/drawing/2010/main" val="212745" mc:Ignorable=""/>
              </a:solidFill>
            </a:endParaRP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endParaRPr lang="ru-RU" sz="2400" i="1" dirty="0">
              <a:solidFill>
                <a:srgbClr xmlns:mc="http://schemas.openxmlformats.org/markup-compatibility/2006" xmlns:a14="http://schemas.microsoft.com/office/drawing/2010/main" val="212745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2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0"/>
            <a:ext cx="5966666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32656"/>
            <a:ext cx="8064896" cy="60486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2. Просветительская и методическая работа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с педагогами,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специалистами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и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родителями, направленная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на повышение квалификации работников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ОУ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 и повышение уровня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знаний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 родителей по проблемам охраны и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 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укрепления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здоровья детей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NewtonCSanPin-Regular"/>
                <a:ea typeface="Calibri"/>
                <a:cs typeface="NewtonCSanPin-Regular"/>
              </a:rPr>
              <a:t>, включает: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  <a:ea typeface="Calibri"/>
                <a:cs typeface="NewtonCSanPin-Regular"/>
              </a:rPr>
              <a:t> </a:t>
            </a:r>
            <a:endParaRPr lang="ru-RU" sz="24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NewtonCSanPin-Regular"/>
                <a:ea typeface="Calibri"/>
                <a:cs typeface="NewtonCSanPin-Regular"/>
              </a:rPr>
              <a:t>• проведение соответствующих лекций, семинаров, </a:t>
            </a: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круглых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столов </a:t>
            </a:r>
            <a:r>
              <a:rPr lang="ru-RU" sz="2400" dirty="0">
                <a:latin typeface="NewtonCSanPin-Regular"/>
                <a:ea typeface="Calibri"/>
                <a:cs typeface="NewtonCSanPin-Regular"/>
              </a:rPr>
              <a:t>и т. п</a:t>
            </a: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.;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NewtonCSanPin-Regular"/>
                <a:ea typeface="Calibri"/>
                <a:cs typeface="NewtonCSanPin-Regular"/>
              </a:rPr>
              <a:t>• приобретение для педагогов, специалистов и родителей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 </a:t>
            </a:r>
            <a:r>
              <a:rPr lang="ru-RU" sz="2400" dirty="0">
                <a:latin typeface="NewtonCSanPin-Regular"/>
                <a:ea typeface="Calibri"/>
                <a:cs typeface="NewtonCSanPin-Regular"/>
              </a:rPr>
              <a:t>необходимой </a:t>
            </a: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научно-методичес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  <a:ea typeface="Calibri"/>
                <a:cs typeface="NewtonCSanPin-Regular"/>
              </a:rPr>
              <a:t>кой литературы</a:t>
            </a:r>
            <a:r>
              <a:rPr lang="ru-RU" sz="2400" dirty="0" smtClean="0">
                <a:solidFill>
                  <a:srgbClr xmlns:mc="http://schemas.openxmlformats.org/markup-compatibility/2006" xmlns:a14="http://schemas.microsoft.com/office/drawing/2010/main" val="212745" mc:Ignorable=""/>
                </a:solidFill>
                <a:latin typeface="NewtonCSanPin-Regular"/>
                <a:ea typeface="Calibri"/>
                <a:cs typeface="NewtonCSanPin-Regular"/>
              </a:rPr>
              <a:t>;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NewtonCSanPin-Regular"/>
                <a:ea typeface="Calibri"/>
                <a:cs typeface="NewtonCSanPin-Regular"/>
              </a:rPr>
              <a:t>• привлечение педагогов и родителей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 </a:t>
            </a:r>
            <a:r>
              <a:rPr lang="ru-RU" sz="2400" dirty="0">
                <a:latin typeface="NewtonCSanPin-Regular"/>
                <a:ea typeface="Calibri"/>
                <a:cs typeface="NewtonCSanPin-Regular"/>
              </a:rPr>
              <a:t>к совместной работе по проведению </a:t>
            </a: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оздоровительных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NewtonCSanPin-Regular"/>
                <a:ea typeface="Calibri"/>
                <a:cs typeface="NewtonCSanPin-Regular"/>
              </a:rPr>
              <a:t>мероприятий </a:t>
            </a:r>
            <a:r>
              <a:rPr lang="ru-RU" sz="2400" dirty="0">
                <a:latin typeface="NewtonCSanPin-Regular"/>
                <a:ea typeface="Calibri"/>
                <a:cs typeface="NewtonCSanPin-Regular"/>
              </a:rPr>
              <a:t>и спортивных соревнований.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15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88640"/>
            <a:ext cx="596666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48680"/>
            <a:ext cx="8280920" cy="590465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PragmaticaC-Bold"/>
              </a:rPr>
              <a:t>                    Структура </a:t>
            </a:r>
            <a:r>
              <a:rPr lang="ru-RU" sz="2400" b="1" dirty="0">
                <a:latin typeface="PragmaticaC-Bold"/>
              </a:rPr>
              <a:t>системной работы</a:t>
            </a:r>
          </a:p>
          <a:p>
            <a:pPr algn="ctr"/>
            <a:r>
              <a:rPr lang="ru-RU" sz="2400" b="1" dirty="0" smtClean="0">
                <a:latin typeface="PragmaticaC-Bold"/>
              </a:rPr>
              <a:t>       по </a:t>
            </a:r>
            <a:r>
              <a:rPr lang="ru-RU" sz="2400" b="1" dirty="0">
                <a:latin typeface="PragmaticaC-Bold"/>
              </a:rPr>
              <a:t>формированию культуры здорового</a:t>
            </a:r>
          </a:p>
          <a:p>
            <a:pPr algn="ctr"/>
            <a:r>
              <a:rPr lang="ru-RU" sz="2400" b="1" dirty="0">
                <a:latin typeface="PragmaticaC-Bold"/>
              </a:rPr>
              <a:t>и безопасного образа жизни на ступени</a:t>
            </a:r>
          </a:p>
          <a:p>
            <a:pPr algn="ctr"/>
            <a:r>
              <a:rPr lang="ru-RU" sz="2400" b="1" dirty="0">
                <a:latin typeface="PragmaticaC-Bold"/>
              </a:rPr>
              <a:t>начального общего </a:t>
            </a:r>
            <a:r>
              <a:rPr lang="ru-RU" sz="2400" b="1" dirty="0" smtClean="0">
                <a:latin typeface="PragmaticaC-Bold"/>
              </a:rPr>
              <a:t>образования.</a:t>
            </a:r>
          </a:p>
          <a:p>
            <a:pPr algn="l"/>
            <a:r>
              <a:rPr lang="ru-RU" sz="2400" i="1" dirty="0" smtClean="0">
                <a:latin typeface="PragmaticaC-Bold"/>
              </a:rPr>
              <a:t>1.Здоровьесберегающая инфраструктура.</a:t>
            </a:r>
          </a:p>
          <a:p>
            <a:pPr algn="l"/>
            <a:r>
              <a:rPr lang="ru-RU" sz="2400" i="1" dirty="0" smtClean="0">
                <a:latin typeface="PragmaticaC-Bold"/>
              </a:rPr>
              <a:t>2.</a:t>
            </a:r>
            <a:r>
              <a:rPr lang="ru-RU" sz="2400" i="1" dirty="0">
                <a:latin typeface="PragmaticaC-Oblique"/>
              </a:rPr>
              <a:t> Рациональная организация учебной и </a:t>
            </a:r>
            <a:r>
              <a:rPr lang="ru-RU" sz="2400" i="1" dirty="0" err="1" smtClean="0">
                <a:latin typeface="PragmaticaC-Oblique"/>
              </a:rPr>
              <a:t>внеучебной</a:t>
            </a:r>
            <a:endParaRPr lang="ru-RU" sz="2400" i="1" dirty="0">
              <a:latin typeface="PragmaticaC-Oblique"/>
            </a:endParaRPr>
          </a:p>
          <a:p>
            <a:pPr algn="l"/>
            <a:r>
              <a:rPr lang="ru-RU" sz="2400" i="1" dirty="0">
                <a:latin typeface="PragmaticaC-Oblique"/>
              </a:rPr>
              <a:t>д</a:t>
            </a:r>
            <a:r>
              <a:rPr lang="ru-RU" sz="2400" i="1" dirty="0" smtClean="0">
                <a:latin typeface="PragmaticaC-Oblique"/>
              </a:rPr>
              <a:t>еятельности обучающихся.</a:t>
            </a:r>
          </a:p>
          <a:p>
            <a:pPr algn="l"/>
            <a:r>
              <a:rPr lang="ru-RU" sz="2400" i="1" dirty="0" smtClean="0">
                <a:latin typeface="PragmaticaC-Oblique"/>
              </a:rPr>
              <a:t>3.</a:t>
            </a:r>
            <a:r>
              <a:rPr lang="ru-RU" sz="2400" i="1" dirty="0">
                <a:latin typeface="PragmaticaC-Oblique"/>
              </a:rPr>
              <a:t> Эффективная организация</a:t>
            </a:r>
          </a:p>
          <a:p>
            <a:pPr algn="l"/>
            <a:r>
              <a:rPr lang="ru-RU" sz="2400" i="1" dirty="0" smtClean="0">
                <a:latin typeface="PragmaticaC-Oblique"/>
              </a:rPr>
              <a:t>Физкультурно-оздоровительной работы.</a:t>
            </a:r>
          </a:p>
          <a:p>
            <a:pPr algn="l"/>
            <a:r>
              <a:rPr lang="ru-RU" sz="2400" i="1" dirty="0" smtClean="0">
                <a:latin typeface="PragmaticaC-Oblique"/>
              </a:rPr>
              <a:t>4.</a:t>
            </a:r>
            <a:r>
              <a:rPr lang="ru-RU" sz="2400" i="1" dirty="0">
                <a:latin typeface="PragmaticaC-Oblique"/>
              </a:rPr>
              <a:t> Реализация дополнительных образовательных</a:t>
            </a:r>
          </a:p>
          <a:p>
            <a:pPr algn="l"/>
            <a:r>
              <a:rPr lang="ru-RU" sz="2400" i="1" dirty="0" smtClean="0">
                <a:latin typeface="PragmaticaC-Oblique"/>
              </a:rPr>
              <a:t>программ.</a:t>
            </a:r>
          </a:p>
          <a:p>
            <a:pPr algn="l"/>
            <a:r>
              <a:rPr lang="ru-RU" sz="2400" i="1" dirty="0" smtClean="0">
                <a:latin typeface="PragmaticaC-Oblique"/>
              </a:rPr>
              <a:t>5.</a:t>
            </a:r>
            <a:r>
              <a:rPr lang="ru-RU" sz="2400" i="1" dirty="0">
                <a:latin typeface="PragmaticaC-Oblique"/>
              </a:rPr>
              <a:t> Просветительская работа с </a:t>
            </a:r>
            <a:r>
              <a:rPr lang="ru-RU" sz="2400" i="1" dirty="0" smtClean="0">
                <a:latin typeface="PragmaticaC-Oblique"/>
              </a:rPr>
              <a:t>родителями.</a:t>
            </a:r>
            <a:endParaRPr lang="ru-RU" sz="2400" i="1" dirty="0">
              <a:latin typeface="PragmaticaC-Oblique"/>
            </a:endParaRPr>
          </a:p>
          <a:p>
            <a:pPr algn="l"/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98473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966666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6632"/>
            <a:ext cx="8136904" cy="6624736"/>
          </a:xfrm>
        </p:spPr>
        <p:txBody>
          <a:bodyPr>
            <a:normAutofit fontScale="85000" lnSpcReduction="20000"/>
          </a:bodyPr>
          <a:lstStyle/>
          <a:p>
            <a:pPr lvl="0" algn="ctr">
              <a:buClr>
                <a:srgbClr xmlns:mc="http://schemas.openxmlformats.org/markup-compatibility/2006" xmlns:a14="http://schemas.microsoft.com/office/drawing/2010/main" val="F14124" mc:Ignorable="">
                  <a:lumMod val="75000"/>
                </a:srgbClr>
              </a:buClr>
            </a:pPr>
            <a:r>
              <a:rPr lang="ru-RU" sz="28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      </a:t>
            </a:r>
            <a:r>
              <a:rPr lang="ru-RU" sz="2800" b="1" i="1" dirty="0" err="1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Здоровьесберегающая</a:t>
            </a:r>
            <a:r>
              <a:rPr lang="ru-RU" sz="28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 инфраструктура ОУ включает:</a:t>
            </a:r>
            <a:endParaRPr lang="ru-RU" sz="2800" b="1" i="1" dirty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PragmaticaC-Oblique"/>
            </a:endParaRPr>
          </a:p>
          <a:p>
            <a:pPr algn="l"/>
            <a:r>
              <a:rPr lang="ru-RU" sz="2400" dirty="0">
                <a:latin typeface="NewtonCSanPin-Regular"/>
              </a:rPr>
              <a:t>• соответствие состояния и содержания здания и </a:t>
            </a:r>
            <a:r>
              <a:rPr lang="ru-RU" sz="2400" dirty="0" smtClean="0">
                <a:latin typeface="NewtonCSanPin-Regular"/>
              </a:rPr>
              <a:t>помещений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 ОУ </a:t>
            </a:r>
            <a:r>
              <a:rPr lang="ru-RU" sz="2400" dirty="0">
                <a:latin typeface="NewtonCSanPin-Regular"/>
              </a:rPr>
              <a:t>санитарным и </a:t>
            </a:r>
            <a:r>
              <a:rPr lang="ru-RU" sz="2400" dirty="0" smtClean="0">
                <a:latin typeface="NewtonCSanPin-Regular"/>
              </a:rPr>
              <a:t>гигиеническим нормам,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 нормам </a:t>
            </a:r>
            <a:r>
              <a:rPr lang="ru-RU" sz="2400" dirty="0">
                <a:latin typeface="NewtonCSanPin-Regular"/>
              </a:rPr>
              <a:t>пожарной безопасности, требованиям</a:t>
            </a:r>
          </a:p>
          <a:p>
            <a:pPr algn="l"/>
            <a:r>
              <a:rPr lang="ru-RU" sz="2400" dirty="0">
                <a:latin typeface="NewtonCSanPin-Regular"/>
              </a:rPr>
              <a:t>охраны здоровья и охраны труда обучающихся;</a:t>
            </a:r>
          </a:p>
          <a:p>
            <a:pPr algn="l"/>
            <a:r>
              <a:rPr lang="ru-RU" sz="2400" dirty="0">
                <a:latin typeface="NewtonCSanPin-Regular"/>
              </a:rPr>
              <a:t>• наличие и необходимое оснащение помещений для </a:t>
            </a:r>
            <a:r>
              <a:rPr lang="ru-RU" sz="2400" dirty="0" smtClean="0">
                <a:latin typeface="NewtonCSanPin-Regular"/>
              </a:rPr>
              <a:t>питания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обучающихся</a:t>
            </a:r>
            <a:r>
              <a:rPr lang="ru-RU" sz="2400" dirty="0">
                <a:latin typeface="NewtonCSanPin-Regular"/>
              </a:rPr>
              <a:t>;</a:t>
            </a:r>
          </a:p>
          <a:p>
            <a:pPr algn="l"/>
            <a:r>
              <a:rPr lang="ru-RU" sz="2400" dirty="0">
                <a:latin typeface="NewtonCSanPin-Regular"/>
              </a:rPr>
              <a:t>• организацию качественного горячего питания </a:t>
            </a:r>
            <a:r>
              <a:rPr lang="ru-RU" sz="2400" dirty="0" smtClean="0">
                <a:latin typeface="NewtonCSanPin-Regular"/>
              </a:rPr>
              <a:t>учащихся,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в </a:t>
            </a:r>
            <a:r>
              <a:rPr lang="ru-RU" sz="2400" dirty="0">
                <a:latin typeface="NewtonCSanPin-Regular"/>
              </a:rPr>
              <a:t>том числе горячих завтраков;</a:t>
            </a:r>
          </a:p>
          <a:p>
            <a:pPr algn="l"/>
            <a:r>
              <a:rPr lang="ru-RU" sz="2400" dirty="0">
                <a:latin typeface="NewtonCSanPin-Regular"/>
              </a:rPr>
              <a:t>• оснащённость кабинетов, физкультурного зала, </a:t>
            </a:r>
            <a:r>
              <a:rPr lang="ru-RU" sz="2400" dirty="0" smtClean="0">
                <a:latin typeface="NewtonCSanPin-Regular"/>
              </a:rPr>
              <a:t>спорт-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площадок необходимым игровым и спортивным </a:t>
            </a:r>
            <a:r>
              <a:rPr lang="ru-RU" sz="2400" dirty="0" smtClean="0">
                <a:latin typeface="NewtonCSanPin-Regular"/>
              </a:rPr>
              <a:t>оборудованием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и </a:t>
            </a:r>
            <a:r>
              <a:rPr lang="ru-RU" sz="2400" dirty="0">
                <a:latin typeface="NewtonCSanPin-Regular"/>
              </a:rPr>
              <a:t>инвентарём;</a:t>
            </a:r>
          </a:p>
          <a:p>
            <a:pPr algn="l"/>
            <a:r>
              <a:rPr lang="ru-RU" sz="2400" dirty="0">
                <a:latin typeface="NewtonCSanPin-Regular"/>
              </a:rPr>
              <a:t>• наличие помещений для медицинского персонала;</a:t>
            </a:r>
          </a:p>
          <a:p>
            <a:pPr algn="l"/>
            <a:r>
              <a:rPr lang="ru-RU" sz="2400" dirty="0">
                <a:latin typeface="NewtonCSanPin-Regular"/>
              </a:rPr>
              <a:t>• наличие </a:t>
            </a:r>
            <a:r>
              <a:rPr lang="ru-RU" sz="2400" dirty="0" smtClean="0">
                <a:latin typeface="NewtonCSanPin-Regular"/>
              </a:rPr>
              <a:t>необходимого и </a:t>
            </a:r>
            <a:r>
              <a:rPr lang="ru-RU" sz="2400" dirty="0">
                <a:latin typeface="NewtonCSanPin-Regular"/>
              </a:rPr>
              <a:t>квалифицированного состава специалистов, </a:t>
            </a:r>
            <a:r>
              <a:rPr lang="ru-RU" sz="2400" dirty="0" smtClean="0">
                <a:latin typeface="NewtonCSanPin-Regular"/>
              </a:rPr>
              <a:t>обеспечивающих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оздоровительную </a:t>
            </a:r>
            <a:r>
              <a:rPr lang="ru-RU" sz="2400" dirty="0">
                <a:latin typeface="NewtonCSanPin-Regular"/>
              </a:rPr>
              <a:t>работу с обучающимися (</a:t>
            </a:r>
            <a:r>
              <a:rPr lang="ru-RU" sz="2400" dirty="0" smtClean="0">
                <a:latin typeface="NewtonCSanPin-Regular"/>
              </a:rPr>
              <a:t>логопеды,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учителя </a:t>
            </a:r>
            <a:r>
              <a:rPr lang="ru-RU" sz="2400" dirty="0">
                <a:latin typeface="NewtonCSanPin-Regular"/>
              </a:rPr>
              <a:t>физической культуры, психологи, медицинские</a:t>
            </a:r>
          </a:p>
          <a:p>
            <a:pPr algn="l"/>
            <a:r>
              <a:rPr lang="ru-RU" sz="2400" dirty="0">
                <a:latin typeface="NewtonCSanPin-Regular"/>
              </a:rPr>
              <a:t>работники</a:t>
            </a:r>
            <a:r>
              <a:rPr lang="ru-RU" sz="2400" dirty="0" smtClean="0">
                <a:latin typeface="NewtonCSanPin-Regular"/>
              </a:rPr>
              <a:t>).</a:t>
            </a:r>
            <a:endParaRPr lang="ru-RU" sz="2400" dirty="0">
              <a:latin typeface="NewtonCSanPin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5132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44624"/>
            <a:ext cx="5966666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6632"/>
            <a:ext cx="8496944" cy="64807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Рациональная организация учебной и </a:t>
            </a:r>
            <a:r>
              <a:rPr lang="ru-RU" sz="2800" b="1" i="1" dirty="0" err="1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внеучебной</a:t>
            </a:r>
            <a:endParaRPr lang="ru-RU" sz="2800" b="1" i="1" dirty="0">
              <a:solidFill>
                <a:srgbClr xmlns:mc="http://schemas.openxmlformats.org/markup-compatibility/2006" xmlns:a14="http://schemas.microsoft.com/office/drawing/2010/main" val="00B0F0" mc:Ignorable=""/>
              </a:solidFill>
              <a:latin typeface="PragmaticaC-Oblique"/>
            </a:endParaRPr>
          </a:p>
          <a:p>
            <a:pPr algn="ctr"/>
            <a:r>
              <a:rPr lang="ru-RU" sz="28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деятельности обучающихся:</a:t>
            </a:r>
          </a:p>
          <a:p>
            <a:pPr algn="l"/>
            <a:r>
              <a:rPr lang="ru-RU" sz="2400" dirty="0">
                <a:latin typeface="NewtonCSanPin-Regular"/>
              </a:rPr>
              <a:t>• соблюдение гигиенических норм и требований к </a:t>
            </a:r>
            <a:r>
              <a:rPr lang="ru-RU" sz="2400" dirty="0" smtClean="0">
                <a:latin typeface="NewtonCSanPin-Regular"/>
              </a:rPr>
              <a:t>организации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и </a:t>
            </a:r>
            <a:r>
              <a:rPr lang="ru-RU" sz="2400" dirty="0">
                <a:latin typeface="NewtonCSanPin-Regular"/>
              </a:rPr>
              <a:t>объёму учебной и </a:t>
            </a:r>
            <a:r>
              <a:rPr lang="ru-RU" sz="2400" dirty="0" err="1">
                <a:latin typeface="NewtonCSanPin-Regular"/>
              </a:rPr>
              <a:t>внеучебной</a:t>
            </a:r>
            <a:r>
              <a:rPr lang="ru-RU" sz="2400" dirty="0">
                <a:latin typeface="NewtonCSanPin-Regular"/>
              </a:rPr>
              <a:t> нагрузки (</a:t>
            </a:r>
            <a:r>
              <a:rPr lang="ru-RU" sz="2400" dirty="0" smtClean="0">
                <a:latin typeface="NewtonCSanPin-Regular"/>
              </a:rPr>
              <a:t>выполнение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домашних </a:t>
            </a:r>
            <a:r>
              <a:rPr lang="ru-RU" sz="2400" dirty="0">
                <a:latin typeface="NewtonCSanPin-Regular"/>
              </a:rPr>
              <a:t>заданий, занятия в кружках и спортивных </a:t>
            </a:r>
            <a:r>
              <a:rPr lang="ru-RU" sz="2400" dirty="0" smtClean="0">
                <a:latin typeface="NewtonCSanPin-Regular"/>
              </a:rPr>
              <a:t>секциях)</a:t>
            </a:r>
          </a:p>
          <a:p>
            <a:pPr algn="l"/>
            <a:r>
              <a:rPr lang="ru-RU" sz="2400" dirty="0" smtClean="0">
                <a:latin typeface="NewtonCSanPin-Regular"/>
              </a:rPr>
              <a:t>учащихся </a:t>
            </a:r>
            <a:r>
              <a:rPr lang="ru-RU" sz="2400" dirty="0">
                <a:latin typeface="NewtonCSanPin-Regular"/>
              </a:rPr>
              <a:t>на всех </a:t>
            </a:r>
            <a:r>
              <a:rPr lang="ru-RU" sz="2400" dirty="0" smtClean="0">
                <a:latin typeface="NewtonCSanPin-Regular"/>
              </a:rPr>
              <a:t>этапах </a:t>
            </a:r>
            <a:r>
              <a:rPr lang="ru-RU" sz="2400" dirty="0">
                <a:latin typeface="NewtonCSanPin-Regular"/>
              </a:rPr>
              <a:t>обучения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 smtClean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использование методов и методик обучения, адекватных</a:t>
            </a:r>
          </a:p>
          <a:p>
            <a:pPr algn="l"/>
            <a:r>
              <a:rPr lang="ru-RU" sz="2400" dirty="0">
                <a:latin typeface="NewtonCSanPin-Regular"/>
              </a:rPr>
              <a:t>возрастным возможностям и особенностям </a:t>
            </a:r>
            <a:r>
              <a:rPr lang="ru-RU" sz="2400" dirty="0" smtClean="0">
                <a:latin typeface="NewtonCSanPin-Regular"/>
              </a:rPr>
              <a:t>обучающихся;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введение любых инноваций в учебный процесс только</a:t>
            </a:r>
          </a:p>
          <a:p>
            <a:pPr algn="l"/>
            <a:r>
              <a:rPr lang="ru-RU" sz="2400" dirty="0">
                <a:latin typeface="NewtonCSanPin-Regular"/>
              </a:rPr>
              <a:t>под контролем специалистов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строгое соблюдение всех требований к использованию</a:t>
            </a:r>
          </a:p>
          <a:p>
            <a:pPr algn="l"/>
            <a:r>
              <a:rPr lang="ru-RU" sz="2400" dirty="0">
                <a:latin typeface="NewtonCSanPin-Regular"/>
              </a:rPr>
              <a:t>технических средств обучения, в том числе компьютеров и</a:t>
            </a:r>
          </a:p>
          <a:p>
            <a:pPr algn="l"/>
            <a:r>
              <a:rPr lang="ru-RU" sz="2400" dirty="0">
                <a:latin typeface="NewtonCSanPin-Regular"/>
              </a:rPr>
              <a:t>аудиовизуальных средств</a:t>
            </a:r>
            <a:r>
              <a:rPr lang="ru-RU" sz="2400" dirty="0" smtClean="0">
                <a:latin typeface="NewtonCSanPin-Regular"/>
              </a:rPr>
              <a:t>;</a:t>
            </a:r>
          </a:p>
          <a:p>
            <a:pPr algn="l"/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индивидуализация </a:t>
            </a:r>
            <a:r>
              <a:rPr lang="ru-RU" sz="2400" dirty="0" smtClean="0">
                <a:latin typeface="NewtonCSanPin-Regular"/>
              </a:rPr>
              <a:t>обучения.</a:t>
            </a:r>
            <a:endParaRPr lang="ru-RU" sz="2400" dirty="0">
              <a:latin typeface="NewtonCSanPin-Regular"/>
            </a:endParaRPr>
          </a:p>
          <a:p>
            <a:pPr algn="l"/>
            <a:endParaRPr lang="ru-RU" sz="2400" dirty="0">
              <a:latin typeface="NewtonCSanPin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5204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8568952" cy="65527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6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Эффективная организация</a:t>
            </a:r>
          </a:p>
          <a:p>
            <a:pPr algn="ctr"/>
            <a:r>
              <a:rPr lang="ru-RU" sz="2600" b="1" i="1" dirty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ф</a:t>
            </a:r>
            <a:r>
              <a:rPr lang="ru-RU" sz="26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изкультурно-оздоровительной </a:t>
            </a:r>
          </a:p>
          <a:p>
            <a:pPr algn="ctr"/>
            <a:r>
              <a:rPr lang="ru-RU" sz="2600" b="1" i="1" dirty="0" smtClean="0">
                <a:solidFill>
                  <a:srgbClr xmlns:mc="http://schemas.openxmlformats.org/markup-compatibility/2006" xmlns:a14="http://schemas.microsoft.com/office/drawing/2010/main" val="00B0F0" mc:Ignorable=""/>
                </a:solidFill>
                <a:latin typeface="PragmaticaC-Oblique"/>
              </a:rPr>
              <a:t>работы включает:</a:t>
            </a:r>
          </a:p>
          <a:p>
            <a:pPr algn="l"/>
            <a:r>
              <a:rPr lang="ru-RU" sz="2400" dirty="0">
                <a:latin typeface="NewtonCSanPin-Regular"/>
              </a:rPr>
              <a:t>• полноценную и эффективную работу с обучающимися</a:t>
            </a:r>
          </a:p>
          <a:p>
            <a:pPr algn="l"/>
            <a:r>
              <a:rPr lang="ru-RU" sz="2400" dirty="0">
                <a:latin typeface="NewtonCSanPin-Regular"/>
              </a:rPr>
              <a:t>всех групп </a:t>
            </a:r>
            <a:r>
              <a:rPr lang="ru-RU" sz="2400" dirty="0" smtClean="0">
                <a:latin typeface="NewtonCSanPin-Regular"/>
              </a:rPr>
              <a:t>здоровья;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рациональную и соответствующую организацию уроков</a:t>
            </a:r>
          </a:p>
          <a:p>
            <a:pPr algn="l"/>
            <a:r>
              <a:rPr lang="ru-RU" sz="2400" dirty="0">
                <a:latin typeface="NewtonCSanPin-Regular"/>
              </a:rPr>
              <a:t>физической культуры и занятий </a:t>
            </a:r>
            <a:r>
              <a:rPr lang="ru-RU" sz="2400" dirty="0" smtClean="0">
                <a:latin typeface="NewtonCSanPin-Regular"/>
              </a:rPr>
              <a:t>активно-двигательного характера;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организацию занятий по лечебной физкультуре;</a:t>
            </a:r>
          </a:p>
          <a:p>
            <a:pPr algn="l"/>
            <a:r>
              <a:rPr lang="ru-RU" sz="2400" dirty="0">
                <a:latin typeface="NewtonCSanPin-Regular"/>
              </a:rPr>
              <a:t>• организацию часа активных движений (</a:t>
            </a:r>
            <a:r>
              <a:rPr lang="ru-RU" sz="2400" dirty="0" smtClean="0">
                <a:latin typeface="NewtonCSanPin-Regular"/>
              </a:rPr>
              <a:t>динамической паузы)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между 3-м </a:t>
            </a:r>
            <a:r>
              <a:rPr lang="ru-RU" sz="2400" dirty="0">
                <a:latin typeface="NewtonCSanPin-Regular"/>
              </a:rPr>
              <a:t>и </a:t>
            </a:r>
            <a:r>
              <a:rPr lang="ru-RU" sz="2400" dirty="0" smtClean="0">
                <a:latin typeface="NewtonCSanPin-Regular"/>
              </a:rPr>
              <a:t>4-м </a:t>
            </a:r>
            <a:r>
              <a:rPr lang="ru-RU" sz="2400" dirty="0">
                <a:latin typeface="NewtonCSanPin-Regular"/>
              </a:rPr>
              <a:t>уроками;</a:t>
            </a:r>
          </a:p>
          <a:p>
            <a:pPr algn="l"/>
            <a:r>
              <a:rPr lang="ru-RU" sz="2400" dirty="0">
                <a:latin typeface="NewtonCSanPin-Regular"/>
              </a:rPr>
              <a:t>• организацию динамических перемен, физкультминуток</a:t>
            </a:r>
          </a:p>
          <a:p>
            <a:pPr algn="l"/>
            <a:r>
              <a:rPr lang="ru-RU" sz="2400" dirty="0">
                <a:latin typeface="NewtonCSanPin-Regular"/>
              </a:rPr>
              <a:t>на </a:t>
            </a:r>
            <a:r>
              <a:rPr lang="ru-RU" sz="2400" dirty="0" smtClean="0">
                <a:latin typeface="NewtonCSanPin-Regular"/>
              </a:rPr>
              <a:t>уроках;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организацию работы спортивных </a:t>
            </a:r>
            <a:r>
              <a:rPr lang="ru-RU" sz="2400" dirty="0" smtClean="0">
                <a:latin typeface="NewtonCSanPin-Regular"/>
              </a:rPr>
              <a:t>секций;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>
                <a:latin typeface="NewtonCSanPin-Regular"/>
              </a:rPr>
              <a:t>• регулярное проведение </a:t>
            </a:r>
            <a:r>
              <a:rPr lang="ru-RU" sz="2400" dirty="0" smtClean="0">
                <a:latin typeface="NewtonCSanPin-Regular"/>
              </a:rPr>
              <a:t>спортивно-оздоровительных </a:t>
            </a:r>
            <a:endParaRPr lang="ru-RU" sz="2400" dirty="0">
              <a:latin typeface="NewtonCSanPin-Regular"/>
            </a:endParaRPr>
          </a:p>
          <a:p>
            <a:pPr algn="l"/>
            <a:r>
              <a:rPr lang="ru-RU" sz="2400" dirty="0" smtClean="0">
                <a:latin typeface="NewtonCSanPin-Regular"/>
              </a:rPr>
              <a:t>мероприятий </a:t>
            </a:r>
            <a:r>
              <a:rPr lang="ru-RU" sz="2400" dirty="0">
                <a:latin typeface="NewtonCSanPin-Regular"/>
              </a:rPr>
              <a:t>(дней спорта, соревнований, олимпиад, походов</a:t>
            </a:r>
          </a:p>
          <a:p>
            <a:pPr algn="l"/>
            <a:r>
              <a:rPr lang="ru-RU" sz="2400" dirty="0">
                <a:latin typeface="NewtonCSanPin-Regular"/>
              </a:rPr>
              <a:t>и т. п.).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00B0F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4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>
        <p14:reveal/>
      </p:transition>
    </mc:Choice>
    <mc:Fallback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212745" mc:Ignorable=""/>
      </a:dk2>
      <a:lt2>
        <a:srgbClr xmlns:mc="http://schemas.openxmlformats.org/markup-compatibility/2006" xmlns:a14="http://schemas.microsoft.com/office/drawing/2010/main" val="B4DCFA" mc:Ignorable=""/>
      </a:lt2>
      <a:accent1>
        <a:srgbClr xmlns:mc="http://schemas.openxmlformats.org/markup-compatibility/2006" xmlns:a14="http://schemas.microsoft.com/office/drawing/2010/main" val="4E67C8" mc:Ignorable=""/>
      </a:accent1>
      <a:accent2>
        <a:srgbClr xmlns:mc="http://schemas.openxmlformats.org/markup-compatibility/2006" xmlns:a14="http://schemas.microsoft.com/office/drawing/2010/main" val="5ECCF3" mc:Ignorable=""/>
      </a:accent2>
      <a:accent3>
        <a:srgbClr xmlns:mc="http://schemas.openxmlformats.org/markup-compatibility/2006" xmlns:a14="http://schemas.microsoft.com/office/drawing/2010/main" val="A7EA52" mc:Ignorable=""/>
      </a:accent3>
      <a:accent4>
        <a:srgbClr xmlns:mc="http://schemas.openxmlformats.org/markup-compatibility/2006" xmlns:a14="http://schemas.microsoft.com/office/drawing/2010/main" val="5DCEAF" mc:Ignorable=""/>
      </a:accent4>
      <a:accent5>
        <a:srgbClr xmlns:mc="http://schemas.openxmlformats.org/markup-compatibility/2006" xmlns:a14="http://schemas.microsoft.com/office/drawing/2010/main" val="FF8021" mc:Ignorable=""/>
      </a:accent5>
      <a:accent6>
        <a:srgbClr xmlns:mc="http://schemas.openxmlformats.org/markup-compatibility/2006" xmlns:a14="http://schemas.microsoft.com/office/drawing/2010/main" val="F14124" mc:Ignorable=""/>
      </a:accent6>
      <a:hlink>
        <a:srgbClr xmlns:mc="http://schemas.openxmlformats.org/markup-compatibility/2006" xmlns:a14="http://schemas.microsoft.com/office/drawing/2010/main" val="56C7AA" mc:Ignorable=""/>
      </a:hlink>
      <a:folHlink>
        <a:srgbClr xmlns:mc="http://schemas.openxmlformats.org/markup-compatibility/2006" xmlns:a14="http://schemas.microsoft.com/office/drawing/2010/main" val="59A8D1" mc:Ignorable="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xmlns:mc="http://schemas.openxmlformats.org/markup-compatibility/2006" xmlns:a14="http://schemas.microsoft.com/office/drawing/2010/main" val="000000" mc:Ignorable="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797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  Организация деятельности ОУ    по формированию                   у младших школьников культуры здорового и безопасного    образа жизни.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Михаил</cp:lastModifiedBy>
  <cp:revision>17</cp:revision>
  <dcterms:created xsi:type="dcterms:W3CDTF">2010-07-27T12:00:05Z</dcterms:created>
  <dcterms:modified xsi:type="dcterms:W3CDTF">2010-07-30T09:23:44Z</dcterms:modified>
</cp:coreProperties>
</file>