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70" r:id="rId4"/>
    <p:sldId id="271" r:id="rId5"/>
    <p:sldId id="267" r:id="rId6"/>
    <p:sldId id="27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356B5-AB54-4FBC-9606-453D15D88F2C}" type="datetimeFigureOut">
              <a:rPr lang="ru-RU"/>
              <a:pPr>
                <a:defRPr/>
              </a:pPr>
              <a:t>19.07.2013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234C2-F654-4A09-987B-92063DCA1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5E8F-A197-4667-BEC4-2A1084A549F8}" type="datetimeFigureOut">
              <a:rPr lang="ru-RU"/>
              <a:pPr>
                <a:defRPr/>
              </a:pPr>
              <a:t>19.07.2013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B514F-C5CD-4D80-9669-54951658C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3640F-B8C7-42AF-AD79-518341C75E02}" type="datetimeFigureOut">
              <a:rPr lang="ru-RU"/>
              <a:pPr>
                <a:defRPr/>
              </a:pPr>
              <a:t>19.07.2013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5B43-86ED-4AD4-BF00-B89FF8F15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F6-1D16-4948-9036-790F7937D246}" type="datetimeFigureOut">
              <a:rPr lang="ru-RU"/>
              <a:pPr>
                <a:defRPr/>
              </a:pPr>
              <a:t>19.07.2013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2B9EF-0A8B-420E-A83F-0DAD9E40E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BAAF2-5940-4B07-8B9E-0C169846AF26}" type="datetimeFigureOut">
              <a:rPr lang="ru-RU"/>
              <a:pPr>
                <a:defRPr/>
              </a:pPr>
              <a:t>19.07.2013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51EF5-92E8-4E72-B234-794D04E24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8EC0C-8B9E-43B9-B29A-477031489F89}" type="datetimeFigureOut">
              <a:rPr lang="ru-RU"/>
              <a:pPr>
                <a:defRPr/>
              </a:pPr>
              <a:t>19.07.2013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E8CC5-C4CE-441D-AFD3-70B667AD3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363B-29FC-4C07-A739-3FA5106B5C52}" type="datetimeFigureOut">
              <a:rPr lang="ru-RU"/>
              <a:pPr>
                <a:defRPr/>
              </a:pPr>
              <a:t>19.07.2013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5E30B-E87E-4454-B1AD-D7C3FEED1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BBE2-D98D-43DA-B748-C8916F0C70B8}" type="datetimeFigureOut">
              <a:rPr lang="ru-RU"/>
              <a:pPr>
                <a:defRPr/>
              </a:pPr>
              <a:t>19.07.2013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E8CFA-E491-469D-AE3A-1791AAB6D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8DFF6-529B-4FA4-81EB-4E08CC8403E6}" type="datetimeFigureOut">
              <a:rPr lang="ru-RU"/>
              <a:pPr>
                <a:defRPr/>
              </a:pPr>
              <a:t>19.07.2013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BA456-6E18-4505-9E13-33F529F8C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A5BC7-BB4E-45C2-A826-4DE96878BA11}" type="datetimeFigureOut">
              <a:rPr lang="ru-RU"/>
              <a:pPr>
                <a:defRPr/>
              </a:pPr>
              <a:t>19.07.2013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CF2C7-2B08-450A-8504-EC40BB186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01FDA-A69B-491E-8BE6-2679AA39629A}" type="datetimeFigureOut">
              <a:rPr lang="ru-RU"/>
              <a:pPr>
                <a:defRPr/>
              </a:pPr>
              <a:t>19.07.2013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8DFC7-B9D4-4D96-BCA1-61844E692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253927-EB96-44E4-898F-17D8CAC1551F}" type="datetimeFigureOut">
              <a:rPr lang="ru-RU"/>
              <a:pPr>
                <a:defRPr/>
              </a:pPr>
              <a:t>19.07.2013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645176-794A-4C32-AED4-72FD100F4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9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8172480" cy="450059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latin typeface="+mn-lt"/>
              </a:rPr>
              <a:t/>
            </a:r>
            <a:br>
              <a:rPr lang="ru-RU" sz="4900" dirty="0" smtClean="0">
                <a:latin typeface="+mn-lt"/>
              </a:rPr>
            </a:br>
            <a:r>
              <a:rPr lang="ru-RU" sz="4900" dirty="0" smtClean="0">
                <a:solidFill>
                  <a:srgbClr val="7030A0"/>
                </a:solidFill>
                <a:latin typeface="+mn-lt"/>
              </a:rPr>
              <a:t>Индивидуальная работа с </a:t>
            </a:r>
            <a:r>
              <a:rPr lang="ru-RU" sz="4900" dirty="0">
                <a:solidFill>
                  <a:srgbClr val="7030A0"/>
                </a:solidFill>
                <a:latin typeface="+mn-lt"/>
              </a:rPr>
              <a:t>родителями </a:t>
            </a:r>
            <a:r>
              <a:rPr lang="ru-RU" sz="49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ru-RU" sz="4900" dirty="0" smtClean="0">
                <a:solidFill>
                  <a:srgbClr val="7030A0"/>
                </a:solidFill>
                <a:latin typeface="+mn-lt"/>
              </a:rPr>
            </a:b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                       </a:t>
            </a:r>
            <a:r>
              <a:rPr lang="ru-RU" sz="2400" dirty="0">
                <a:solidFill>
                  <a:srgbClr val="7030A0"/>
                </a:solidFill>
              </a:rPr>
              <a:t/>
            </a:r>
            <a:br>
              <a:rPr lang="ru-RU" sz="2400" dirty="0">
                <a:solidFill>
                  <a:srgbClr val="7030A0"/>
                </a:solidFill>
              </a:rPr>
            </a:b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Documents and Settings\Admin\Рабочий стол\Новая папка\mirf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5675" y="3571875"/>
            <a:ext cx="4418013" cy="273843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142875" y="571500"/>
            <a:ext cx="8543925" cy="5000625"/>
          </a:xfrm>
        </p:spPr>
        <p:txBody>
          <a:bodyPr/>
          <a:lstStyle/>
          <a:p>
            <a:pPr>
              <a:buFont typeface="Wingdings 2" pitchFamily="18" charset="2"/>
              <a:buChar char=""/>
            </a:pPr>
            <a:r>
              <a:rPr lang="ru-RU" sz="3600" b="1" smtClean="0">
                <a:solidFill>
                  <a:srgbClr val="7030A0"/>
                </a:solidFill>
              </a:rPr>
              <a:t>Общение педагога с родителями школьника</a:t>
            </a:r>
          </a:p>
          <a:p>
            <a:pPr>
              <a:buFont typeface="Wingdings 2" pitchFamily="18" charset="2"/>
              <a:buChar char=""/>
            </a:pPr>
            <a:r>
              <a:rPr lang="ru-RU" sz="3600" b="1" smtClean="0">
                <a:solidFill>
                  <a:srgbClr val="7030A0"/>
                </a:solidFill>
              </a:rPr>
              <a:t>Стереотипное мнение о школе и родителях</a:t>
            </a:r>
          </a:p>
          <a:p>
            <a:pPr>
              <a:buFont typeface="Wingdings 2" pitchFamily="18" charset="2"/>
              <a:buChar char=""/>
            </a:pPr>
            <a:r>
              <a:rPr lang="ru-RU" sz="3600" b="1" smtClean="0">
                <a:solidFill>
                  <a:srgbClr val="7030A0"/>
                </a:solidFill>
              </a:rPr>
              <a:t>Цель общения родителей и учителей</a:t>
            </a:r>
          </a:p>
          <a:p>
            <a:pPr>
              <a:buFont typeface="Wingdings 2" pitchFamily="18" charset="2"/>
              <a:buChar char=""/>
            </a:pPr>
            <a:r>
              <a:rPr lang="ru-RU" sz="3600" b="1" smtClean="0">
                <a:solidFill>
                  <a:srgbClr val="7030A0"/>
                </a:solidFill>
              </a:rPr>
              <a:t>Информация, которую родители школьника должны знать</a:t>
            </a:r>
          </a:p>
        </p:txBody>
      </p:sp>
      <p:pic>
        <p:nvPicPr>
          <p:cNvPr id="4099" name="Picture 3" descr="C:\Documents and Settings\igor\Рабочий стол\Работа с родителями\p110_dsc00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4714875"/>
            <a:ext cx="3060700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C:\Documents and Settings\igor\Рабочий стол\Работа с родителями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81550"/>
            <a:ext cx="27146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u="sng" dirty="0" smtClean="0">
                <a:solidFill>
                  <a:srgbClr val="7030A0"/>
                </a:solidFill>
                <a:latin typeface="+mn-lt"/>
              </a:rPr>
              <a:t>Для успешного взаимодействия с родителями </a:t>
            </a:r>
            <a:r>
              <a:rPr lang="ru-RU" sz="2800" dirty="0" smtClean="0">
                <a:solidFill>
                  <a:srgbClr val="7030A0"/>
                </a:solidFill>
                <a:latin typeface="+mn-lt"/>
              </a:rPr>
              <a:t>необходимо</a:t>
            </a:r>
            <a:r>
              <a:rPr lang="ru-RU" sz="2800" dirty="0" smtClean="0">
                <a:solidFill>
                  <a:srgbClr val="7030A0"/>
                </a:solidFill>
              </a:rPr>
              <a:t>: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28625" y="1285875"/>
            <a:ext cx="8258175" cy="5429250"/>
          </a:xfrm>
        </p:spPr>
        <p:txBody>
          <a:bodyPr/>
          <a:lstStyle/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b="1" smtClean="0">
                <a:solidFill>
                  <a:srgbClr val="FF0000"/>
                </a:solidFill>
              </a:rPr>
              <a:t>исходить из принципов сотрудничества;</a:t>
            </a:r>
          </a:p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b="1" smtClean="0">
                <a:solidFill>
                  <a:srgbClr val="FF0000"/>
                </a:solidFill>
              </a:rPr>
              <a:t>фиксировать внимание при беседе на способах решения проблемы;</a:t>
            </a:r>
          </a:p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b="1" smtClean="0">
                <a:solidFill>
                  <a:srgbClr val="FF0000"/>
                </a:solidFill>
              </a:rPr>
              <a:t>убедиться, что для планируемого разговора будет достаточно времени;</a:t>
            </a:r>
          </a:p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b="1" smtClean="0">
                <a:solidFill>
                  <a:srgbClr val="FF0000"/>
                </a:solidFill>
              </a:rPr>
              <a:t>объективно оценивая ребенка, начать разговор с позитивных моментов;</a:t>
            </a:r>
          </a:p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b="1" smtClean="0">
                <a:solidFill>
                  <a:srgbClr val="FF0000"/>
                </a:solidFill>
              </a:rPr>
              <a:t>создать доверительную атмосферу разговора;</a:t>
            </a:r>
          </a:p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b="1" smtClean="0">
                <a:solidFill>
                  <a:srgbClr val="FF0000"/>
                </a:solidFill>
              </a:rPr>
              <a:t>вести беседу в направлении поиска решения проблемы (не обсуждать, «кто виноват», а решать, «что делать»);</a:t>
            </a:r>
          </a:p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b="1" smtClean="0">
                <a:solidFill>
                  <a:srgbClr val="FF0000"/>
                </a:solidFill>
              </a:rPr>
              <a:t>быть готовым привлечь к ситуации смежных специалистов.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357188" y="142875"/>
            <a:ext cx="8329612" cy="67151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b="1" i="1" u="sng" smtClean="0">
                <a:solidFill>
                  <a:srgbClr val="FF0000"/>
                </a:solidFill>
              </a:rPr>
              <a:t>ЕСЛИ:</a:t>
            </a:r>
            <a:endParaRPr lang="ru-RU" sz="240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u="sng" smtClean="0">
                <a:solidFill>
                  <a:srgbClr val="7030A0"/>
                </a:solidFill>
              </a:rPr>
              <a:t>Ребенка постоянно критикуют, он учится ненавидеть.</a:t>
            </a:r>
            <a:endParaRPr lang="ru-RU" sz="2400" smtClean="0">
              <a:solidFill>
                <a:srgbClr val="7030A0"/>
              </a:solidFill>
            </a:endParaRPr>
          </a:p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u="sng" smtClean="0">
                <a:solidFill>
                  <a:srgbClr val="7030A0"/>
                </a:solidFill>
              </a:rPr>
              <a:t>Ребёнок живет во вражде, он учится быть агрессивным.</a:t>
            </a:r>
            <a:endParaRPr lang="ru-RU" sz="2400" smtClean="0">
              <a:solidFill>
                <a:srgbClr val="7030A0"/>
              </a:solidFill>
            </a:endParaRPr>
          </a:p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u="sng" smtClean="0">
                <a:solidFill>
                  <a:srgbClr val="7030A0"/>
                </a:solidFill>
              </a:rPr>
              <a:t>Ребёнка высмеивают, он становится замкнутым.</a:t>
            </a:r>
            <a:endParaRPr lang="ru-RU" sz="2400" smtClean="0">
              <a:solidFill>
                <a:srgbClr val="7030A0"/>
              </a:solidFill>
            </a:endParaRPr>
          </a:p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u="sng" smtClean="0">
                <a:solidFill>
                  <a:srgbClr val="7030A0"/>
                </a:solidFill>
              </a:rPr>
              <a:t>Ребёнок растёт в упрёках, он учится жить с чувством вины.</a:t>
            </a:r>
            <a:endParaRPr lang="ru-RU" sz="2400" smtClean="0">
              <a:solidFill>
                <a:srgbClr val="7030A0"/>
              </a:solidFill>
            </a:endParaRPr>
          </a:p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u="sng" smtClean="0">
                <a:solidFill>
                  <a:srgbClr val="7030A0"/>
                </a:solidFill>
              </a:rPr>
              <a:t>Ребёнок растет в терпимости, он учится понимать другого.</a:t>
            </a:r>
            <a:endParaRPr lang="ru-RU" sz="2400" smtClean="0">
              <a:solidFill>
                <a:srgbClr val="7030A0"/>
              </a:solidFill>
            </a:endParaRPr>
          </a:p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u="sng" smtClean="0">
                <a:solidFill>
                  <a:srgbClr val="7030A0"/>
                </a:solidFill>
              </a:rPr>
              <a:t>Ребенка хвалят, он учится быть благородным.</a:t>
            </a:r>
            <a:endParaRPr lang="ru-RU" sz="2400" smtClean="0">
              <a:solidFill>
                <a:srgbClr val="7030A0"/>
              </a:solidFill>
            </a:endParaRPr>
          </a:p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u="sng" smtClean="0">
                <a:solidFill>
                  <a:srgbClr val="7030A0"/>
                </a:solidFill>
              </a:rPr>
              <a:t>Ребёнок растёт в честности, он учится быть справедливым.</a:t>
            </a:r>
            <a:endParaRPr lang="ru-RU" sz="2400" smtClean="0">
              <a:solidFill>
                <a:srgbClr val="7030A0"/>
              </a:solidFill>
            </a:endParaRPr>
          </a:p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u="sng" smtClean="0">
                <a:solidFill>
                  <a:srgbClr val="7030A0"/>
                </a:solidFill>
              </a:rPr>
              <a:t>Ребенок растет в безопасности, он учится верить в людей.</a:t>
            </a:r>
            <a:endParaRPr lang="ru-RU" sz="2400" smtClean="0">
              <a:solidFill>
                <a:srgbClr val="7030A0"/>
              </a:solidFill>
            </a:endParaRPr>
          </a:p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u="sng" smtClean="0">
                <a:solidFill>
                  <a:srgbClr val="7030A0"/>
                </a:solidFill>
              </a:rPr>
              <a:t>Ребёнка поддерживают , он учится ценить себя.</a:t>
            </a:r>
            <a:endParaRPr lang="ru-RU" sz="2400" smtClean="0">
              <a:solidFill>
                <a:srgbClr val="7030A0"/>
              </a:solidFill>
            </a:endParaRPr>
          </a:p>
          <a:p>
            <a:pPr>
              <a:buFont typeface="Wingdings 2" pitchFamily="18" charset="2"/>
              <a:buBlip>
                <a:blip r:embed="rId2"/>
              </a:buBlip>
            </a:pPr>
            <a:r>
              <a:rPr lang="ru-RU" sz="2400" u="sng" smtClean="0">
                <a:solidFill>
                  <a:srgbClr val="7030A0"/>
                </a:solidFill>
              </a:rPr>
              <a:t>Ребенок живет в понимании и дружелюбии, он учится находить любовь в этом мире.</a:t>
            </a:r>
            <a:endParaRPr lang="ru-RU" sz="2400" smtClean="0">
              <a:solidFill>
                <a:srgbClr val="7030A0"/>
              </a:solidFill>
            </a:endParaRPr>
          </a:p>
          <a:p>
            <a:pPr>
              <a:buFont typeface="Wingdings 2" pitchFamily="18" charset="2"/>
              <a:buBlip>
                <a:blip r:embed="rId2"/>
              </a:buBlip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C:\Documents and Settings\Admin\Рабочий стол\Новая папка\colombe_blanche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6688" y="2805113"/>
            <a:ext cx="11906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7" descr="C:\Documents and Settings\Admin\Рабочий стол\Новая папка\colombe_blanche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13" y="0"/>
            <a:ext cx="11906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6" descr="C:\Documents and Settings\Admin\Рабочий стол\Новая папка\colombe_blanche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3" y="1143000"/>
            <a:ext cx="11906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Содержимое 2"/>
          <p:cNvSpPr>
            <a:spLocks noGrp="1"/>
          </p:cNvSpPr>
          <p:nvPr>
            <p:ph idx="1"/>
          </p:nvPr>
        </p:nvSpPr>
        <p:spPr>
          <a:xfrm>
            <a:off x="428625" y="571500"/>
            <a:ext cx="8229600" cy="5237163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smtClean="0">
                <a:solidFill>
                  <a:schemeClr val="bg1"/>
                </a:solidFill>
              </a:rPr>
              <a:t>«Если люди сами не умеют летать, пусть научат летать своих детей. Притом летать высоко, стремительно, далеко, красиво. И настанет срок, когда дети раскроют крылья и взлетят. Пусть взрослые просто последуют за детьми, чтобы уберечь их от падения. И тогда обнаружат, что, оказывается, они тоже летят...»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</a:rPr>
              <a:t>                                                     Шалва Амонашвили</a:t>
            </a:r>
          </a:p>
        </p:txBody>
      </p:sp>
      <p:pic>
        <p:nvPicPr>
          <p:cNvPr id="7174" name="Picture 3" descr="C:\Documents and Settings\Admin\Рабочий стол\Новая папка\colombe_blanche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4643438"/>
            <a:ext cx="11906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357188" y="357188"/>
            <a:ext cx="8643937" cy="5951537"/>
          </a:xfrm>
        </p:spPr>
        <p:txBody>
          <a:bodyPr/>
          <a:lstStyle/>
          <a:p>
            <a:r>
              <a:rPr lang="ru-RU" sz="3600" b="1" smtClean="0">
                <a:solidFill>
                  <a:srgbClr val="FF0000"/>
                </a:solidFill>
              </a:rPr>
              <a:t>Работа классного руководителя – интересная, захватывающая, но отнимающая много времени и сил. Вместе с родителями она становится легче и конструктивнее. Успехов и терпения вам, коллеги!</a:t>
            </a:r>
          </a:p>
        </p:txBody>
      </p:sp>
      <p:pic>
        <p:nvPicPr>
          <p:cNvPr id="8195" name="Picture 5" descr="C:\Documents and Settings\igor\Рабочий стол\Работа с родителями\CARTOON_FAMILY.53174347_st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3786188"/>
            <a:ext cx="352425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681</TotalTime>
  <Words>295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Times New Roman</vt:lpstr>
      <vt:lpstr>Wingdings 2</vt:lpstr>
      <vt:lpstr>Wingdings</vt:lpstr>
      <vt:lpstr>Wingdings 3</vt:lpstr>
      <vt:lpstr>Calibri</vt:lpstr>
      <vt:lpstr>Апекс</vt:lpstr>
      <vt:lpstr>                                                        Индивидуальная работа с родителями                             </vt:lpstr>
      <vt:lpstr>Слайд 2</vt:lpstr>
      <vt:lpstr>Для успешного взаимодействия с родителями необходимо: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системного взаимодействия с родителями в организации сопровождения развивающихся способностей учащихся начальной школы. </dc:title>
  <dc:creator>Admin</dc:creator>
  <cp:lastModifiedBy>User</cp:lastModifiedBy>
  <cp:revision>55</cp:revision>
  <dcterms:created xsi:type="dcterms:W3CDTF">2010-01-13T17:51:41Z</dcterms:created>
  <dcterms:modified xsi:type="dcterms:W3CDTF">2013-07-19T09:09:09Z</dcterms:modified>
</cp:coreProperties>
</file>