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62" r:id="rId4"/>
    <p:sldId id="290" r:id="rId5"/>
    <p:sldId id="277" r:id="rId6"/>
    <p:sldId id="280" r:id="rId7"/>
    <p:sldId id="281" r:id="rId8"/>
    <p:sldId id="288" r:id="rId9"/>
    <p:sldId id="283" r:id="rId10"/>
    <p:sldId id="284" r:id="rId11"/>
    <p:sldId id="285" r:id="rId12"/>
    <p:sldId id="286" r:id="rId13"/>
    <p:sldId id="275" r:id="rId14"/>
    <p:sldId id="273" r:id="rId15"/>
    <p:sldId id="28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6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0E59B-00D8-4005-92F4-1D19B476A9C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78AB3-D9E9-4499-86FF-DA50FD9AC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4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97CC49-AA8A-4D20-B0BF-B06FE3EBB8E7}" type="slidenum">
              <a:rPr lang="ru-RU"/>
              <a:pPr/>
              <a:t>4</a:t>
            </a:fld>
            <a:endParaRPr lang="ru-RU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4D16BB-DBFE-4DE2-80E0-8C86D4F752FE}" type="slidenum">
              <a:rPr lang="ru-RU"/>
              <a:pPr/>
              <a:t>15</a:t>
            </a:fld>
            <a:endParaRPr lang="ru-RU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E77646-B2CC-490E-9B83-0CA0368177F8}" type="slidenum">
              <a:rPr lang="ru-RU"/>
              <a:pPr/>
              <a:t>5</a:t>
            </a:fld>
            <a:endParaRPr lang="ru-RU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97F906-A5AC-4CC4-B5BB-7F52E3F81629}" type="slidenum">
              <a:rPr lang="ru-RU"/>
              <a:pPr/>
              <a:t>6</a:t>
            </a:fld>
            <a:endParaRPr lang="ru-RU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9D1160-AA74-4518-B1DA-78E7E9A3039A}" type="slidenum">
              <a:rPr lang="ru-RU"/>
              <a:pPr/>
              <a:t>7</a:t>
            </a:fld>
            <a:endParaRPr lang="ru-RU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ABF76E-6202-4BA0-A880-0EC3F93DA83B}" type="slidenum">
              <a:rPr lang="ru-RU"/>
              <a:pPr/>
              <a:t>8</a:t>
            </a:fld>
            <a:endParaRPr 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054A3E-5E1B-44FD-B68A-146143EA52C3}" type="slidenum">
              <a:rPr lang="ru-RU"/>
              <a:pPr/>
              <a:t>9</a:t>
            </a:fld>
            <a:endParaRPr 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BC46DB-4C09-428A-8D88-F45BA638B515}" type="slidenum">
              <a:rPr lang="ru-RU"/>
              <a:pPr/>
              <a:t>10</a:t>
            </a:fld>
            <a:endParaRPr lang="ru-RU" dirty="0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CB2C84-2445-468D-8CB0-C735062D31ED}" type="slidenum">
              <a:rPr lang="ru-RU"/>
              <a:pPr/>
              <a:t>11</a:t>
            </a:fld>
            <a:endParaRPr lang="ru-RU" dirty="0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DA5100-4C66-4726-BA35-3775C1F45B1A}" type="slidenum">
              <a:rPr lang="ru-RU"/>
              <a:pPr/>
              <a:t>12</a:t>
            </a:fld>
            <a:endParaRPr lang="ru-RU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B70C-3E55-43DD-A199-60DAE755E05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44CD-77C7-4E7E-B28B-14D3A0954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8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B70C-3E55-43DD-A199-60DAE755E05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44CD-77C7-4E7E-B28B-14D3A0954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9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B70C-3E55-43DD-A199-60DAE755E05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44CD-77C7-4E7E-B28B-14D3A0954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938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F8AB5-13D4-482C-BEA2-448EE0FBC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B70C-3E55-43DD-A199-60DAE755E05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44CD-77C7-4E7E-B28B-14D3A0954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60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B70C-3E55-43DD-A199-60DAE755E05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44CD-77C7-4E7E-B28B-14D3A0954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3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B70C-3E55-43DD-A199-60DAE755E05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44CD-77C7-4E7E-B28B-14D3A0954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0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B70C-3E55-43DD-A199-60DAE755E05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44CD-77C7-4E7E-B28B-14D3A0954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47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B70C-3E55-43DD-A199-60DAE755E05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44CD-77C7-4E7E-B28B-14D3A0954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69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B70C-3E55-43DD-A199-60DAE755E05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44CD-77C7-4E7E-B28B-14D3A0954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89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B70C-3E55-43DD-A199-60DAE755E05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44CD-77C7-4E7E-B28B-14D3A0954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4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B70C-3E55-43DD-A199-60DAE755E05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44CD-77C7-4E7E-B28B-14D3A0954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07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4B70C-3E55-43DD-A199-60DAE755E05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A44CD-77C7-4E7E-B28B-14D3A0954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3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0817" y="0"/>
            <a:ext cx="9144000" cy="238259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История становления и развития национальных систем специального  образования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социокультурный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контекст).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1863" y="3013023"/>
            <a:ext cx="6790544" cy="2473378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«Человечество победит раньше или позже и слепоту и глухоту, и слабоумие, но гораздо раньше оно победит их в социальном и педагогическом плане, чем в плане медицинском и биологическом.»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Л. С. Выготский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4038" y="469900"/>
            <a:ext cx="10515600" cy="1325563"/>
          </a:xfrm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Пятый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b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От изоляции к интеграции.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9882" y="1743049"/>
            <a:ext cx="5257800" cy="45291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0040" rIns="90000" bIns="45000"/>
          <a:lstStyle/>
          <a:p>
            <a:pPr marL="215900" indent="-215900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Западная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Европа</a:t>
            </a:r>
            <a:endParaRPr lang="ru-RU" sz="2000" i="1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 marL="215900" indent="-215900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Ведущая тенденция — интеграция инвалидов в общество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, полное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гражданское равноправие.</a:t>
            </a:r>
          </a:p>
          <a:p>
            <a:pPr marL="215900" indent="-215900">
              <a:lnSpc>
                <a:spcPct val="98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 marL="215900" indent="-215900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Перестройка в 80 - 90-е гг. организационных основ специального образования, сокращением числа специальных школ и резким увеличением количества специальных классов в общеобразовательных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школах.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 marL="215900" indent="-215900">
              <a:lnSpc>
                <a:spcPct val="98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 marL="215900" indent="-215900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Перестройка взаимоотношений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массового и специального образования.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289561" y="1813810"/>
            <a:ext cx="3805602" cy="40923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Россия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же в 1991 году была только на границе перехода к этому периоду эволюции отношения к лицам с отклонениями в развитии.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1488" y="2236528"/>
            <a:ext cx="2878112" cy="2921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Соотношение периодов эволюции отношения общества и государства к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лицам с ОВЗ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 этапов становления систем специального образования в Западной Европе и в России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" y="2018650"/>
            <a:ext cx="5200650" cy="4248150"/>
          </a:xfrm>
          <a:prstGeom prst="rect">
            <a:avLst/>
          </a:prstGeom>
          <a:solidFill>
            <a:srgbClr val="CC9900"/>
          </a:solidFill>
          <a:ln w="9525" cap="flat">
            <a:noFill/>
            <a:round/>
            <a:headEnd/>
            <a:tailEnd/>
          </a:ln>
          <a:effectLst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609647" y="3132944"/>
            <a:ext cx="4558024" cy="32078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Первые два периода эволюции отношения к лицам с отклонениями в развитии соотносятся с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этапами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формирования предпосылок возникновения национальных систем специального образования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ln/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Этапы становления и развития национальных систем специального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образования по классификации Н.Н.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Малофеева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09600" y="1600200"/>
            <a:ext cx="5384800" cy="21859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1800" indent="-323850" hangingPunct="1">
              <a:lnSpc>
                <a:spcPct val="90000"/>
              </a:lnSpc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8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197600" y="1600200"/>
            <a:ext cx="5384800" cy="21859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1800" indent="-323850" hangingPunct="1">
              <a:lnSpc>
                <a:spcPct val="90000"/>
              </a:lnSpc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8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09600" y="3938588"/>
            <a:ext cx="5384800" cy="2187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80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 </a:t>
            </a:r>
          </a:p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800">
              <a:solidFill>
                <a:srgbClr val="000000"/>
              </a:solidFill>
              <a:latin typeface="Calibri" charset="0"/>
              <a:ea typeface="Microsoft YaHei" charset="0"/>
              <a:cs typeface="Microsoft YaHei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197600" y="3938588"/>
            <a:ext cx="5384800" cy="2187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15900" y="1395439"/>
            <a:ext cx="3195638" cy="377616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0040" rIns="90000" bIns="45000"/>
          <a:lstStyle/>
          <a:p>
            <a:pPr marL="215900" indent="-215900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i="1" dirty="0">
                <a:solidFill>
                  <a:srgbClr val="000000"/>
                </a:solidFill>
                <a:latin typeface="Cambria" pitchFamily="16" charset="0"/>
                <a:ea typeface="Microsoft YaHei" charset="0"/>
                <a:cs typeface="Microsoft YaHei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Третий период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эволюции соотносится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первым (I)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этапом</a:t>
            </a:r>
          </a:p>
          <a:p>
            <a:pPr marL="215900" indent="-215900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 b="1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 marL="215900" indent="-215900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Развертывание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спец. образовательных учреждений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.</a:t>
            </a:r>
          </a:p>
          <a:p>
            <a:pPr marL="215900" indent="-215900">
              <a:lnSpc>
                <a:spcPct val="98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 marL="215900" indent="-215900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Оформления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параллельных систем специального образования</a:t>
            </a:r>
            <a:r>
              <a:rPr lang="ru-RU" sz="2000" dirty="0">
                <a:solidFill>
                  <a:srgbClr val="000000"/>
                </a:solidFill>
                <a:latin typeface="Cambria" pitchFamily="16" charset="0"/>
                <a:ea typeface="Microsoft YaHei" charset="0"/>
                <a:cs typeface="Microsoft YaHei" charset="0"/>
              </a:rPr>
              <a:t>.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756389" y="1360358"/>
            <a:ext cx="4252913" cy="4276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0040" rIns="90000" bIns="45000"/>
          <a:lstStyle/>
          <a:p>
            <a:pPr marL="215900" indent="-215900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Cambria" pitchFamily="16" charset="0"/>
                <a:ea typeface="Microsoft YaHei" charset="0"/>
                <a:cs typeface="Microsoft YaHei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Четвертый период эволюции соотносится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со вторым </a:t>
            </a:r>
          </a:p>
          <a:p>
            <a:pPr marL="215900" indent="-215900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    (II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) этапом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</a:t>
            </a:r>
          </a:p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 marL="215900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Совершенствование вертикальной и горизонтальной структур системы, ее дифференциация.</a:t>
            </a:r>
          </a:p>
          <a:p>
            <a:pPr marL="215900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Максимально охватываются обучением дети с отклонениями в развитии на всей территории страны. </a:t>
            </a:r>
          </a:p>
          <a:p>
            <a:pPr marL="215900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Западная Европа к 70-м гг. завершает второй (II) этап развития. Россия же к 1990 - 1991 гг. находилась на продвинутой стадии второго этапа, но не завершила его полностью</a:t>
            </a:r>
            <a:r>
              <a:rPr lang="ru-RU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.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8116002" y="1409076"/>
            <a:ext cx="3848100" cy="544892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0040" rIns="90000" bIns="45000"/>
          <a:lstStyle/>
          <a:p>
            <a:pPr marL="215900" indent="-215900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Пятый период эволюции соотносится с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третьим (III), новым этапом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</a:t>
            </a:r>
          </a:p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 marL="215900" indent="-215900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Его тенденция - интеграция, кардинальная реорганизация взаимодействия структур массового и специального образования, </a:t>
            </a:r>
          </a:p>
          <a:p>
            <a:pPr marL="215900" indent="-215900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Л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одготовка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ребенка с особыми потребностями к будущей взрослой жизни в обществе (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признающем полное гражданское равноправие инвалидов, осознающем неправомерность деления на полноценное большинство и неполноценное меньшинство, стремящимся к полной социальной интеграции меньшинств.)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659566" y="224852"/>
            <a:ext cx="10922833" cy="11842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Каждая страна гордится выдающимися соотечественниками.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подарила миру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Великие имена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, такие как: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lena\Рабочий стол\Новая папка\выготский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5746" y="3327818"/>
            <a:ext cx="2243609" cy="29080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17168" y="6220918"/>
            <a:ext cx="191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 С. </a:t>
            </a:r>
            <a:r>
              <a:rPr lang="ru-RU" dirty="0" err="1" smtClean="0"/>
              <a:t>Выготский</a:t>
            </a:r>
            <a:endParaRPr lang="ru-RU" dirty="0"/>
          </a:p>
        </p:txBody>
      </p:sp>
      <p:pic>
        <p:nvPicPr>
          <p:cNvPr id="9" name="Picture 2" descr="C:\Documents and Settings\lena\Рабочий стол\Новая папка\сухорев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7718" y="3656561"/>
            <a:ext cx="1994282" cy="259433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493115" y="6265888"/>
            <a:ext cx="14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Г.Е. Сухарева</a:t>
            </a:r>
            <a:endParaRPr lang="ru-RU" dirty="0"/>
          </a:p>
        </p:txBody>
      </p:sp>
      <p:pic>
        <p:nvPicPr>
          <p:cNvPr id="11" name="Picture 2" descr="C:\Documents and Settings\lena\Рабочий стол\Новая папка\120420111688_cr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3929" y="3647434"/>
            <a:ext cx="1815631" cy="262863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90741" y="6265888"/>
            <a:ext cx="163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П. Кащенко</a:t>
            </a:r>
            <a:endParaRPr lang="ru-RU" dirty="0"/>
          </a:p>
        </p:txBody>
      </p:sp>
      <p:pic>
        <p:nvPicPr>
          <p:cNvPr id="1026" name="Picture 2" descr="D:\институт\презентация по философии\bekhtere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5068" y="3660550"/>
            <a:ext cx="1772530" cy="259034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184629" y="6265888"/>
            <a:ext cx="188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М. </a:t>
            </a:r>
            <a:r>
              <a:rPr lang="ru-RU" dirty="0" err="1" smtClean="0"/>
              <a:t>Бехтеров</a:t>
            </a:r>
            <a:endParaRPr lang="ru-RU" dirty="0"/>
          </a:p>
        </p:txBody>
      </p:sp>
      <p:pic>
        <p:nvPicPr>
          <p:cNvPr id="1027" name="Picture 3" descr="D:\институт\презентация по философии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8575" y="3702570"/>
            <a:ext cx="1747300" cy="253943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473377" y="6265889"/>
            <a:ext cx="158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А.Н. </a:t>
            </a:r>
            <a:r>
              <a:rPr lang="ru-RU" dirty="0" err="1" smtClean="0"/>
              <a:t>Граборов</a:t>
            </a:r>
            <a:endParaRPr lang="ru-RU" dirty="0"/>
          </a:p>
        </p:txBody>
      </p:sp>
      <p:pic>
        <p:nvPicPr>
          <p:cNvPr id="1028" name="Picture 4" descr="D:\институт\презентация по философии\zankov-leonid-vladimirovic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434" y="3687581"/>
            <a:ext cx="1872243" cy="258369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14790" y="6286620"/>
            <a:ext cx="173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 В. </a:t>
            </a:r>
            <a:r>
              <a:rPr lang="ru-RU" dirty="0" err="1" smtClean="0"/>
              <a:t>Занков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59764" y="1409075"/>
            <a:ext cx="11437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Владимир Михайлович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Бехтеров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Граборов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Алексей Николаевич,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Леонид Владимирович, Певзнер Мария Семёновна,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Фёдор Андреевич,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Жозефина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Ильинична, Екатерина Константиновна Грачёва, Всеволод Петрович Кащенко,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Маляревский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Иван Васильевич, Лев Семёнович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Гнездилов Михаил Федотович, Сухарева Груня Ефимовна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Дульнев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Григорий Митрофанович.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учёные утвердили и развили специальное образование в России.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420" y="284813"/>
            <a:ext cx="10469380" cy="1405875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Основные выводы: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349115"/>
            <a:ext cx="10439400" cy="5126636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Система специального образования является институтом государства, который возникает и развивается как особая форма реализации его ценностных ориентации и культурных норм общества, вследствие чего каждый этап развития национальных систем специального образования соотносится с определенным периодом в эволюции отношения государства к лицам с отклонениями в развитии.</a:t>
            </a:r>
          </a:p>
          <a:p>
            <a:pPr marL="0" indent="0"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Все современные тенденции и противоречия в развитии систем специального образования имеют глубокие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социокультурные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корни и вполне определенный «исторический возраст», и Выбор пути развития этой системы всегда будет зависеть не только от научных взглядов ее создателей, но и от ценностных ориентаций, политических установок, экономических возможностей государства и принятых культурных норм общества.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ln/>
        </p:spPr>
        <p:txBody>
          <a:bodyPr lIns="0" tIns="18144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ru-RU"/>
              <a:t>                 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1353800" y="6176963"/>
            <a:ext cx="1588" cy="1587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94675" y="284814"/>
            <a:ext cx="10717968" cy="65731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3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Презентацию выполнили:</a:t>
            </a:r>
          </a:p>
          <a:p>
            <a:pPr algn="ctr">
              <a:lnSpc>
                <a:spcPct val="13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студенты  МГГУ им. М.А.Шолохова </a:t>
            </a:r>
          </a:p>
          <a:p>
            <a:pPr algn="ctr">
              <a:lnSpc>
                <a:spcPct val="13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Дефектологического заочного отделения</a:t>
            </a:r>
          </a:p>
          <a:p>
            <a:pPr algn="ctr">
              <a:lnSpc>
                <a:spcPct val="13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600" b="1" i="1" dirty="0" err="1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Илетичева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Елена</a:t>
            </a:r>
          </a:p>
          <a:p>
            <a:pPr algn="ctr">
              <a:lnSpc>
                <a:spcPct val="13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Колкотина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Светлана</a:t>
            </a:r>
          </a:p>
          <a:p>
            <a:pPr algn="ctr">
              <a:lnSpc>
                <a:spcPct val="13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Мац Валентина</a:t>
            </a:r>
          </a:p>
          <a:p>
            <a:pPr algn="ctr">
              <a:lnSpc>
                <a:spcPct val="13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Москвичева Елена </a:t>
            </a:r>
          </a:p>
          <a:p>
            <a:pPr algn="ctr">
              <a:lnSpc>
                <a:spcPct val="13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Орехова Мария</a:t>
            </a:r>
          </a:p>
          <a:p>
            <a:pPr>
              <a:lnSpc>
                <a:spcPct val="13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ru-RU" sz="3600" b="1" dirty="0" smtClean="0">
              <a:solidFill>
                <a:srgbClr val="000000"/>
              </a:solidFill>
              <a:latin typeface="Segoe Script" pitchFamily="32" charset="0"/>
              <a:ea typeface="Microsoft YaHei" charset="0"/>
              <a:cs typeface="Microsoft YaHei" charset="0"/>
            </a:endParaRPr>
          </a:p>
          <a:p>
            <a:pPr>
              <a:lnSpc>
                <a:spcPct val="13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ru-RU" sz="3600" b="1" dirty="0" smtClean="0">
              <a:solidFill>
                <a:srgbClr val="000000"/>
              </a:solidFill>
              <a:latin typeface="Segoe Script" pitchFamily="32" charset="0"/>
              <a:ea typeface="Microsoft YaHei" charset="0"/>
              <a:cs typeface="Microsoft YaHei" charset="0"/>
            </a:endParaRPr>
          </a:p>
          <a:p>
            <a:pPr>
              <a:lnSpc>
                <a:spcPct val="13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ru-RU" sz="3600" b="1" dirty="0">
              <a:solidFill>
                <a:srgbClr val="000000"/>
              </a:solidFill>
              <a:latin typeface="Segoe Script" pitchFamily="32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Дефектология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4420" y="1573967"/>
            <a:ext cx="10469380" cy="46029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Наука о закономерностях и особенностях развития детей с физическими и психическими нарушениями, о принципах, методах, формах организации их воспитания и обучения.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3602" y="3153456"/>
            <a:ext cx="5465684" cy="31135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931"/>
            <a:ext cx="10515600" cy="764499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Задачи дефектологии</a:t>
            </a:r>
            <a:r>
              <a:rPr lang="ru-RU" b="1" i="1" dirty="0" smtClean="0"/>
              <a:t>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480" y="869430"/>
            <a:ext cx="10989039" cy="56063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Разработка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теоретических и практических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методов воспитания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, обучения и развития детей с отклонениями в развитии.</a:t>
            </a: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Раскрытие специфических закономерностей развития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детей с отклонениями.</a:t>
            </a: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Установление зависимости развития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и проявления психики от характера. Механизмов и степени выраженности нарушений.</a:t>
            </a: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Изучение психической деятельности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и психических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процессов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у детей с нарушениями.</a:t>
            </a: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Теоретическое обоснование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конкретных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путей обучения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детей с отклонениями.</a:t>
            </a: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Создание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необходимой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учебно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–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методической базы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в подготовке учителя – дефектолога к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коррекционно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– педагогической работе с детьми с недостатками в психофизическом развитии.</a:t>
            </a:r>
          </a:p>
          <a:p>
            <a:pPr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9784" y="328613"/>
            <a:ext cx="11512446" cy="1398587"/>
          </a:xfrm>
          <a:ln/>
        </p:spPr>
        <p:txBody>
          <a:bodyPr lIns="0" tIns="60480" rIns="0" bIns="0" anchor="ctr">
            <a:normAutofit/>
          </a:bodyPr>
          <a:lstStyle/>
          <a:p>
            <a:pPr>
              <a:lnSpc>
                <a:spcPct val="8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Дефектологические</a:t>
            </a:r>
            <a:r>
              <a:rPr lang="ru-RU" sz="4000" b="1" i="1" dirty="0" smtClean="0">
                <a:latin typeface="Cambria" pitchFamily="16" charset="0"/>
              </a:rPr>
              <a:t> аспекты,</a:t>
            </a:r>
            <a:br>
              <a:rPr lang="ru-RU" sz="4000" b="1" i="1" dirty="0" smtClean="0">
                <a:latin typeface="Cambria" pitchFamily="16" charset="0"/>
              </a:rPr>
            </a:br>
            <a:r>
              <a:rPr lang="ru-RU" sz="3200" dirty="0" smtClean="0">
                <a:latin typeface="Cambria" pitchFamily="16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которые в истории дефектологии то развивались независимо друг от друга, то переплетались,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взаимодополняя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расширяя проблему: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1353800" y="6624638"/>
            <a:ext cx="95250" cy="233362"/>
          </a:xfrm>
        </p:spPr>
        <p:txBody>
          <a:bodyPr>
            <a:normAutofit fontScale="47500" lnSpcReduction="20000"/>
          </a:bodyPr>
          <a:lstStyle/>
          <a:p>
            <a:endParaRPr lang="ru-RU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15900" y="2376488"/>
            <a:ext cx="11622088" cy="1606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1552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sz="2600" b="1" i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Медико-клинический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этиологии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дефекта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,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анатомо-физиологические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нарушения,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симптомы,клиническая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диагностика дефекта, подходы к его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классификации.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85738" y="3263900"/>
            <a:ext cx="12196762" cy="1116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1552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sz="2600" b="1" i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Психологический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картина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псих. аномалий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, своеобразие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интеллектуальных, эмоционально-волевой сферы у детей с психическими отклонениями, симптомы отдельных форм дефекта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63513" y="4103688"/>
            <a:ext cx="11860212" cy="2147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1552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sz="2600" b="1" i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Педагогический 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изучает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проблемы отсталости детей в обычной и специальной школе, определяет принципы, методы и приёмы педагогической коррекции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ru-RU" sz="2600" b="1" i="1" dirty="0">
              <a:solidFill>
                <a:srgbClr val="000000"/>
              </a:solidFill>
              <a:latin typeface="Cambria" pitchFamily="16" charset="0"/>
              <a:ea typeface="Microsoft YaHei" charset="0"/>
              <a:cs typeface="Microsoft YaHei" charset="0"/>
            </a:endParaRP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sz="2600" b="1" i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Социологический </a:t>
            </a:r>
            <a:r>
              <a:rPr lang="ru-RU" sz="2600" b="1" i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анализ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проблем с точки зрения социальной оценки существующего явления, зависимости её от социально-экономических условий, социально-педагогических причин, влияние на неё характера и условий развития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общества.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ln/>
        </p:spPr>
        <p:txBody>
          <a:bodyPr lIns="0" tIns="54431" rIns="0" bIns="0" anchor="ctr">
            <a:noAutofit/>
          </a:bodyPr>
          <a:lstStyle/>
          <a:p>
            <a:pPr>
              <a:lnSpc>
                <a:spcPct val="8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Эволюция отношения общества и государства к лицам с отклонениями в развитии.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2213" y="6176963"/>
            <a:ext cx="1587" cy="1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1780" y="2848131"/>
            <a:ext cx="5527675" cy="31629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1048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Исследование эволюции отношения  от античных времен до наших дней позволило выделить переломные моменты, разграничивающие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пять периодов эволюции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, и таким образом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периодизировать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этот процесс.</a:t>
            </a:r>
          </a:p>
        </p:txBody>
      </p:sp>
      <p:pic>
        <p:nvPicPr>
          <p:cNvPr id="1026" name="Picture 2" descr="F:\Институт\философия\презентация в инет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551582"/>
            <a:ext cx="5457825" cy="479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ln/>
        </p:spPr>
        <p:txBody>
          <a:bodyPr lIns="0" tIns="18144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ru-RU"/>
              <a:t>  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5529263"/>
            <a:ext cx="1588" cy="1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15900" y="201509"/>
            <a:ext cx="11726863" cy="4679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3063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sz="2400" b="1" i="1" u="sng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Первый </a:t>
            </a:r>
            <a:r>
              <a:rPr lang="ru-RU" sz="2400" b="1" i="1" u="sng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период</a:t>
            </a: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ru-RU" sz="2600" b="1" i="1" u="sng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sz="2600" b="1" i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От </a:t>
            </a:r>
            <a:r>
              <a:rPr lang="ru-RU" sz="2600" b="1" i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агрессии и нетерпимости к осознанию необходимости заботы о лицах с отклонениями в развитии</a:t>
            </a:r>
            <a:r>
              <a:rPr lang="ru-RU" sz="2600" b="1" i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.</a:t>
            </a:r>
            <a:endParaRPr lang="ru-RU" sz="2600" b="1" i="1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ru-RU" sz="2000" b="1" i="1" dirty="0">
              <a:solidFill>
                <a:srgbClr val="000000"/>
              </a:solidFill>
              <a:latin typeface="Cambria" pitchFamily="16" charset="0"/>
              <a:ea typeface="Microsoft YaHei" charset="0"/>
              <a:cs typeface="Microsoft YaHei" charset="0"/>
            </a:endParaRP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sz="2000" b="1" i="1" dirty="0">
                <a:solidFill>
                  <a:srgbClr val="000000"/>
                </a:solidFill>
                <a:latin typeface="Cambria" pitchFamily="16" charset="0"/>
                <a:ea typeface="Microsoft YaHei" charset="0"/>
                <a:cs typeface="Microsoft YaHei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ru-RU" sz="2000" b="1" i="1" dirty="0">
              <a:solidFill>
                <a:srgbClr val="000000"/>
              </a:solidFill>
              <a:latin typeface="Cambria" pitchFamily="16" charset="0"/>
              <a:ea typeface="Microsoft YaHei" charset="0"/>
              <a:cs typeface="Microsoft YaHei" charset="0"/>
            </a:endParaRP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ru-RU" sz="2000" b="1" i="1" dirty="0">
              <a:solidFill>
                <a:srgbClr val="000000"/>
              </a:solidFill>
              <a:latin typeface="Cambria" pitchFamily="16" charset="0"/>
              <a:ea typeface="Microsoft YaHei" charset="0"/>
              <a:cs typeface="Microsoft YaHei" charset="0"/>
            </a:endParaRP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ru-RU" sz="2000" b="1" i="1" dirty="0">
              <a:solidFill>
                <a:srgbClr val="000000"/>
              </a:solidFill>
              <a:latin typeface="Cambria" pitchFamily="16" charset="0"/>
              <a:ea typeface="Microsoft YaHei" charset="0"/>
              <a:cs typeface="Microsoft YaHei" charset="0"/>
            </a:endParaRP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ru-RU" sz="2000" b="1" i="1" dirty="0">
              <a:solidFill>
                <a:srgbClr val="000000"/>
              </a:solidFill>
              <a:latin typeface="Cambria" pitchFamily="16" charset="0"/>
              <a:ea typeface="Microsoft YaHei" charset="0"/>
              <a:cs typeface="Microsoft YaHei" charset="0"/>
            </a:endParaRP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ru-RU" sz="2000" b="1" i="1" dirty="0">
              <a:solidFill>
                <a:srgbClr val="000000"/>
              </a:solidFill>
              <a:latin typeface="Cambria" pitchFamily="16" charset="0"/>
              <a:ea typeface="Microsoft YaHei" charset="0"/>
              <a:cs typeface="Microsoft YaHei" charset="0"/>
            </a:endParaRP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ru-RU" sz="2000" dirty="0">
              <a:solidFill>
                <a:srgbClr val="000000"/>
              </a:solidFill>
              <a:latin typeface="Cambria" pitchFamily="16" charset="0"/>
              <a:ea typeface="Microsoft YaHei" charset="0"/>
              <a:cs typeface="Microsoft YaHei" charset="0"/>
            </a:endParaRP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ru-RU" sz="2000" dirty="0">
              <a:solidFill>
                <a:srgbClr val="000000"/>
              </a:solidFill>
              <a:latin typeface="Cambria" pitchFamily="16" charset="0"/>
              <a:ea typeface="Microsoft YaHei" charset="0"/>
              <a:cs typeface="Microsoft YaHei" charset="0"/>
            </a:endParaRP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ru-RU" sz="2000" dirty="0">
              <a:solidFill>
                <a:srgbClr val="000000"/>
              </a:solidFill>
              <a:latin typeface="Cambria" pitchFamily="16" charset="0"/>
              <a:ea typeface="Microsoft YaHei" charset="0"/>
              <a:cs typeface="Microsoft YaHei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863" y="2016125"/>
            <a:ext cx="3455987" cy="2303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813" y="1871663"/>
            <a:ext cx="3671887" cy="2592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079500" y="4513263"/>
            <a:ext cx="3984625" cy="2181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Условной границей периода 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в Западной Европе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является первый прецедент государственной заботы об инвалидах -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открытие в Баварии первого приюта для слепых в 1198 г. 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119813" y="4751388"/>
            <a:ext cx="4383087" cy="1584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В России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же прецеденты возникновения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первых монастырских приютов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приходятся на 1706 - 1715 гг. и связаны с реформами Петра.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249238" y="259492"/>
            <a:ext cx="9758362" cy="17941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 </a:t>
            </a:r>
            <a:r>
              <a:rPr lang="ru-RU" sz="2400" b="1" i="1" u="sng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Второй период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600" b="1" i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От </a:t>
            </a:r>
            <a:r>
              <a:rPr lang="ru-RU" sz="2600" b="1" i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осознания необходимости призрения лиц с отклонениями в развитии к осознанию возможности обучения хотя бы части из них</a:t>
            </a:r>
            <a:r>
              <a:rPr lang="ru-RU" sz="2600" b="1" i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.</a:t>
            </a:r>
            <a:endParaRPr lang="ru-RU" sz="2600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ru-RU" sz="2200" dirty="0">
              <a:solidFill>
                <a:srgbClr val="000000"/>
              </a:solidFill>
              <a:latin typeface="Cambria" pitchFamily="16" charset="0"/>
              <a:ea typeface="Microsoft YaHei" charset="0"/>
              <a:cs typeface="Microsoft YaHei" charset="0"/>
            </a:endParaRP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ru-RU" sz="2200" dirty="0">
              <a:solidFill>
                <a:srgbClr val="000000"/>
              </a:solidFill>
              <a:latin typeface="Cambria" pitchFamily="16" charset="0"/>
              <a:ea typeface="Microsoft YaHei" charset="0"/>
              <a:cs typeface="Microsoft YaHei" charset="0"/>
            </a:endParaRP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ru-RU" sz="2200" dirty="0">
              <a:solidFill>
                <a:srgbClr val="000000"/>
              </a:solidFill>
              <a:latin typeface="Cambria" pitchFamily="16" charset="0"/>
              <a:ea typeface="Microsoft YaHei" charset="0"/>
              <a:cs typeface="Microsoft YaHei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73754" y="1895606"/>
            <a:ext cx="3125787" cy="423537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0544" rIns="90000" bIns="45000"/>
          <a:lstStyle/>
          <a:p>
            <a:pPr marL="215900" indent="-215900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200" dirty="0">
                <a:solidFill>
                  <a:srgbClr val="000000"/>
                </a:solidFill>
                <a:latin typeface="Cambria" pitchFamily="16" charset="0"/>
                <a:ea typeface="Microsoft YaHei" charset="0"/>
                <a:cs typeface="Microsoft YaHei" charset="0"/>
              </a:rPr>
              <a:t> </a:t>
            </a:r>
          </a:p>
          <a:p>
            <a:pPr marL="215900" indent="-215900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200" i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Западная Европа</a:t>
            </a:r>
          </a:p>
          <a:p>
            <a:pPr marL="215900" indent="-215900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 sz="2200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 marL="215900" indent="-215900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Переосмысление во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Франции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гражданских прав лиц с сенсорными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нарушениями.</a:t>
            </a:r>
          </a:p>
          <a:p>
            <a:pPr marL="215900" indent="-215900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10461" y="4103687"/>
            <a:ext cx="2879725" cy="1584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0040" rIns="90000" bIns="45000"/>
          <a:lstStyle/>
          <a:p>
            <a:pPr marL="215900" indent="-215900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Открытия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в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Париже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специальных школ: для глухонемых (1770) и для слепых (1784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).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805556" y="1941512"/>
            <a:ext cx="4167188" cy="4916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0040" rIns="90000" bIns="45000"/>
          <a:lstStyle/>
          <a:p>
            <a:pPr marL="215900" indent="-215900">
              <a:lnSpc>
                <a:spcPct val="98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2000" dirty="0">
              <a:solidFill>
                <a:srgbClr val="000000"/>
              </a:solidFill>
              <a:latin typeface="Cambria" pitchFamily="16" charset="0"/>
              <a:ea typeface="Microsoft YaHei" charset="0"/>
              <a:cs typeface="Microsoft YaHei" charset="0"/>
            </a:endParaRPr>
          </a:p>
          <a:p>
            <a:pPr marL="215900" indent="-215900">
              <a:lnSpc>
                <a:spcPct val="98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200" i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Россия</a:t>
            </a:r>
          </a:p>
          <a:p>
            <a:pPr marL="215900" indent="-215900">
              <a:lnSpc>
                <a:spcPct val="98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 marL="215900" indent="-215900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Прецеденты открытия первых специальных школ (в Петербурге: для глухих - 1806 и для слепых - 1807 гг.) связаны со знакомством императора Александра I с западным опытом и приглашением французского тифлопедагога Валентина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Гаюи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для работы в Россию.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325" y="2447925"/>
            <a:ext cx="3910013" cy="3024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ln/>
        </p:spPr>
        <p:txBody>
          <a:bodyPr lIns="0" tIns="18144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ru-RU" dirty="0"/>
              <a:t>  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175375"/>
            <a:ext cx="1588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94872" y="224852"/>
            <a:ext cx="11997128" cy="15589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508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sz="2400" b="1" i="1" u="sng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Третий период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sz="2600" b="1" i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От </a:t>
            </a:r>
            <a:r>
              <a:rPr lang="ru-RU" sz="2600" b="1" i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осознания возможности к осознанию целесообразности обучения трех категорий детей: с нарушениями слуха, зрения, умственно отсталых</a:t>
            </a:r>
            <a:r>
              <a:rPr lang="ru-RU" sz="2600" b="1" i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.</a:t>
            </a:r>
            <a:endParaRPr lang="ru-RU" sz="2600" b="1" i="1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1987550"/>
            <a:ext cx="4448175" cy="487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0040" rIns="90000" bIns="45000"/>
          <a:lstStyle/>
          <a:p>
            <a:pPr marL="215900" indent="-215900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Последняя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четверть XIX века Западная Европа :</a:t>
            </a:r>
          </a:p>
          <a:p>
            <a:pPr marL="215900" indent="-215900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 marL="215900" indent="-215900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Принятие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в западноевропейских странах Законов об обязательном всеобщем начальном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образовании.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 marL="215900" indent="-215900">
              <a:lnSpc>
                <a:spcPct val="98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 marL="215900" indent="-215900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Принятие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законов об обучении глухих, слепых и умственно отсталых детей. </a:t>
            </a:r>
          </a:p>
          <a:p>
            <a:pPr marL="215900" indent="-215900">
              <a:lnSpc>
                <a:spcPct val="98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</a:t>
            </a:r>
          </a:p>
          <a:p>
            <a:pPr marL="215900" indent="-215900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Создание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параллельной образовательной системы -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системы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специального образования для трех категорий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детей.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014741" y="1813811"/>
            <a:ext cx="3314700" cy="44970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0040" rIns="90000" bIns="45000"/>
          <a:lstStyle/>
          <a:p>
            <a:pPr marL="215900" indent="-215900">
              <a:lnSpc>
                <a:spcPct val="98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 sz="2000" dirty="0">
              <a:solidFill>
                <a:srgbClr val="000000"/>
              </a:solidFill>
              <a:latin typeface="Cambria" pitchFamily="16" charset="0"/>
              <a:ea typeface="Microsoft YaHei" charset="0"/>
              <a:cs typeface="Microsoft YaHei" charset="0"/>
            </a:endParaRPr>
          </a:p>
          <a:p>
            <a:pPr marL="215900" indent="-215900">
              <a:lnSpc>
                <a:spcPct val="98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Россия</a:t>
            </a:r>
          </a:p>
          <a:p>
            <a:pPr marL="215900" indent="-215900">
              <a:lnSpc>
                <a:spcPct val="98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 marL="215900" indent="-215900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Оформление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параллельной образовательной системы с теми же тремя типами специальных школ приходится на советский период - 1927 - 1935-е гг. и связано с Законом </a:t>
            </a:r>
            <a:r>
              <a:rPr lang="ru-RU" sz="2000" dirty="0">
                <a:solidFill>
                  <a:srgbClr val="000000"/>
                </a:solidFill>
                <a:latin typeface="Cambria" pitchFamily="16" charset="0"/>
                <a:ea typeface="Microsoft YaHei" charset="0"/>
                <a:cs typeface="Microsoft YaHei" charset="0"/>
              </a:rPr>
              <a:t>о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всеобучении</a:t>
            </a:r>
            <a:r>
              <a:rPr lang="ru-RU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.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829" y="1833927"/>
            <a:ext cx="2044700" cy="2425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8994" y="4563542"/>
            <a:ext cx="3311525" cy="2016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ln/>
        </p:spPr>
        <p:txBody>
          <a:bodyPr lIns="0" tIns="18144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ru-RU"/>
              <a:t> 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175375"/>
            <a:ext cx="1588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9784" y="290173"/>
            <a:ext cx="10321925" cy="167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4072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ru-RU" sz="2400" b="1" i="1" u="sng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Четвертый период</a:t>
            </a:r>
            <a:r>
              <a:rPr lang="ru-RU" sz="2400" u="sng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</a:t>
            </a:r>
            <a:endParaRPr lang="ru-RU" sz="2400" u="sng" dirty="0" smtClean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endParaRPr lang="ru-RU" sz="2400" u="sng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ru-RU" sz="2600" b="1" i="1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От </a:t>
            </a:r>
            <a:r>
              <a:rPr lang="ru-RU" sz="2600" b="1" i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осознания необходимости обучения части аномальных детей к пониманию необходимости обучения всех аномальных детей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.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01820" y="2037961"/>
            <a:ext cx="4103688" cy="4352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0040" rIns="90000" bIns="45000"/>
          <a:lstStyle/>
          <a:p>
            <a:pPr marL="215900" indent="-215900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Западной Европе  начало XX в.- конец 70-х гг.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</a:t>
            </a:r>
          </a:p>
          <a:p>
            <a:pPr marL="215900" indent="-215900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 marL="215900" indent="-215900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Развитие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законодательной базы специального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образования.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  <a:p>
            <a:pPr marL="215900" indent="-215900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Структурное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совершенствование национальных систем (в некоторых западноевропейских странах было создано до 20 типов спецшкол). </a:t>
            </a:r>
          </a:p>
          <a:p>
            <a:pPr marL="215900" indent="-215900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К концу 70-х гг. специальным образованием в странах Западной Европы охватывается от 5 до 15 % детей школьного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возраста.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Microsoft YaHei" charset="0"/>
              <a:cs typeface="Times New Roman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775575" y="2663825"/>
            <a:ext cx="4117975" cy="3935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marL="215900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Развитие и дифференциация системы, ее структурное совершенствование, </a:t>
            </a:r>
          </a:p>
          <a:p>
            <a:pPr marL="215900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Переход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от 3 к 8 типам спецшкол и 15 видам специального обучения (50 - 90-е гг.)</a:t>
            </a:r>
          </a:p>
          <a:p>
            <a:pPr marL="215900" indent="-21590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Но специальным образованием на территории СССР было охвачено не более 3 % детей школьного возраста, а специальные образовательные учреждения и дефектологические кадры крайне неравномерно распределялись по территории страны.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505825" y="2087563"/>
            <a:ext cx="996950" cy="3889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0040" rIns="90000" bIns="45000"/>
          <a:lstStyle/>
          <a:p>
            <a:pPr>
              <a:lnSpc>
                <a:spcPct val="98000"/>
              </a:lnSpc>
              <a:tabLst>
                <a:tab pos="723900" algn="l"/>
              </a:tabLst>
            </a:pP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Россия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Times New Roman" pitchFamily="18" charset="0"/>
              </a:rPr>
              <a:t> 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5293" y="2381384"/>
            <a:ext cx="2869710" cy="39744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1205</Words>
  <Application>Microsoft Office PowerPoint</Application>
  <PresentationFormat>Произвольный</PresentationFormat>
  <Paragraphs>141</Paragraphs>
  <Slides>15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История становления и развития национальных систем специального  образования  (социокультурный контекст).</vt:lpstr>
      <vt:lpstr>Дефектология. </vt:lpstr>
      <vt:lpstr>Задачи дефектологии:</vt:lpstr>
      <vt:lpstr>Дефектологические аспекты,  которые в истории дефектологии то развивались независимо друг от друга, то переплетались, взаимодополняя и расширяя проблему:</vt:lpstr>
      <vt:lpstr>Эволюция отношения общества и государства к лицам с отклонениями в развитии.</vt:lpstr>
      <vt:lpstr>   </vt:lpstr>
      <vt:lpstr>Презентация PowerPoint</vt:lpstr>
      <vt:lpstr>   </vt:lpstr>
      <vt:lpstr>   </vt:lpstr>
      <vt:lpstr>Пятый период  От изоляции к интеграции.</vt:lpstr>
      <vt:lpstr>Соотношение периодов эволюции отношения общества и государства к лицам с ОВЗ и этапов становления систем специального образования в Западной Европе и в России.</vt:lpstr>
      <vt:lpstr>Этапы становления и развития национальных систем специального образования по классификации Н.Н. Малофеева: </vt:lpstr>
      <vt:lpstr>Каждая страна гордится выдающимися соотечественниками. Россия подарила миру Великие имена, такие как: </vt:lpstr>
      <vt:lpstr>Основные выводы:</vt:lpstr>
      <vt:lpstr>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мац</dc:creator>
  <cp:lastModifiedBy>user</cp:lastModifiedBy>
  <cp:revision>51</cp:revision>
  <dcterms:created xsi:type="dcterms:W3CDTF">2014-04-01T11:04:10Z</dcterms:created>
  <dcterms:modified xsi:type="dcterms:W3CDTF">2014-04-24T13:40:53Z</dcterms:modified>
</cp:coreProperties>
</file>