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FD55F76-1880-4F64-8D1B-E308060AB8CD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A141D11-2E38-4EB0-B607-A4A0961148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D55F76-1880-4F64-8D1B-E308060AB8CD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141D11-2E38-4EB0-B607-A4A0961148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D55F76-1880-4F64-8D1B-E308060AB8CD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141D11-2E38-4EB0-B607-A4A0961148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D55F76-1880-4F64-8D1B-E308060AB8CD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141D11-2E38-4EB0-B607-A4A0961148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D55F76-1880-4F64-8D1B-E308060AB8CD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141D11-2E38-4EB0-B607-A4A0961148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D55F76-1880-4F64-8D1B-E308060AB8CD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141D11-2E38-4EB0-B607-A4A0961148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D55F76-1880-4F64-8D1B-E308060AB8CD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141D11-2E38-4EB0-B607-A4A0961148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D55F76-1880-4F64-8D1B-E308060AB8CD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141D11-2E38-4EB0-B607-A4A0961148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D55F76-1880-4F64-8D1B-E308060AB8CD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141D11-2E38-4EB0-B607-A4A0961148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FD55F76-1880-4F64-8D1B-E308060AB8CD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141D11-2E38-4EB0-B607-A4A0961148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FD55F76-1880-4F64-8D1B-E308060AB8CD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A141D11-2E38-4EB0-B607-A4A0961148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FD55F76-1880-4F64-8D1B-E308060AB8CD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A141D11-2E38-4EB0-B607-A4A09611487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Детская лень: бороться или  сдаваться?</a:t>
            </a:r>
            <a:endParaRPr lang="ru-RU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n>
                  <a:solidFill>
                    <a:schemeClr val="bg2">
                      <a:lumMod val="25000"/>
                    </a:schemeClr>
                  </a:solidFill>
                </a:ln>
              </a:rPr>
              <a:t>подготовила: Образцова Людмила Николаевна, учитель начальных классов МБОУ СОШ № 16г. Балаково Саратовской области</a:t>
            </a:r>
          </a:p>
          <a:p>
            <a:endParaRPr lang="ru-RU" dirty="0"/>
          </a:p>
        </p:txBody>
      </p:sp>
      <p:pic>
        <p:nvPicPr>
          <p:cNvPr id="23554" name="Picture 2" descr="http://www.psy-live.ru/wp-content/uploads/2014/03/detskaia-l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142852"/>
            <a:ext cx="2857500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n>
                  <a:solidFill>
                    <a:schemeClr val="bg2">
                      <a:lumMod val="25000"/>
                    </a:schemeClr>
                  </a:solidFill>
                </a:ln>
              </a:rPr>
              <a:t>Возможно, ребёнок «заигрывается»  в телефон или компьютер потому, что просто ещё не может верно рассчитать время. Помогут тренировки: предсказуемая и многократная последовательность действий, использование таймера или будильника. Важны и режим дня, и чёткое расписание занятий.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Отсутствие чувства времени</a:t>
            </a:r>
            <a:endParaRPr lang="ru-RU" dirty="0"/>
          </a:p>
        </p:txBody>
      </p:sp>
      <p:pic>
        <p:nvPicPr>
          <p:cNvPr id="29698" name="Picture 2" descr="http://www.virtualacademy.ru/wysiwyg/uploads/images/vr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4572008"/>
            <a:ext cx="3500462" cy="20717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ln>
                  <a:solidFill>
                    <a:schemeClr val="bg2">
                      <a:lumMod val="25000"/>
                    </a:schemeClr>
                  </a:solidFill>
                </a:ln>
              </a:rPr>
              <a:t>Постарайтесь не сравнивать ребёнка со сверстниками или с другими людьми – более яркими , успешными, послушными. Не </a:t>
            </a:r>
            <a:r>
              <a:rPr lang="ru-RU" dirty="0" err="1" smtClean="0">
                <a:ln>
                  <a:solidFill>
                    <a:schemeClr val="bg2">
                      <a:lumMod val="25000"/>
                    </a:schemeClr>
                  </a:solidFill>
                </a:ln>
              </a:rPr>
              <a:t>зацикливайтесь</a:t>
            </a:r>
            <a:r>
              <a:rPr lang="ru-RU" dirty="0" smtClean="0">
                <a:ln>
                  <a:solidFill>
                    <a:schemeClr val="bg2">
                      <a:lumMod val="25000"/>
                    </a:schemeClr>
                  </a:solidFill>
                </a:ln>
              </a:rPr>
              <a:t> на оценках ребёнка. Лучше обращайте внимание на интерес к новой информации, на общий уровень эрудиции и умение пользоваться знаниями.</a:t>
            </a:r>
          </a:p>
          <a:p>
            <a:r>
              <a:rPr lang="ru-RU" dirty="0" smtClean="0">
                <a:ln>
                  <a:solidFill>
                    <a:schemeClr val="bg2">
                      <a:lumMod val="25000"/>
                    </a:schemeClr>
                  </a:solidFill>
                </a:ln>
              </a:rPr>
              <a:t>Важно создать для ребёнка зону успешности – возможность и пространство для уверенности, видения своих достижений, умения прийти на помощь, таланта в дружбе, </a:t>
            </a:r>
          </a:p>
          <a:p>
            <a:r>
              <a:rPr lang="ru-RU" dirty="0" smtClean="0">
                <a:ln>
                  <a:solidFill>
                    <a:schemeClr val="bg2">
                      <a:lumMod val="25000"/>
                    </a:schemeClr>
                  </a:solidFill>
                </a:ln>
              </a:rPr>
              <a:t>тонкой чувствительности.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Если ребёнок ленится…</a:t>
            </a:r>
            <a:endParaRPr lang="ru-RU" dirty="0"/>
          </a:p>
        </p:txBody>
      </p:sp>
      <p:pic>
        <p:nvPicPr>
          <p:cNvPr id="4" name="Рисунок 3" descr="https://encrypted-tbn3.gstatic.com/images?q=tbn:ANd9GcSrL3VbbOncGpsPz-Zo-U_YoG2Gq2Z8rM2H_obpV5lM-KKPFTvI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5072074"/>
            <a:ext cx="2357454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n>
                  <a:solidFill>
                    <a:schemeClr val="bg2">
                      <a:lumMod val="50000"/>
                    </a:schemeClr>
                  </a:solidFill>
                </a:ln>
              </a:rPr>
              <a:t>Дошкольника. </a:t>
            </a:r>
            <a:r>
              <a:rPr lang="ru-RU" dirty="0" smtClean="0">
                <a:ln>
                  <a:solidFill>
                    <a:schemeClr val="bg2">
                      <a:lumMod val="25000"/>
                    </a:schemeClr>
                  </a:solidFill>
                </a:ln>
              </a:rPr>
              <a:t>Представить разные варианты захватывающих занятий, большой выбор творческих материалов, возможность для самовыражения без правил и границ.</a:t>
            </a:r>
          </a:p>
          <a:p>
            <a:r>
              <a:rPr lang="ru-RU" dirty="0" err="1" smtClean="0">
                <a:ln>
                  <a:solidFill>
                    <a:schemeClr val="bg2">
                      <a:lumMod val="50000"/>
                    </a:schemeClr>
                  </a:solidFill>
                </a:ln>
              </a:rPr>
              <a:t>Школьника.</a:t>
            </a:r>
            <a:r>
              <a:rPr lang="ru-RU" dirty="0" err="1" smtClean="0">
                <a:ln>
                  <a:solidFill>
                    <a:schemeClr val="bg2">
                      <a:lumMod val="25000"/>
                    </a:schemeClr>
                  </a:solidFill>
                </a:ln>
              </a:rPr>
              <a:t>Найти</a:t>
            </a:r>
            <a:r>
              <a:rPr lang="ru-RU" dirty="0" smtClean="0">
                <a:ln>
                  <a:solidFill>
                    <a:schemeClr val="bg2">
                      <a:lumMod val="25000"/>
                    </a:schemeClr>
                  </a:solidFill>
                </a:ln>
              </a:rPr>
              <a:t> источник энергии – занятия, которые нравятся и вызывают интерес, развивают фантазию и воображение. Присоединиться к деятельности ребёнка, разделяя его интересы.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cap="all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         Как увлеч</a:t>
            </a:r>
            <a:r>
              <a:rPr lang="ru-RU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ь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Возьмите на заметку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</a:rPr>
              <a:t>               Нет! </a:t>
            </a:r>
            <a:endParaRPr lang="ru-RU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</a:rPr>
              <a:t>              </a:t>
            </a:r>
          </a:p>
          <a:p>
            <a:r>
              <a:rPr lang="ru-RU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</a:rPr>
              <a:t> </a:t>
            </a:r>
            <a:r>
              <a:rPr lang="ru-RU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</a:rPr>
              <a:t>               Да!</a:t>
            </a:r>
            <a:endParaRPr lang="ru-RU" b="1" dirty="0" smtClean="0"/>
          </a:p>
          <a:p>
            <a:endParaRPr lang="ru-RU" dirty="0"/>
          </a:p>
        </p:txBody>
      </p:sp>
      <p:pic>
        <p:nvPicPr>
          <p:cNvPr id="7" name="Содержимое 6" descr="http://www.biznesmm.ru/komp1/komp2.jpg"/>
          <p:cNvPicPr>
            <a:picLocks noGrp="1"/>
          </p:cNvPicPr>
          <p:nvPr>
            <p:ph sz="quarter" idx="2"/>
          </p:nvPr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953294" y="2272506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Содержимое 7" descr="http://smileenglish.ru/images/programm.png"/>
          <p:cNvPicPr>
            <a:picLocks noGrp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14876" y="1643050"/>
            <a:ext cx="2500331" cy="1889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s://encrypted-tbn2.gstatic.com/images?q=tbn:ANd9GcQbofaBUCtFwEqNEJyybGAmwwmi3vdAVae8gpDKAua8osOGxHPMUQ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60" y="3571876"/>
            <a:ext cx="2560320" cy="1796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74638"/>
            <a:ext cx="7429552" cy="4654560"/>
          </a:xfrm>
        </p:spPr>
        <p:txBody>
          <a:bodyPr>
            <a:noAutofit/>
          </a:bodyPr>
          <a:lstStyle/>
          <a:p>
            <a:r>
              <a:rPr lang="ru-RU" sz="2400" dirty="0" smtClean="0">
                <a:cs typeface="Arial" pitchFamily="34" charset="0"/>
              </a:rPr>
              <a:t>«Хороший мальчик, но ленится!» – слышим мы от родителей. «Лень раньше него родилась», упрекают бабушка и дедушка. Не хочет учиться, не помогает дома, не интересуется ничем, кроме компьютера…. В чём же причина  такого раздражающего поведения и как бороться с ленью ребёнка?</a:t>
            </a:r>
            <a:br>
              <a:rPr lang="ru-RU" sz="2400" dirty="0" smtClean="0">
                <a:cs typeface="Arial" pitchFamily="34" charset="0"/>
              </a:rPr>
            </a:br>
            <a:r>
              <a:rPr lang="ru-RU" sz="2400" dirty="0" smtClean="0">
                <a:cs typeface="Arial" pitchFamily="34" charset="0"/>
              </a:rPr>
              <a:t>Психологи считают, что лень у ребёнка не возникает на пустом месте. Если внимательно понаблюдать за ежедневной жизнью ребёнка, можно увидеть «второе дно» того, что мы привычно считаем детской ленью, апатией и неорганизованностью.</a:t>
            </a:r>
            <a:endParaRPr lang="ru-RU" sz="2400" dirty="0">
              <a:cs typeface="Arial" pitchFamily="34" charset="0"/>
            </a:endParaRPr>
          </a:p>
        </p:txBody>
      </p:sp>
      <p:sp>
        <p:nvSpPr>
          <p:cNvPr id="26626" name="AutoShape 2" descr="data:image/jpeg;base64,/9j/4AAQSkZJRgABAQAAAQABAAD/2wCEAAkGBxQTEhUUExQWFhUVGBcWGRgYFxYWFhcaFxQWFxcXFRcYHCggGBolHBQVITEhJSkrLi4uGB8zODMsNygtLiwBCgoKDg0OGxAQGywkHyQsLCwsLC0sLDQsLCwsLCwsLCwsLCwsLCwsLCwsLCwsLCwsLCwsLCwsLCwsLCwsLCwsLP/AABEIALcBEwMBIgACEQEDEQH/xAAcAAEAAgMBAQEAAAAAAAAAAAAABQYCAwQHAQj/xABJEAABAwIEAwQGBgYHBwUAAAABAAIDBBEFEiExBkFRYXGBkRMiMlKh0QcUI0KxwTNicpLh8BVEgpOi0vEWJFODo7LiF0NUc9P/xAAZAQEAAwEBAAAAAAAAAAAAAAAAAQIDBAX/xAAqEQACAgEEAgEDAwUAAAAAAAAAAQIRAwQSITFBURMiYZEUgbEyUnHR8P/aAAwDAQACEQMRAD8A9xREQBERAEREAREQBERAEREAREQBERAEREAREQBERAEREAREQBERAEREAREQBERAEREAREQBERAEREAREQBERAEREAREQBERAERYSyBoJcQANydAEBkSq7XccUURsZgbaXaC4eY0Pgqjx5xZ9ZjkpqfNl0zvGmcA6tb0bpqeey8gMUu5NgNBoLDpZZufo1jj4tn6Yw7iikmF45mnsN2nydZSzHg6g3X5ap8QLLWJB67k93kpfC+MZ2OafSnp2geOmnam8l414Z+kEXnPBXHjpnBkzmva42D2jKWnlmHQ9V6MrqSfRnKLj2ERFJUIiIAiIgCIiAIiIAiIgCIiAIiIAiIgCIiAIiIAiIgCIiAIiIAvMuOsYLnyAuIjiJaANLuA1Pa65t2WXpjjbVeEY3VemlJcSQ6RxaNcupJ5b6FY5nSN8Ct2RsjJ5QSz1WgWAJJNj1t+aj4uH5Xi4Dummo8RyXpWH4Q1kYA0zAXPM63+Syo6LI6zdje/n/PkuR5GujuWNPs84l4e9GwB5zPNzZu46XJUM7CnukDAQS4C4B215/ivZn4FE+5e3NfqUiwKBmrYmjwVlkaIeOLPMOHBJTzNYRl1uCduwjsX6D4cxMVFOx9xe1nW5OG68yxDBY5HueH5nAEht72KsH0W4ndroSergOfIH4rXDO2YZ8dR4PQURF1HEEREAREQBERAEREAREQBERAEREAREQBERAFBV1cXSFgNg3pzKnCV5pX4g9lc6zHFryRmHsN1Grjy2t4rm1Mmkkjr0kFKTsvtHWDLZx17V1iZvUKusfcA3Bv0WiertoqLUNItLTJvgtYcOqyVM+unqt0eIPGzirrUr0UelfstqKuR408b2PeupmPDm3yK0WaLM3gmjvxSpZHE97zZoBv46L89UUhMryTfKLN6W5Aduy9qxnH6Z0bo5bgPGXUaXO2q8qxiMD0YY1rL22drbPlub7nRZZcifRvgxS5bL3gj88TSeijOJeIxTjYDpe7ifBuwU1wzF9i0dn8FpxTAo9TkDi7QlxJuNDa2wGgXOkdPmivYJxKZrXI15WI37911cTTPDMrWueSCco0vb+Su6lwcZmk2s22nQA3AHiV24lShxTgsVXhOSR9hJA1o1Ic1tiCDs7t8dV3cCUvo8Rc0aZfStI6gkuH5KapI8p3K44nGGtkla0HM0H4AWJ8FeMknZnODaa+x6Qiqb8clPMDuHzXNLWyHd7vNdD1ETkWml5Lk+Zo3cB3lcz8TiH3h4aqmPm6la3VIWb1D8I0WlXllwfjcY2uVodjw5N8yqmKsLZDVgmw1Wb1Ei600SxOx13utUrh1Z6Rt7WI3VSJUlwtUF8jwPZaLHvJFvgCtMWSTlTKZcUVC0WZERdZxBERAEREAREQBERAEREBorQTG+2+U28lQ6yRroSH3y3uSN+/wXoapWNUwp3OuLsJzAdhOvkuTVR4s7NHL6qM6KNuRpYTaw3N0qYwdHBc9HRxjK6MloOpbe7TfoDt4LvlZcEc+XYVzRXB2TdSIuHCpHO+zPq883LuPPuTEYHQguc5pA35G17XXNgWPzh7qeeEl7ScrmD1Trpn6d/mu6to452uiqfWMg9ZoJbYHtbY37l0fHjhHk5Vkyzl9K4IuixpkpyxnOejdVLNhmIv6M27x+F1w0GCU8c4yPfdlj7XO+mY2udNLKSnbLIX2Icxp0bsTYdQoisb4stJ5VzRXOJaf0sThsQO4hcFFRMro2kHJNG3K7TTM3Ym3XQq11VBJNA5oGR2W7Ni64N8uvW1teqpAge0elgz57OzBo9Zpb7VxzHO1keJ+C0M6XD4L1ht42tBFiALi97G3Xn3r5X4nrqvN+F+KZvrpZUzZ2yizbgAAi5AFhzV4na0nsKyknHg2g03Zmypc69nZdOVr6964hTho+0mJaDfV9jfvBWg4JrmD3N1vrZ43Gwdtt8SullA+wGc2Ia02Yxpsy9tQ3c31U0i5g+uu60bw7qAb28tl2fWbs16+awZSMiYcosOfMntJO6q2MYyC5zGSAZQCdbA9QDbkP9FMYOT4M8mRRSsn6rEQ3moOs4tjZvI3zXNhGB0lfE70zZo5bmxEz5Glp9l2W+W2mosqLxFwjNTOkLWGSJht6RuvmNx5aLZYPbOV6n0i2z8exe+D5r7T8U+luYw51rXsDzNh36rVwTwpDLSCpfe7XFrgN9LXNyDYC42srvg+CwxSB7G6P2LnOeW/s5icuvSyt8ESv6mRx4TSSv1lBYPcOh/tdO5WKGIMGgAC662ENsb9iiK6rsN1zTgoSaOrHkc4pnytqySGsF3ONgBuSdgrzgGGfV4Qzdx9Z56uO/gNvBQfBuCkf7xKPWd+jafug/ePafw71bl04MdfUzk1GXc9q6CIi6DlCIiAIiIAiIgCIiAIiIAq/wAYM+za/o63n/orAoXi4XpnDmdvDVZ5VcGa4XWRFcp8oAtpzt8l3QuuqzhcjnMLuTSB4nkpcVdiG9N+9eddLk9SSt8EhPE/Qx5T1ubX8bL67DmyEOkNndh/Nc/1rosRWm+qrusmmlSNlbw806xvcw9h37LqIo6qSEiI2tc3dre1+fap6llJ5rTXYc0FzxqHe0O3qFL55QjNr6ZOztM4Dd+1V/BcVhNRO4XtmNnAeqS83J052DfNQuOY8IwYozmdq0kHUWAJtcWJsQoDBMa+rx5IwXguLiXm7rm2/ku/TYpVbPO1WSCe1Ev9IHBImBqaEt9KPXdFtnO+aPo/s596iaXH5Gta5zS5pAuLHM021BBUmzjR3s+iYP3vmovEMWL3lxIBPugAfxWk9M5GePVKHZYaHjSncLOOU9q31PF1K0aytudgCC49wGpVIc5p1LWnvAWIkjDszYY7ixvlFx01Ufo/uX/XekTvFmJzlrQy8YJBGgzEWuRZwt/quB9RT1EWWf0WfIW+uRG7Qfddp5LOXiN8jDHK0OaQR2675TuFMcN4jROIY6njY/bMWA5jtqTsStPh2qkYPO5O2VrhgGnlJhvLCQ27b3e3e+Q89v53V9ie2QucLuAzZgBqWk3Gh3IB+CscUMLG5mNhaALnK1gOgvy8V4s7Hpqeds7Zi1sxfdjwXRaE2v4OPkqpss0me04LTM9GcuVzXaiw0tYDblsvOcc4r+ryGGKMzGN9nEGwHuhp+8ettrKIixiTM6OWrcWPu8NjuG3J1aMulufisavBGTta4GSE6BtjbTU5nC1yT39Eq2LpFxHE0sxyugEbLZs2a7r9LeKneGcCM7hNKPshqxp/9w8iR7n4929eo+GWxvZIZJH5XxkteQWFvpG52kc7tuvXGi2gVZYvrtlo5qhtiF9RFoZBERAEREAREQBEXy6A+oscyXQGSLCy+FqiyTMlUfiXFy93o2C5JytA5k6K31MoLHAEZiCB320UBg+BiJxkkOaU/usHQdvasctypI3wuMbb7I2WmbTsii3IDnE9Xm1z8fguGOPW5UnirC+bsaLfmfyXxlKuWauVHbB1G32zUynHJaphl7lImPRRGMYiynjdJKbNbqbAk+QTYiu9m5lUG7KRhc5w10H4qhM4w2kbEHRn2XNcDf8Aj+CmcL4zhlOW5Y47B1hfuN7FS8M480FmhLi+SM49w1sf24aSw/pA3cHTK9vbpY9QVVzTh5OS53IdyeL73GgNrea9Bx6qY+F7SdCF5VgNa5sktPm0yuczsIIv/hv3WXTpcr/pObVYlW5Ha5jxo4Ha4Ftx2dVpeCd72tcXB/nktlQQLHMXXbc3Ph5LjiqLH1TYHexI813Wzgo+l97dvb0WQcDa3S6OqOV79lybJ6a3IaaaAfJLFGYcBqsA/UG9r681qdPttvsQ35arbnF9Q2wHZ8kIL3wtiLJInRvuXNBvtZzbEfz3hVLAo43UTozrdnpADsS2Ujbucs+H8RMUokNgCHtI09lzCPHXKfBS2AUgJFg0Zadu4AF3yWN/IrGSp2bRdqiz0GFwiGJ7ImNIyOBDRfYX/Faa6IPe92t8417ALfkpSmrmRUbHOsLRtNzYAnKLa968nbxVVMbc1FM4Z7m4ubc9G6qG76EY12ev4wBHTyP91hPwV8jdcA9QCvzbjX0jzVMT4SIw11gXMa9pPUes46HVfonCZM0ETvejYfNoKXYSo60REAREQBERAY518uVow+rZNGyVhu17Q4HsIXQSBuoJPll9yrS6qHLVaX1Tjtp8VFoUztWp1Q0dvcuJzid9e9fLKNxbadD6o8tPiueRznbkrINWbWqCaRjBFZfKt4a0lbwq9iteHvyNOjd+/oqZJqEbNMUHOVH2Bl9TuVvdGueJyxxPE2Qxl7yANu89AuNSO2SMas2Cg66MPa4EXBFj2qLdxI2V/tadm3mpMSXChzvoiFHkro/qdU6Em0Mh0vqGOPsuHTex7CsMQJjd0LXEHsVh+kDDc4DxvZVihrG1DRDK4MmbZrHHRsoGgDjyfyvzXoafJcaZxanFTtEjFxLcCOR1idA4n1Tps4/dPb2rghYxr3Sl7XPN2gC5aARZxJsATYkbqGxGnfC8skaQeh0/1WqJnuG3Yfy6K/xxTtGfySapssBmDjoABawusPSWNlHU9YW2DhY9o/AqWptbudoB1t81qmZMzbGGi/4hc5OvP+eaznqQdAb9oX2GMN1JcL7C26kgyBGa5Og6rF02Y3scg2Ntz3dF9ZFfWTbpy+C2gC972HJqkqZOlta3LX4q1wR+ko6k5C4/V4xlaNTbM/Tt2Kp7Bdxv/O9grtgNS+KCdzHD1W3ANiLsgBHgqTLwKjBi8NNH9qx8soY1sccpJABAIc8bMA2A33VOqpjI4uda/IABrWjo1o0AWMsxe4vcbucS4nqTqviyNTbAbL9Z8D1PpMOo39aeLzEYB+IX5Kav079D1Rnwmn/Vzs/dkcLKUVZdERFJAREQBERAef8ACGNxw07IQ8ljc1nizt3E2NtrXVoina8XaQ4db3XmUWANlcZRP6KQ7lt23/aHsuXfCypgP6SOTtacj/Eag/Bc29b/AI/P7/zVGqpx3eD0Ky+gKsYdxUDpI094GviOfgrDS1bJBdjgfx8lq1XZCafKN9l9ASy+oAAsibbrmnq2tG64HTukOmgUNkpG6uqS8FrCRe4zDl3dqrVHSSQi0mv64uQ7tPQ9VZY2Buy2juWOSG/s3xZPj6IRkg5HyUFxRw5UVLmuD2ljdmagg8z0J8lcp5o4xd7msHgFB4pxhTQC17kmwG1zyAB1PksfhjW1sZtRuXdFaoOHHM3aW25u0PgteIVYiygH2uSmKivqqpthG2OPpmDZD2i4t4ErkwrBwXZZs7C51muO+gve+xF7eaYtAotzlKkvyedji45IyjyQ2NtcY/Wadr/69F5RjdLZxIXvkmAPzvMUzXuALS02cfWtfM06bWVTrODJc3r0cUoJO2aN2/Ii7e1dWPHHuEkztnlk+JRaPM6PiWoAETi2ZmjQyZokAueROo81PYzgDGPuz1Wus5rSdrjUA9L7XU9U/RmdJBDJT5Tc3tKBbUXDHE28ArxhdLSAtfI30kgA9prixtubQRvfmVtdGG2zxWSmNsrgbdCD8FoqsBeIopmklshkbl1LmujdY6dCC0hfpVlfG7p4t/guuKqj208v4KXMbD8v09JM3UNf/duP5LvhrMu8Urj/APW74aL9OxzstuFsD2H3fgm8bT80tkmf7MD+9zXad2i0igqCfUhmN9yI3geZC/TuVh5NPgFgaSI/cZ5BQ5y8EqEfJ+fKPhypDbCCQk2Psnfpqrth2DyNpp4zC7MWXYLj1nGLIW6ne7R2ahenCgi9wLMUcfuhVcpv0WUYL2fmeH6NcRIH2LR3yM/Irsg+inEHaBsIPbL8mr9BVUkTRowE92niVFS+lcbtaB0sLBZubTNIwTR49H9DuIczAP7bz+Ea9Y+jfDJcPpPq81nkSPeCwOsA6xt6wGt7qZoa9ws2YWJNmu5E8g62xUsrJ30yslt7RoOKD3Svn9Kfq/FdFliWjoPJTUvZW4+jScS7FicSPQLfkHQeQXz0TfdHkEqXsm4+jn/pJ3Z/Pii6PRt6DyCJUvYuPo8vpsZgPszNB78p8iu4zBzSbg6diok74o3lkzHRuFrghp3/AGSVJ4fHSGxE7G309rL+KiLcXaJnGMlTJySkM0T2taLkDK+5aGHqLblRdC+ohIZUnI/Zs7fYd0EjQfVPaFOU0UgH2U7XD+w4fBa8Qjnc0te2NwPY4Kck5TdsphwxxqkyUwnGalrwyVpLfe9ppHVrhr5qcdPLJ7Lco6u/IBUzhOtqIHGN7M8WuUA3c08gCeSkqzHa3NpTZWdhzuPlt5FZt0jbbbLJHQgavdc/BbBJHewNyqccde4OBaWG2vpcxcdbeq0gADtCzgnc+JrTIcuwbu4+O5XPk1MYvalbK+dt8k9XY41jsrAHHsO3f0ULinEZY28j8g91un8VoZTTZ8v1WYMH32hlz3AuHmo3GeEc/rRw1ZkJ1MhYWgc7AG6pGOfJzJ0haT45fvx+PP7nFiDayop3T0cL3Z3ZW2GYnLu832tqFTKHgDF5p2yOp5LhwOaRzGWse0/gFaIuKpMNldCHuyCwc0WJBtclodzuduau2FcXCaH7YukjdoJoTYj9sCxa4dF348SxRTrvyc6jGUn78m3DOG6tls0rGdd3fhYKbZg7Tl9I/PkdmAADRexHLv8AgoygqZ425oXisp+l7Ts7Ln2u4qVoMYp5jlBLJOccn2b/ACO/gtJz39kwxLH0bHYbACXGNmYm93WuTa35Le552AJ7hYeaiMXx1zHZMjRpfW7iPC1lCunqak/Z+kI6j1Y/Mi3ldYxhGP8ASqNm5S7ZZKrF4YR9odejbyHxyjTxUXLxM1/sx3cfZaG53O6XtstlFw28D7eY9rYzYnsLrXI7gpelpo4RliY1o621PedyrkcEbh1FUPIdO2KNvuBgLj3m/q92qljh0XuD4rJg5kef5BZGbohBpOFRe5/icPzWYw2O2x/fd81qqqxrPaOvujfx6KKmr3P0vZvQc+8oDrqxGAWRFxfys9xt3kmyyoaUghznEkcr6eKjJa6OFt3uDR05nuG5UZNj8sukQMbfePtnu5NVoxbBcqzFY4tHG7t8o38eniq3XYpNMbH1Ge63n+0ea46amHMEk7k6k96lIKO/VabUuyDTSTvZ7PrabOvZbG8Tej/TQPYB95n2rPIesPJSEdLZbTSAqj2+ibZ8osSgqBaORjwRqAdfFp1C7qGUg+jdr7pPMdD2j4hQVVw7G83LW3GoNrEdxGyg8Uo6unAdDO5wabhsvrgdgd7VvFZ7UnaL7m1TPSLL5ZR+AYqKmFsgFnbPb7rhuO7p2FSKuZHyy+WWS+ID5ZF9RAeeTcMwS3e6Npcb3JAv5qBxHgSHdjG3vfZWI4fWHaoiv+y0/ktbsJrj/WYf7v8Agp2R9ob36ZV6nAg32GCP9hxCj3yVEZ9WaQdheXDyKux4fqyNZ4j/AMs/JcVRwbUu/rEQ/wCUT8lDhH2i29+it0nE1XGfaY/9pgv5iynqLjOc6GnYe55b8CCtTuBaj/5Mf9yfmuql4Onb/Wmf3H/kq0vZN/Y6ZxJVOaTH6MBpB9YHcjoprB8IdFq3IT1cCT+K00mAytA/3pvhA38ypBtFIN6v/pR/NUWLGpb+LKbFu3Vyd4M/WPyPzUBjvFktK5rXMjdmBO5baxI5nsUl6J43rP8ApxBRuJcP0k7w+eUvIFvbYwWuTs3vWsZY0/qfBb6q4R45xBC2eZ8zc2eRxe69sovyC4IPT0xL4nlvUA+q4dHNOjh3r3KDBcNj2jjJ/We56jOKa2BsLmwshBIIv6NxA08FpPVYKpfyjJafM3ZpwaKphZHIGPtI1shdHpbMAbFhOVw8lb3MiqGgTRBxtuW5XDt6gqg8K/SZO2NrKiJkmT1bxuyOsNBoQQfgrS3j6geLTZ4v243EfvsuAueP+TWmnySjMImj1hmJHuSgSC3QO9oea2f0jMwWkp9BzicCPBptZV+fiOk3psTjH6rpGuHdZ+o81z/+o8cekr4XfrRytH+E/NWBbIcahdoc7D0cxwK3NxCI/fHiD+YVHk+lCgO9SWnoY8482Ljk+k6jvYTMcOvo5AfLKgo9DfVRWLjICOzU+QUNV4+DpHoOvM93RU2p46iI+zL3g+42x83EWWik4oiJ/QuH7b8o+AKiyaLM15cdSBfXU/iTuozGcVLbMgNzrmeWmw6ZOR56rKpmfOGiKmhf+t9ZDcvLbJ2rSeGaofcPg9rvxASwckXVxLnHcu1J81I0Ye4qIxaKWmaHShzASG3LQbk7D1Vm2qmYA67gN9W2/FarJQ2l1pIrbm6kI3lUvDsdeRocxUlHjsnNn4Kd1kbS0Zu1ZNlVbZjp5sK3NxtlgTcZr28FFCmWESr5OAW2IBUPFi8Z+8F1srmH7w802kckDT1poKnM79BLo/ezejx3c+xXqKvicAWyMIO1nBVrEImytINiq+/haJ27R5KVBew3Z6WJAdiPNZLy7/Y6Pkbd1/mshwf0keP7T/mp2r2VPT0Xl/8Asi//AIjv3n/NfU2L2LNOJYnlks177ZcxOZ43OwAI0XI7Gv15POT/ADoi8p4YuTu/y/8AZ7+NL44ul0ZRYo53vk/tO/ORbhPIdmP/AHh/+iIqvT4/+bLbvsvwZAS/8M/vM/zL6Gye55li+IsJYoLx/JeMr8L8GYZJ7jf8PyWWWTo3/D/kRFlsh/ajRCz+rf5/sLY30nvfH+CIq7Yf2r8FqRkYZD98+Z+YVe4gpJshs4nsJNv+5EWmNRvpfhGc5cFX4Xhb6Sb09yGMLw1psXW3s7a4HXfqpyGgZO29NNm6se0tcOy+rT5oi9WDdHiZa3lZx7BHMNpGNB8PyVZqcKI5fEIivuZT401ZwPpiFh6MhEWhgdVLVPYdCrdg/FJBAeA4dov8URBZc6DFYXgG2U91x81YMPxK2wNhza5wHk4hEVXFEpk3TYw14y3zdjm3H4LTXU8MuksV+V2Pey3heyIssk3GNo1hFOVG/BqOihblZGRc3JcMziTzJU2MOhcNGjyXxEwzc1yMsVHowfgUJ+6uWXhiI9R4oi3oytnLJwm0Alrj4gKCmwg5iGStuORa78tERZZMko9M69Njjku/Bg3BKlpuC09ziL+YWuVtW06f9zSiK0Mkn2ZSSTPjMYnZ7YHw/IrtZxKRuB8URbLkzo6hxMPcREQik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628" name="AutoShape 4" descr="data:image/jpeg;base64,/9j/4AAQSkZJRgABAQAAAQABAAD/2wCEAAkGBxQTEhUUExQWFhUVGBcWGRgYFxYWFhcaFxQWFxcXFRcYHCggGBolHBQVITEhJSkrLi4uGB8zODMsNygtLiwBCgoKDg0OGxAQGywkHyQsLCwsLC0sLDQsLCwsLCwsLCwsLCwsLCwsLCwsLCwsLCwsLCwsLCwsLCwsLCwsLCwsLP/AABEIALcBEwMBIgACEQEDEQH/xAAcAAEAAgMBAQEAAAAAAAAAAAAABQYCAwQHAQj/xABJEAABAwIEAwQGBgYHBwUAAAABAAIDBBEFEiExBkFRYXGBkRMiMlKh0QcUI0KxwTNicpLh8BVEgpOi0vEWJFODo7LiF0NUc9P/xAAZAQEAAwEBAAAAAAAAAAAAAAAAAQIDBAX/xAAqEQACAgEEAgEDAwUAAAAAAAAAAQIRAwQSITFBURMiYZEUgbEyUnHR8P/aAAwDAQACEQMRAD8A9xREQBERAEREAREQBERAEREAREQBERAEREAREQBERAEREAREQBERAEREAREQBERAEREAREQBERAEREAREQBERAEREAREQBERAERYSyBoJcQANydAEBkSq7XccUURsZgbaXaC4eY0Pgqjx5xZ9ZjkpqfNl0zvGmcA6tb0bpqeey8gMUu5NgNBoLDpZZufo1jj4tn6Yw7iikmF45mnsN2nydZSzHg6g3X5ap8QLLWJB67k93kpfC+MZ2OafSnp2geOmnam8l414Z+kEXnPBXHjpnBkzmva42D2jKWnlmHQ9V6MrqSfRnKLj2ERFJUIiIAiIgCIiAIiIAiIgCIiAIiIAiIgCIiAIiIAiIgCIiAIiIAvMuOsYLnyAuIjiJaANLuA1Pa65t2WXpjjbVeEY3VemlJcSQ6RxaNcupJ5b6FY5nSN8Ct2RsjJ5QSz1WgWAJJNj1t+aj4uH5Xi4Dummo8RyXpWH4Q1kYA0zAXPM63+Syo6LI6zdje/n/PkuR5GujuWNPs84l4e9GwB5zPNzZu46XJUM7CnukDAQS4C4B215/ivZn4FE+5e3NfqUiwKBmrYmjwVlkaIeOLPMOHBJTzNYRl1uCduwjsX6D4cxMVFOx9xe1nW5OG68yxDBY5HueH5nAEht72KsH0W4ndroSergOfIH4rXDO2YZ8dR4PQURF1HEEREAREQBERAEREAREQBERAEREAREQBERAFBV1cXSFgNg3pzKnCV5pX4g9lc6zHFryRmHsN1Grjy2t4rm1Mmkkjr0kFKTsvtHWDLZx17V1iZvUKusfcA3Bv0WiertoqLUNItLTJvgtYcOqyVM+unqt0eIPGzirrUr0UelfstqKuR408b2PeupmPDm3yK0WaLM3gmjvxSpZHE97zZoBv46L89UUhMryTfKLN6W5Aduy9qxnH6Z0bo5bgPGXUaXO2q8qxiMD0YY1rL22drbPlub7nRZZcifRvgxS5bL3gj88TSeijOJeIxTjYDpe7ifBuwU1wzF9i0dn8FpxTAo9TkDi7QlxJuNDa2wGgXOkdPmivYJxKZrXI15WI37911cTTPDMrWueSCco0vb+Su6lwcZmk2s22nQA3AHiV24lShxTgsVXhOSR9hJA1o1Ic1tiCDs7t8dV3cCUvo8Rc0aZfStI6gkuH5KapI8p3K44nGGtkla0HM0H4AWJ8FeMknZnODaa+x6Qiqb8clPMDuHzXNLWyHd7vNdD1ETkWml5Lk+Zo3cB3lcz8TiH3h4aqmPm6la3VIWb1D8I0WlXllwfjcY2uVodjw5N8yqmKsLZDVgmw1Wb1Ei600SxOx13utUrh1Z6Rt7WI3VSJUlwtUF8jwPZaLHvJFvgCtMWSTlTKZcUVC0WZERdZxBERAEREAREQBERAEREBorQTG+2+U28lQ6yRroSH3y3uSN+/wXoapWNUwp3OuLsJzAdhOvkuTVR4s7NHL6qM6KNuRpYTaw3N0qYwdHBc9HRxjK6MloOpbe7TfoDt4LvlZcEc+XYVzRXB2TdSIuHCpHO+zPq883LuPPuTEYHQguc5pA35G17XXNgWPzh7qeeEl7ScrmD1Trpn6d/mu6to452uiqfWMg9ZoJbYHtbY37l0fHjhHk5Vkyzl9K4IuixpkpyxnOejdVLNhmIv6M27x+F1w0GCU8c4yPfdlj7XO+mY2udNLKSnbLIX2Icxp0bsTYdQoisb4stJ5VzRXOJaf0sThsQO4hcFFRMro2kHJNG3K7TTM3Ym3XQq11VBJNA5oGR2W7Ni64N8uvW1teqpAge0elgz57OzBo9Zpb7VxzHO1keJ+C0M6XD4L1ht42tBFiALi97G3Xn3r5X4nrqvN+F+KZvrpZUzZ2yizbgAAi5AFhzV4na0nsKyknHg2g03Zmypc69nZdOVr6964hTho+0mJaDfV9jfvBWg4JrmD3N1vrZ43Gwdtt8SullA+wGc2Ia02Yxpsy9tQ3c31U0i5g+uu60bw7qAb28tl2fWbs16+awZSMiYcosOfMntJO6q2MYyC5zGSAZQCdbA9QDbkP9FMYOT4M8mRRSsn6rEQ3moOs4tjZvI3zXNhGB0lfE70zZo5bmxEz5Glp9l2W+W2mosqLxFwjNTOkLWGSJht6RuvmNx5aLZYPbOV6n0i2z8exe+D5r7T8U+luYw51rXsDzNh36rVwTwpDLSCpfe7XFrgN9LXNyDYC42srvg+CwxSB7G6P2LnOeW/s5icuvSyt8ESv6mRx4TSSv1lBYPcOh/tdO5WKGIMGgAC662ENsb9iiK6rsN1zTgoSaOrHkc4pnytqySGsF3ONgBuSdgrzgGGfV4Qzdx9Z56uO/gNvBQfBuCkf7xKPWd+jafug/ePafw71bl04MdfUzk1GXc9q6CIi6DlCIiAIiIAiIgCIiAIiIAq/wAYM+za/o63n/orAoXi4XpnDmdvDVZ5VcGa4XWRFcp8oAtpzt8l3QuuqzhcjnMLuTSB4nkpcVdiG9N+9eddLk9SSt8EhPE/Qx5T1ubX8bL67DmyEOkNndh/Nc/1rosRWm+qrusmmlSNlbw806xvcw9h37LqIo6qSEiI2tc3dre1+fap6llJ5rTXYc0FzxqHe0O3qFL55QjNr6ZOztM4Dd+1V/BcVhNRO4XtmNnAeqS83J052DfNQuOY8IwYozmdq0kHUWAJtcWJsQoDBMa+rx5IwXguLiXm7rm2/ku/TYpVbPO1WSCe1Ev9IHBImBqaEt9KPXdFtnO+aPo/s596iaXH5Gta5zS5pAuLHM021BBUmzjR3s+iYP3vmovEMWL3lxIBPugAfxWk9M5GePVKHZYaHjSncLOOU9q31PF1K0aytudgCC49wGpVIc5p1LWnvAWIkjDszYY7ixvlFx01Ufo/uX/XekTvFmJzlrQy8YJBGgzEWuRZwt/quB9RT1EWWf0WfIW+uRG7Qfddp5LOXiN8jDHK0OaQR2675TuFMcN4jROIY6njY/bMWA5jtqTsStPh2qkYPO5O2VrhgGnlJhvLCQ27b3e3e+Q89v53V9ie2QucLuAzZgBqWk3Gh3IB+CscUMLG5mNhaALnK1gOgvy8V4s7Hpqeds7Zi1sxfdjwXRaE2v4OPkqpss0me04LTM9GcuVzXaiw0tYDblsvOcc4r+ryGGKMzGN9nEGwHuhp+8ettrKIixiTM6OWrcWPu8NjuG3J1aMulufisavBGTta4GSE6BtjbTU5nC1yT39Eq2LpFxHE0sxyugEbLZs2a7r9LeKneGcCM7hNKPshqxp/9w8iR7n4929eo+GWxvZIZJH5XxkteQWFvpG52kc7tuvXGi2gVZYvrtlo5qhtiF9RFoZBERAEREAREQBEXy6A+oscyXQGSLCy+FqiyTMlUfiXFy93o2C5JytA5k6K31MoLHAEZiCB320UBg+BiJxkkOaU/usHQdvasctypI3wuMbb7I2WmbTsii3IDnE9Xm1z8fguGOPW5UnirC+bsaLfmfyXxlKuWauVHbB1G32zUynHJaphl7lImPRRGMYiynjdJKbNbqbAk+QTYiu9m5lUG7KRhc5w10H4qhM4w2kbEHRn2XNcDf8Aj+CmcL4zhlOW5Y47B1hfuN7FS8M480FmhLi+SM49w1sf24aSw/pA3cHTK9vbpY9QVVzTh5OS53IdyeL73GgNrea9Bx6qY+F7SdCF5VgNa5sktPm0yuczsIIv/hv3WXTpcr/pObVYlW5Ha5jxo4Ha4Ftx2dVpeCd72tcXB/nktlQQLHMXXbc3Ph5LjiqLH1TYHexI813Wzgo+l97dvb0WQcDa3S6OqOV79lybJ6a3IaaaAfJLFGYcBqsA/UG9r681qdPttvsQ35arbnF9Q2wHZ8kIL3wtiLJInRvuXNBvtZzbEfz3hVLAo43UTozrdnpADsS2Ujbucs+H8RMUokNgCHtI09lzCPHXKfBS2AUgJFg0Zadu4AF3yWN/IrGSp2bRdqiz0GFwiGJ7ImNIyOBDRfYX/Faa6IPe92t8417ALfkpSmrmRUbHOsLRtNzYAnKLa968nbxVVMbc1FM4Z7m4ubc9G6qG76EY12ev4wBHTyP91hPwV8jdcA9QCvzbjX0jzVMT4SIw11gXMa9pPUes46HVfonCZM0ETvejYfNoKXYSo60REAREQBERAY518uVow+rZNGyVhu17Q4HsIXQSBuoJPll9yrS6qHLVaX1Tjtp8VFoUztWp1Q0dvcuJzid9e9fLKNxbadD6o8tPiueRznbkrINWbWqCaRjBFZfKt4a0lbwq9iteHvyNOjd+/oqZJqEbNMUHOVH2Bl9TuVvdGueJyxxPE2Qxl7yANu89AuNSO2SMas2Cg66MPa4EXBFj2qLdxI2V/tadm3mpMSXChzvoiFHkro/qdU6Em0Mh0vqGOPsuHTex7CsMQJjd0LXEHsVh+kDDc4DxvZVihrG1DRDK4MmbZrHHRsoGgDjyfyvzXoafJcaZxanFTtEjFxLcCOR1idA4n1Tps4/dPb2rghYxr3Sl7XPN2gC5aARZxJsATYkbqGxGnfC8skaQeh0/1WqJnuG3Yfy6K/xxTtGfySapssBmDjoABawusPSWNlHU9YW2DhY9o/AqWptbudoB1t81qmZMzbGGi/4hc5OvP+eaznqQdAb9oX2GMN1JcL7C26kgyBGa5Og6rF02Y3scg2Ntz3dF9ZFfWTbpy+C2gC972HJqkqZOlta3LX4q1wR+ko6k5C4/V4xlaNTbM/Tt2Kp7Bdxv/O9grtgNS+KCdzHD1W3ANiLsgBHgqTLwKjBi8NNH9qx8soY1sccpJABAIc8bMA2A33VOqpjI4uda/IABrWjo1o0AWMsxe4vcbucS4nqTqviyNTbAbL9Z8D1PpMOo39aeLzEYB+IX5Kav079D1Rnwmn/Vzs/dkcLKUVZdERFJAREQBERAef8ACGNxw07IQ8ljc1nizt3E2NtrXVoina8XaQ4db3XmUWANlcZRP6KQ7lt23/aHsuXfCypgP6SOTtacj/Eag/Bc29b/AI/P7/zVGqpx3eD0Ky+gKsYdxUDpI094GviOfgrDS1bJBdjgfx8lq1XZCafKN9l9ASy+oAAsibbrmnq2tG64HTukOmgUNkpG6uqS8FrCRe4zDl3dqrVHSSQi0mv64uQ7tPQ9VZY2Buy2juWOSG/s3xZPj6IRkg5HyUFxRw5UVLmuD2ljdmagg8z0J8lcp5o4xd7msHgFB4pxhTQC17kmwG1zyAB1PksfhjW1sZtRuXdFaoOHHM3aW25u0PgteIVYiygH2uSmKivqqpthG2OPpmDZD2i4t4ErkwrBwXZZs7C51muO+gve+xF7eaYtAotzlKkvyedji45IyjyQ2NtcY/Wadr/69F5RjdLZxIXvkmAPzvMUzXuALS02cfWtfM06bWVTrODJc3r0cUoJO2aN2/Ii7e1dWPHHuEkztnlk+JRaPM6PiWoAETi2ZmjQyZokAueROo81PYzgDGPuz1Wus5rSdrjUA9L7XU9U/RmdJBDJT5Tc3tKBbUXDHE28ArxhdLSAtfI30kgA9prixtubQRvfmVtdGG2zxWSmNsrgbdCD8FoqsBeIopmklshkbl1LmujdY6dCC0hfpVlfG7p4t/guuKqj208v4KXMbD8v09JM3UNf/duP5LvhrMu8Urj/APW74aL9OxzstuFsD2H3fgm8bT80tkmf7MD+9zXad2i0igqCfUhmN9yI3geZC/TuVh5NPgFgaSI/cZ5BQ5y8EqEfJ+fKPhypDbCCQk2Psnfpqrth2DyNpp4zC7MWXYLj1nGLIW6ne7R2ahenCgi9wLMUcfuhVcpv0WUYL2fmeH6NcRIH2LR3yM/Irsg+inEHaBsIPbL8mr9BVUkTRowE92niVFS+lcbtaB0sLBZubTNIwTR49H9DuIczAP7bz+Ea9Y+jfDJcPpPq81nkSPeCwOsA6xt6wGt7qZoa9ws2YWJNmu5E8g62xUsrJ30yslt7RoOKD3Svn9Kfq/FdFliWjoPJTUvZW4+jScS7FicSPQLfkHQeQXz0TfdHkEqXsm4+jn/pJ3Z/Pii6PRt6DyCJUvYuPo8vpsZgPszNB78p8iu4zBzSbg6diok74o3lkzHRuFrghp3/AGSVJ4fHSGxE7G309rL+KiLcXaJnGMlTJySkM0T2taLkDK+5aGHqLblRdC+ohIZUnI/Zs7fYd0EjQfVPaFOU0UgH2U7XD+w4fBa8Qjnc0te2NwPY4Kck5TdsphwxxqkyUwnGalrwyVpLfe9ppHVrhr5qcdPLJ7Lco6u/IBUzhOtqIHGN7M8WuUA3c08gCeSkqzHa3NpTZWdhzuPlt5FZt0jbbbLJHQgavdc/BbBJHewNyqccde4OBaWG2vpcxcdbeq0gADtCzgnc+JrTIcuwbu4+O5XPk1MYvalbK+dt8k9XY41jsrAHHsO3f0ULinEZY28j8g91un8VoZTTZ8v1WYMH32hlz3AuHmo3GeEc/rRw1ZkJ1MhYWgc7AG6pGOfJzJ0haT45fvx+PP7nFiDayop3T0cL3Z3ZW2GYnLu832tqFTKHgDF5p2yOp5LhwOaRzGWse0/gFaIuKpMNldCHuyCwc0WJBtclodzuduau2FcXCaH7YukjdoJoTYj9sCxa4dF348SxRTrvyc6jGUn78m3DOG6tls0rGdd3fhYKbZg7Tl9I/PkdmAADRexHLv8AgoygqZ425oXisp+l7Ts7Ln2u4qVoMYp5jlBLJOccn2b/ACO/gtJz39kwxLH0bHYbACXGNmYm93WuTa35Le552AJ7hYeaiMXx1zHZMjRpfW7iPC1lCunqak/Z+kI6j1Y/Mi3ldYxhGP8ASqNm5S7ZZKrF4YR9odejbyHxyjTxUXLxM1/sx3cfZaG53O6XtstlFw28D7eY9rYzYnsLrXI7gpelpo4RliY1o621PedyrkcEbh1FUPIdO2KNvuBgLj3m/q92qljh0XuD4rJg5kef5BZGbohBpOFRe5/icPzWYw2O2x/fd81qqqxrPaOvujfx6KKmr3P0vZvQc+8oDrqxGAWRFxfys9xt3kmyyoaUghznEkcr6eKjJa6OFt3uDR05nuG5UZNj8sukQMbfePtnu5NVoxbBcqzFY4tHG7t8o38eniq3XYpNMbH1Ge63n+0ea46amHMEk7k6k96lIKO/VabUuyDTSTvZ7PrabOvZbG8Tej/TQPYB95n2rPIesPJSEdLZbTSAqj2+ibZ8osSgqBaORjwRqAdfFp1C7qGUg+jdr7pPMdD2j4hQVVw7G83LW3GoNrEdxGyg8Uo6unAdDO5wabhsvrgdgd7VvFZ7UnaL7m1TPSLL5ZR+AYqKmFsgFnbPb7rhuO7p2FSKuZHyy+WWS+ID5ZF9RAeeTcMwS3e6Npcb3JAv5qBxHgSHdjG3vfZWI4fWHaoiv+y0/ktbsJrj/WYf7v8Agp2R9ob36ZV6nAg32GCP9hxCj3yVEZ9WaQdheXDyKux4fqyNZ4j/AMs/JcVRwbUu/rEQ/wCUT8lDhH2i29+it0nE1XGfaY/9pgv5iynqLjOc6GnYe55b8CCtTuBaj/5Mf9yfmuql4Onb/Wmf3H/kq0vZN/Y6ZxJVOaTH6MBpB9YHcjoprB8IdFq3IT1cCT+K00mAytA/3pvhA38ypBtFIN6v/pR/NUWLGpb+LKbFu3Vyd4M/WPyPzUBjvFktK5rXMjdmBO5baxI5nsUl6J43rP8ApxBRuJcP0k7w+eUvIFvbYwWuTs3vWsZY0/qfBb6q4R45xBC2eZ8zc2eRxe69sovyC4IPT0xL4nlvUA+q4dHNOjh3r3KDBcNj2jjJ/We56jOKa2BsLmwshBIIv6NxA08FpPVYKpfyjJafM3ZpwaKphZHIGPtI1shdHpbMAbFhOVw8lb3MiqGgTRBxtuW5XDt6gqg8K/SZO2NrKiJkmT1bxuyOsNBoQQfgrS3j6geLTZ4v243EfvsuAueP+TWmnySjMImj1hmJHuSgSC3QO9oea2f0jMwWkp9BzicCPBptZV+fiOk3psTjH6rpGuHdZ+o81z/+o8cekr4XfrRytH+E/NWBbIcahdoc7D0cxwK3NxCI/fHiD+YVHk+lCgO9SWnoY8482Ljk+k6jvYTMcOvo5AfLKgo9DfVRWLjICOzU+QUNV4+DpHoOvM93RU2p46iI+zL3g+42x83EWWik4oiJ/QuH7b8o+AKiyaLM15cdSBfXU/iTuozGcVLbMgNzrmeWmw6ZOR56rKpmfOGiKmhf+t9ZDcvLbJ2rSeGaofcPg9rvxASwckXVxLnHcu1J81I0Ye4qIxaKWmaHShzASG3LQbk7D1Vm2qmYA67gN9W2/FarJQ2l1pIrbm6kI3lUvDsdeRocxUlHjsnNn4Kd1kbS0Zu1ZNlVbZjp5sK3NxtlgTcZr28FFCmWESr5OAW2IBUPFi8Z+8F1srmH7w802kckDT1poKnM79BLo/ezejx3c+xXqKvicAWyMIO1nBVrEImytINiq+/haJ27R5KVBew3Z6WJAdiPNZLy7/Y6Pkbd1/mshwf0keP7T/mp2r2VPT0Xl/8Asi//AIjv3n/NfU2L2LNOJYnlks177ZcxOZ43OwAI0XI7Gv15POT/ADoi8p4YuTu/y/8AZ7+NL44ul0ZRYo53vk/tO/ORbhPIdmP/AHh/+iIqvT4/+bLbvsvwZAS/8M/vM/zL6Gye55li+IsJYoLx/JeMr8L8GYZJ7jf8PyWWWTo3/D/kRFlsh/ajRCz+rf5/sLY30nvfH+CIq7Yf2r8FqRkYZD98+Z+YVe4gpJshs4nsJNv+5EWmNRvpfhGc5cFX4Xhb6Sb09yGMLw1psXW3s7a4HXfqpyGgZO29NNm6se0tcOy+rT5oi9WDdHiZa3lZx7BHMNpGNB8PyVZqcKI5fEIivuZT401ZwPpiFh6MhEWhgdVLVPYdCrdg/FJBAeA4dov8URBZc6DFYXgG2U91x81YMPxK2wNhza5wHk4hEVXFEpk3TYw14y3zdjm3H4LTXU8MuksV+V2Pey3heyIssk3GNo1hFOVG/BqOihblZGRc3JcMziTzJU2MOhcNGjyXxEwzc1yMsVHowfgUJ+6uWXhiI9R4oi3oytnLJwm0Alrj4gKCmwg5iGStuORa78tERZZMko9M69Njjku/Bg3BKlpuC09ziL+YWuVtW06f9zSiK0Mkn2ZSSTPjMYnZ7YHw/IrtZxKRuB8URbLkzo6hxMPcREQik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6630" name="Picture 6" descr="http://luxe4you.ru/_ld/2/4712303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4714885"/>
            <a:ext cx="3143272" cy="1928826"/>
          </a:xfrm>
          <a:prstGeom prst="rect">
            <a:avLst/>
          </a:prstGeom>
          <a:noFill/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  <a:reflection blurRad="6350" stA="50000" endA="300" endPos="38500" dist="50800" dir="5400000" sy="-100000" algn="bl" rotWithShape="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481328"/>
            <a:ext cx="8429684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ln>
                  <a:solidFill>
                    <a:schemeClr val="bg2">
                      <a:lumMod val="25000"/>
                    </a:schemeClr>
                  </a:solidFill>
                </a:ln>
              </a:rPr>
              <a:t>Особенности характера – это то, с чем ребёнок появляется на свет, что уже заложено природой. То, что ребёнок ленится учиться, не всегда зависит от Ваших воспитательных усилий и от того, достаточно ли усердно он готовится. Гораздо важнее индивидуальные  свойства его личности и психологические особенности.      </a:t>
            </a:r>
          </a:p>
          <a:p>
            <a:pPr>
              <a:buNone/>
            </a:pPr>
            <a:r>
              <a:rPr lang="ru-RU" dirty="0" smtClean="0">
                <a:ln>
                  <a:solidFill>
                    <a:schemeClr val="bg2">
                      <a:lumMod val="25000"/>
                    </a:schemeClr>
                  </a:solidFill>
                </a:ln>
              </a:rPr>
              <a:t>Подвижным детям может быть сложно сосредоточиться на словах учителя и длинном условии задачи, ученикам-интровертам непросто даются виды деятельностью требующие активного общения, а медлительным и эмоциональным «мечтателям» проще витать в облаках.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       Темперамент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n>
                  <a:solidFill>
                    <a:schemeClr val="bg2">
                      <a:lumMod val="25000"/>
                    </a:schemeClr>
                  </a:solidFill>
                </a:ln>
              </a:rPr>
              <a:t>Интерес – вот с чего начинается мотивация. Чтобы научиться успешно бороться с ленью ребёнка, Вам нужно показать широкие возможности, которые открывает активная жизненная позиция. Покажите на собственном примере, как новый опыт и новые знания способны сделать жизнь более наполненной.</a:t>
            </a:r>
            <a:r>
              <a:rPr lang="en-US" dirty="0" smtClean="0">
                <a:ln>
                  <a:solidFill>
                    <a:schemeClr val="bg2">
                      <a:lumMod val="25000"/>
                    </a:schemeClr>
                  </a:solidFill>
                </a:ln>
              </a:rPr>
              <a:t>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нЕдостаток</a:t>
            </a:r>
            <a:r>
              <a:rPr lang="ru-RU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мотивации</a:t>
            </a:r>
            <a:endParaRPr lang="ru-RU" dirty="0"/>
          </a:p>
        </p:txBody>
      </p:sp>
      <p:pic>
        <p:nvPicPr>
          <p:cNvPr id="5" name="Рисунок 4" descr="http://multiblogger.ru/wp-content/themes/make-progress/timthumb.php?src=http://multiblogger.ru/wp-content/uploads/2013/11/Lentyai-small.jpg&amp;h=180&amp;w=250&amp;q=90&amp;zc=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4500570"/>
            <a:ext cx="3071834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481328"/>
            <a:ext cx="821537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ln>
                  <a:solidFill>
                    <a:schemeClr val="bg2">
                      <a:lumMod val="25000"/>
                    </a:schemeClr>
                  </a:solidFill>
                </a:ln>
              </a:rPr>
              <a:t> Лень у детей бывает связана с нежеланием осваивать что – то новое, страхом перед возможной </a:t>
            </a:r>
            <a:r>
              <a:rPr lang="ru-RU" dirty="0" err="1" smtClean="0">
                <a:ln>
                  <a:solidFill>
                    <a:schemeClr val="bg2">
                      <a:lumMod val="25000"/>
                    </a:schemeClr>
                  </a:solidFill>
                </a:ln>
              </a:rPr>
              <a:t>неуспешностью</a:t>
            </a:r>
            <a:r>
              <a:rPr lang="ru-RU" dirty="0" smtClean="0">
                <a:ln>
                  <a:solidFill>
                    <a:schemeClr val="bg2">
                      <a:lumMod val="25000"/>
                    </a:schemeClr>
                  </a:solidFill>
                </a:ln>
              </a:rPr>
              <a:t>.</a:t>
            </a:r>
          </a:p>
          <a:p>
            <a:r>
              <a:rPr lang="ru-RU" dirty="0" smtClean="0">
                <a:ln>
                  <a:solidFill>
                    <a:schemeClr val="bg2">
                      <a:lumMod val="25000"/>
                    </a:schemeClr>
                  </a:solidFill>
                </a:ln>
              </a:rPr>
              <a:t>1 класс – серьёзная «зона риска»: изменения в режиме дня, степени нагрузки, утомляемость, детям приходится многое контролировать самостоятельно.</a:t>
            </a:r>
          </a:p>
          <a:p>
            <a:r>
              <a:rPr lang="ru-RU" dirty="0" smtClean="0">
                <a:ln>
                  <a:solidFill>
                    <a:schemeClr val="bg2">
                      <a:lumMod val="25000"/>
                    </a:schemeClr>
                  </a:solidFill>
                </a:ln>
              </a:rPr>
              <a:t>Среднее звено: снова повысившиеся требования.</a:t>
            </a:r>
          </a:p>
          <a:p>
            <a:r>
              <a:rPr lang="ru-RU" dirty="0" smtClean="0">
                <a:ln>
                  <a:solidFill>
                    <a:schemeClr val="bg2">
                      <a:lumMod val="25000"/>
                    </a:schemeClr>
                  </a:solidFill>
                </a:ln>
              </a:rPr>
              <a:t>Подростковый период несёт с собой новые сложности: </a:t>
            </a:r>
            <a:r>
              <a:rPr lang="ru-RU" dirty="0" err="1" smtClean="0">
                <a:ln>
                  <a:solidFill>
                    <a:schemeClr val="bg2">
                      <a:lumMod val="25000"/>
                    </a:schemeClr>
                  </a:solidFill>
                </a:ln>
              </a:rPr>
              <a:t>вопрсы</a:t>
            </a:r>
            <a:r>
              <a:rPr lang="ru-RU" dirty="0" smtClean="0">
                <a:ln>
                  <a:solidFill>
                    <a:schemeClr val="bg2">
                      <a:lumMod val="25000"/>
                    </a:schemeClr>
                  </a:solidFill>
                </a:ln>
              </a:rPr>
              <a:t> самоопределения и выбор профессии.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ru-RU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Страх неудачи и неуверенности             в </a:t>
            </a:r>
            <a:r>
              <a:rPr lang="ru-RU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собстенных</a:t>
            </a:r>
            <a:r>
              <a:rPr lang="ru-RU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силах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n>
                  <a:solidFill>
                    <a:schemeClr val="bg2">
                      <a:lumMod val="25000"/>
                    </a:schemeClr>
                  </a:solidFill>
                </a:ln>
              </a:rPr>
              <a:t>Усталость вполне закономерно вызывает желание отдохнуть. Оцените </a:t>
            </a:r>
            <a:r>
              <a:rPr lang="ru-RU" dirty="0" err="1" smtClean="0">
                <a:ln>
                  <a:solidFill>
                    <a:schemeClr val="bg2">
                      <a:lumMod val="25000"/>
                    </a:schemeClr>
                  </a:solidFill>
                </a:ln>
              </a:rPr>
              <a:t>нагруженность</a:t>
            </a:r>
            <a:r>
              <a:rPr lang="ru-RU" dirty="0" smtClean="0">
                <a:ln>
                  <a:solidFill>
                    <a:schemeClr val="bg2">
                      <a:lumMod val="25000"/>
                    </a:schemeClr>
                  </a:solidFill>
                </a:ln>
              </a:rPr>
              <a:t> ребёнка заданиями и делами и, по возможности, оставьте ему время для «ничегонеделания». Такие паузы необходимы. Во время них ребёнок думает, размышляет, фантазирует, строит планы – развивается как личность.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       Переутомление</a:t>
            </a:r>
            <a:endParaRPr lang="ru-RU" dirty="0"/>
          </a:p>
        </p:txBody>
      </p:sp>
      <p:pic>
        <p:nvPicPr>
          <p:cNvPr id="4" name="Рисунок 3" descr="http://russkiy-na-5.ru/files/uploads/13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4500570"/>
            <a:ext cx="3143272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 Советы родителям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</a:rPr>
              <a:t>Возьмите на заметку!</a:t>
            </a:r>
            <a:endParaRPr lang="ru-RU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</a:rPr>
              <a:t>Внимание! Правильный ответ!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85720" y="1444294"/>
            <a:ext cx="4286280" cy="3941763"/>
          </a:xfrm>
        </p:spPr>
        <p:txBody>
          <a:bodyPr/>
          <a:lstStyle/>
          <a:p>
            <a:r>
              <a:rPr lang="ru-RU" sz="2000" dirty="0" smtClean="0">
                <a:ln>
                  <a:solidFill>
                    <a:schemeClr val="bg2">
                      <a:lumMod val="25000"/>
                    </a:schemeClr>
                  </a:solidFill>
                </a:ln>
              </a:rPr>
              <a:t>Давайте конкретные поручения.</a:t>
            </a:r>
          </a:p>
          <a:p>
            <a:r>
              <a:rPr lang="ru-RU" sz="2000" dirty="0" smtClean="0">
                <a:ln>
                  <a:solidFill>
                    <a:schemeClr val="bg2">
                      <a:lumMod val="25000"/>
                    </a:schemeClr>
                  </a:solidFill>
                </a:ln>
              </a:rPr>
              <a:t>Уважайте ритм ребёнка.</a:t>
            </a:r>
          </a:p>
          <a:p>
            <a:pPr>
              <a:buNone/>
            </a:pPr>
            <a:endParaRPr lang="ru-RU" sz="2000" dirty="0" smtClean="0">
              <a:ln>
                <a:solidFill>
                  <a:schemeClr val="bg2">
                    <a:lumMod val="25000"/>
                  </a:schemeClr>
                </a:solidFill>
              </a:ln>
            </a:endParaRPr>
          </a:p>
          <a:p>
            <a:r>
              <a:rPr lang="ru-RU" sz="2000" dirty="0" smtClean="0">
                <a:ln>
                  <a:solidFill>
                    <a:schemeClr val="bg2">
                      <a:lumMod val="25000"/>
                    </a:schemeClr>
                  </a:solidFill>
                </a:ln>
              </a:rPr>
              <a:t>Позволяйте столкнуться с последствиями.</a:t>
            </a:r>
          </a:p>
          <a:p>
            <a:r>
              <a:rPr lang="ru-RU" sz="2000" dirty="0" smtClean="0">
                <a:ln>
                  <a:solidFill>
                    <a:schemeClr val="bg2">
                      <a:lumMod val="25000"/>
                    </a:schemeClr>
                  </a:solidFill>
                </a:ln>
              </a:rPr>
              <a:t>Отмечайте прогресс.</a:t>
            </a:r>
          </a:p>
          <a:p>
            <a:endParaRPr lang="ru-RU" sz="2000" dirty="0" smtClean="0">
              <a:ln>
                <a:solidFill>
                  <a:schemeClr val="bg2">
                    <a:lumMod val="25000"/>
                  </a:schemeClr>
                </a:solidFill>
              </a:ln>
            </a:endParaRPr>
          </a:p>
          <a:p>
            <a:endParaRPr lang="ru-RU" sz="2000" dirty="0" smtClean="0">
              <a:ln>
                <a:solidFill>
                  <a:schemeClr val="bg2">
                    <a:lumMod val="25000"/>
                  </a:schemeClr>
                </a:solidFill>
              </a:ln>
            </a:endParaRPr>
          </a:p>
          <a:p>
            <a:r>
              <a:rPr lang="ru-RU" sz="2000" dirty="0" smtClean="0">
                <a:ln>
                  <a:solidFill>
                    <a:schemeClr val="bg2">
                      <a:lumMod val="25000"/>
                    </a:schemeClr>
                  </a:solidFill>
                </a:ln>
              </a:rPr>
              <a:t>Победителя ждёт награда.</a:t>
            </a:r>
          </a:p>
          <a:p>
            <a:pPr>
              <a:buNone/>
            </a:pPr>
            <a:endParaRPr lang="ru-RU" sz="1800" dirty="0" smtClean="0">
              <a:ln>
                <a:solidFill>
                  <a:schemeClr val="bg2">
                    <a:lumMod val="25000"/>
                  </a:schemeClr>
                </a:solidFill>
              </a:ln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284693" cy="3941763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>
                <a:ln>
                  <a:solidFill>
                    <a:schemeClr val="bg2">
                      <a:lumMod val="25000"/>
                    </a:schemeClr>
                  </a:solidFill>
                </a:ln>
              </a:rPr>
              <a:t>«Пожалуйста, вымой посуду!»</a:t>
            </a:r>
          </a:p>
          <a:p>
            <a:r>
              <a:rPr lang="ru-RU" sz="2000" dirty="0" smtClean="0">
                <a:ln>
                  <a:solidFill>
                    <a:schemeClr val="bg2">
                      <a:lumMod val="25000"/>
                    </a:schemeClr>
                  </a:solidFill>
                </a:ln>
              </a:rPr>
              <a:t>Напоминаю: « У тебя ещё час, чтобы отдохнуть, а потом – уроки!»</a:t>
            </a:r>
          </a:p>
          <a:p>
            <a:r>
              <a:rPr lang="ru-RU" sz="2000" dirty="0" smtClean="0">
                <a:ln>
                  <a:solidFill>
                    <a:schemeClr val="bg2">
                      <a:lumMod val="25000"/>
                    </a:schemeClr>
                  </a:solidFill>
                </a:ln>
              </a:rPr>
              <a:t>«Нечего надеть? Сочувствую, но ты мне ничего не сказал.»</a:t>
            </a:r>
          </a:p>
          <a:p>
            <a:r>
              <a:rPr lang="ru-RU" sz="2000" dirty="0" smtClean="0">
                <a:ln>
                  <a:solidFill>
                    <a:schemeClr val="bg2">
                      <a:lumMod val="25000"/>
                    </a:schemeClr>
                  </a:solidFill>
                </a:ln>
              </a:rPr>
              <a:t>«Ты не отвлекался и справился за два часа. Здорово!»</a:t>
            </a:r>
          </a:p>
          <a:p>
            <a:r>
              <a:rPr lang="ru-RU" sz="2000" dirty="0" smtClean="0">
                <a:ln>
                  <a:solidFill>
                    <a:schemeClr val="bg2">
                      <a:lumMod val="25000"/>
                    </a:schemeClr>
                  </a:solidFill>
                </a:ln>
              </a:rPr>
              <a:t>«Мне нравится порядок в твоей комнате! Теперь мы вместе посмотрим новый фильм.»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n>
                  <a:solidFill>
                    <a:schemeClr val="bg2">
                      <a:lumMod val="25000"/>
                    </a:schemeClr>
                  </a:solidFill>
                </a:ln>
              </a:rPr>
              <a:t>Если Вы всерьёз намерены вырастить отличника и в целом безупречную личность, возможно, ребёнку просто трудно соответствовать вашим высоким запросам.</a:t>
            </a:r>
          </a:p>
          <a:p>
            <a:r>
              <a:rPr lang="ru-RU" dirty="0" smtClean="0">
                <a:ln>
                  <a:solidFill>
                    <a:schemeClr val="bg2">
                      <a:lumMod val="25000"/>
                    </a:schemeClr>
                  </a:solidFill>
                </a:ln>
              </a:rPr>
              <a:t> Вместо того чтобы перенапрягаться, детская психика предпочитает перейти в «режим сохранения энергии». Стоит дать ему развиваться в собственном темпе, побольше хвалить за достижения и любить без всяких условий.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Завышенные ожидания родителей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n>
                  <a:solidFill>
                    <a:schemeClr val="bg2">
                      <a:lumMod val="25000"/>
                    </a:schemeClr>
                  </a:solidFill>
                </a:ln>
              </a:rPr>
              <a:t>Доказано, что до 17 – 18 лет у человека ещё недостаточно развиты любые доли мозга, отвечающие за планирование и оценку происходящего. Получается, что лень ребёнка – это зачастую просто физиологическая неспособность адекватно спланировать свои действия или оценить последствия бездействия.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Физиологическая незрелость</a:t>
            </a:r>
            <a:endParaRPr lang="ru-RU" dirty="0"/>
          </a:p>
        </p:txBody>
      </p:sp>
      <p:pic>
        <p:nvPicPr>
          <p:cNvPr id="4" name="Рисунок 3" descr="http://neboley.com.ua/img/news/h-treh-let%5b74675%5d(300x230).jpe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4357694"/>
            <a:ext cx="2861310" cy="2194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131</TotalTime>
  <Words>717</Words>
  <Application>Microsoft Office PowerPoint</Application>
  <PresentationFormat>Экран (4:3)</PresentationFormat>
  <Paragraphs>49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Открытая</vt:lpstr>
      <vt:lpstr>Детская лень: бороться или  сдаваться?</vt:lpstr>
      <vt:lpstr>«Хороший мальчик, но ленится!» – слышим мы от родителей. «Лень раньше него родилась», упрекают бабушка и дедушка. Не хочет учиться, не помогает дома, не интересуется ничем, кроме компьютера…. В чём же причина  такого раздражающего поведения и как бороться с ленью ребёнка? Психологи считают, что лень у ребёнка не возникает на пустом месте. Если внимательно понаблюдать за ежедневной жизнью ребёнка, можно увидеть «второе дно» того, что мы привычно считаем детской ленью, апатией и неорганизованностью.</vt:lpstr>
      <vt:lpstr>          Темперамент</vt:lpstr>
      <vt:lpstr>нЕдостаток мотивации</vt:lpstr>
      <vt:lpstr>Страх неудачи и неуверенности             в собстенных силах</vt:lpstr>
      <vt:lpstr>          Переутомление</vt:lpstr>
      <vt:lpstr>    Советы родителям</vt:lpstr>
      <vt:lpstr>Завышенные ожидания родителей</vt:lpstr>
      <vt:lpstr> Физиологическая незрелость</vt:lpstr>
      <vt:lpstr>Отсутствие чувства времени</vt:lpstr>
      <vt:lpstr> Если ребёнок ленится…</vt:lpstr>
      <vt:lpstr>            Как увлечь</vt:lpstr>
      <vt:lpstr>    Возьмите на заметку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Детская лень: бороться или  сдаваться?</dc:title>
  <dc:creator>Admin</dc:creator>
  <cp:lastModifiedBy>Admin</cp:lastModifiedBy>
  <cp:revision>14</cp:revision>
  <dcterms:created xsi:type="dcterms:W3CDTF">2014-04-09T10:16:12Z</dcterms:created>
  <dcterms:modified xsi:type="dcterms:W3CDTF">2014-04-09T12:28:28Z</dcterms:modified>
</cp:coreProperties>
</file>