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BA75"/>
    <a:srgbClr val="5ADA6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5A73-5480-4B7E-9D4C-5F1CE9110939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7394-AF71-48D2-B9C1-5F319BA6D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5A73-5480-4B7E-9D4C-5F1CE9110939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7394-AF71-48D2-B9C1-5F319BA6D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5A73-5480-4B7E-9D4C-5F1CE9110939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7394-AF71-48D2-B9C1-5F319BA6D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5A73-5480-4B7E-9D4C-5F1CE9110939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7394-AF71-48D2-B9C1-5F319BA6D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5A73-5480-4B7E-9D4C-5F1CE9110939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7394-AF71-48D2-B9C1-5F319BA6D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5A73-5480-4B7E-9D4C-5F1CE9110939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7394-AF71-48D2-B9C1-5F319BA6D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5A73-5480-4B7E-9D4C-5F1CE9110939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7394-AF71-48D2-B9C1-5F319BA6D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5A73-5480-4B7E-9D4C-5F1CE9110939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7394-AF71-48D2-B9C1-5F319BA6D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5A73-5480-4B7E-9D4C-5F1CE9110939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7394-AF71-48D2-B9C1-5F319BA6D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5A73-5480-4B7E-9D4C-5F1CE9110939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7394-AF71-48D2-B9C1-5F319BA6D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5A73-5480-4B7E-9D4C-5F1CE9110939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7394-AF71-48D2-B9C1-5F319BA6D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B5A73-5480-4B7E-9D4C-5F1CE9110939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37394-AF71-48D2-B9C1-5F319BA6DC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101042" cy="4429155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Методическое объединение</a:t>
            </a:r>
            <a:b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учителей начальных классов</a:t>
            </a:r>
            <a:b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МБОУ «СОШ №8»</a:t>
            </a:r>
            <a:endParaRPr lang="ru-RU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647130"/>
            <a:ext cx="3252774" cy="221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Заседание № 4</a:t>
            </a:r>
            <a:endParaRPr lang="ru-RU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Эффективность использования и внедрения </a:t>
            </a:r>
            <a:r>
              <a:rPr lang="ru-RU" sz="4800" dirty="0" err="1" smtClean="0"/>
              <a:t>компетентностного</a:t>
            </a:r>
            <a:r>
              <a:rPr lang="ru-RU" sz="4800" dirty="0" smtClean="0"/>
              <a:t> подхода в воспитательном процессе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Заседание № 5</a:t>
            </a:r>
            <a:endParaRPr lang="ru-RU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Итоги работы методического объединения учителей начальных классов за 2011-2012 учебный год;</a:t>
            </a:r>
          </a:p>
          <a:p>
            <a:endParaRPr lang="ru-RU" sz="4000" dirty="0"/>
          </a:p>
          <a:p>
            <a:r>
              <a:rPr lang="ru-RU" sz="4000" dirty="0" smtClean="0"/>
              <a:t>Защита тем по самообразованию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Темы по самообразованию педагогов начальных классов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4983179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Ардамакова</a:t>
            </a:r>
            <a:r>
              <a:rPr lang="ru-RU" dirty="0"/>
              <a:t> С.Н.</a:t>
            </a:r>
          </a:p>
          <a:p>
            <a:pPr>
              <a:buNone/>
            </a:pPr>
            <a:r>
              <a:rPr lang="ru-RU" dirty="0"/>
              <a:t>Проектная деятельность в учебно-воспитательном процессе.</a:t>
            </a:r>
          </a:p>
          <a:p>
            <a:r>
              <a:rPr lang="ru-RU" dirty="0"/>
              <a:t>Смирнова Г. Г.</a:t>
            </a:r>
          </a:p>
          <a:p>
            <a:pPr>
              <a:buNone/>
            </a:pPr>
            <a:r>
              <a:rPr lang="ru-RU" dirty="0"/>
              <a:t>Гражданско-патриотическое воспитание младших школьников через систему урочной и внеурочной деятельности.</a:t>
            </a:r>
          </a:p>
          <a:p>
            <a:r>
              <a:rPr lang="ru-RU" dirty="0" err="1"/>
              <a:t>Смолова</a:t>
            </a:r>
            <a:r>
              <a:rPr lang="ru-RU" dirty="0"/>
              <a:t> Л. С.</a:t>
            </a:r>
          </a:p>
          <a:p>
            <a:pPr>
              <a:buNone/>
            </a:pPr>
            <a:r>
              <a:rPr lang="ru-RU" dirty="0"/>
              <a:t>Активизация учебной деятельности учащихся на уроках русского языка по УМК «Школа России».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01038" cy="578647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Осипова В. В.</a:t>
            </a:r>
          </a:p>
          <a:p>
            <a:pPr>
              <a:buNone/>
            </a:pPr>
            <a:r>
              <a:rPr lang="ru-RU" dirty="0"/>
              <a:t>Формирование универсальных учебных действий в школе 1 ступени.</a:t>
            </a:r>
          </a:p>
          <a:p>
            <a:r>
              <a:rPr lang="ru-RU" dirty="0" err="1"/>
              <a:t>Гудина</a:t>
            </a:r>
            <a:r>
              <a:rPr lang="ru-RU" dirty="0"/>
              <a:t> Н. В.</a:t>
            </a:r>
          </a:p>
          <a:p>
            <a:pPr>
              <a:buNone/>
            </a:pPr>
            <a:r>
              <a:rPr lang="ru-RU" dirty="0"/>
              <a:t>Формирование познавательных интересов младших школьников через проблемное обучение.</a:t>
            </a:r>
          </a:p>
          <a:p>
            <a:r>
              <a:rPr lang="ru-RU" dirty="0"/>
              <a:t>Ковальчук Н. Ю.</a:t>
            </a:r>
          </a:p>
          <a:p>
            <a:pPr>
              <a:buNone/>
            </a:pPr>
            <a:r>
              <a:rPr lang="ru-RU" dirty="0"/>
              <a:t>Применение технологии критического мышления на уроках курса «Литературное чтение» </a:t>
            </a:r>
            <a:r>
              <a:rPr lang="ru-RU" dirty="0" err="1"/>
              <a:t>Кац</a:t>
            </a:r>
            <a:r>
              <a:rPr lang="ru-RU" dirty="0"/>
              <a:t>.</a:t>
            </a:r>
          </a:p>
          <a:p>
            <a:r>
              <a:rPr lang="ru-RU" dirty="0" err="1"/>
              <a:t>Шишикина</a:t>
            </a:r>
            <a:r>
              <a:rPr lang="ru-RU" dirty="0"/>
              <a:t> Н.С.</a:t>
            </a:r>
          </a:p>
          <a:p>
            <a:pPr>
              <a:buNone/>
            </a:pPr>
            <a:r>
              <a:rPr lang="ru-RU" dirty="0"/>
              <a:t>Формирование каллиграфического навыка у учащихся по УМК «Школа России».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729666" cy="6026161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Карабаева</a:t>
            </a:r>
            <a:r>
              <a:rPr lang="ru-RU" dirty="0"/>
              <a:t> Н. О.</a:t>
            </a:r>
          </a:p>
          <a:p>
            <a:pPr>
              <a:buNone/>
            </a:pPr>
            <a:r>
              <a:rPr lang="ru-RU" dirty="0"/>
              <a:t>Роль нравственно-ориентированной игры в процессе этического воспитания младших школьников.</a:t>
            </a:r>
          </a:p>
          <a:p>
            <a:r>
              <a:rPr lang="ru-RU" dirty="0"/>
              <a:t>Панкова О. А.</a:t>
            </a:r>
          </a:p>
          <a:p>
            <a:pPr>
              <a:buNone/>
            </a:pPr>
            <a:r>
              <a:rPr lang="ru-RU" dirty="0"/>
              <a:t>Формирование универсальных учебных действий на уроках русского языка.</a:t>
            </a:r>
          </a:p>
          <a:p>
            <a:r>
              <a:rPr lang="ru-RU" dirty="0" err="1"/>
              <a:t>Тарарышкина</a:t>
            </a:r>
            <a:r>
              <a:rPr lang="ru-RU" dirty="0"/>
              <a:t> Л. В.</a:t>
            </a:r>
          </a:p>
          <a:p>
            <a:pPr>
              <a:buNone/>
            </a:pPr>
            <a:r>
              <a:rPr lang="ru-RU" dirty="0"/>
              <a:t>Применение </a:t>
            </a:r>
            <a:r>
              <a:rPr lang="ru-RU" dirty="0" err="1"/>
              <a:t>ИКТ-технологий</a:t>
            </a:r>
            <a:r>
              <a:rPr lang="ru-RU" dirty="0"/>
              <a:t> как средство мотивации первоклассников.</a:t>
            </a:r>
          </a:p>
          <a:p>
            <a:pPr>
              <a:buNone/>
            </a:pPr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 err="1" smtClean="0"/>
              <a:t>Царькова</a:t>
            </a:r>
            <a:r>
              <a:rPr lang="ru-RU" dirty="0" smtClean="0"/>
              <a:t> </a:t>
            </a:r>
            <a:r>
              <a:rPr lang="ru-RU" dirty="0"/>
              <a:t>Л.Ю.</a:t>
            </a:r>
          </a:p>
          <a:p>
            <a:pPr>
              <a:buNone/>
            </a:pPr>
            <a:r>
              <a:rPr lang="ru-RU" dirty="0"/>
              <a:t>Развитие учебно-познавательных способностей учащихся в условиях уровневой дифференциации на уроках русского языка по УМК «Гармония».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372476" cy="635798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Килячкова</a:t>
            </a:r>
            <a:r>
              <a:rPr lang="ru-RU" dirty="0" smtClean="0"/>
              <a:t> И. В,</a:t>
            </a:r>
          </a:p>
          <a:p>
            <a:pPr>
              <a:buNone/>
            </a:pPr>
            <a:r>
              <a:rPr lang="ru-RU" dirty="0" smtClean="0"/>
              <a:t>Проектная деятельность на уроках литературного чтения по УМК «Планета знаний»</a:t>
            </a:r>
          </a:p>
          <a:p>
            <a:r>
              <a:rPr lang="ru-RU" dirty="0" err="1" smtClean="0"/>
              <a:t>Конькова</a:t>
            </a:r>
            <a:r>
              <a:rPr lang="ru-RU" dirty="0" smtClean="0"/>
              <a:t> С.А.</a:t>
            </a:r>
          </a:p>
          <a:p>
            <a:pPr>
              <a:buNone/>
            </a:pPr>
            <a:r>
              <a:rPr lang="ru-RU" dirty="0" smtClean="0"/>
              <a:t>Использование ИКТ- технологий по УМК «Начальная школа 21 века» на уроках окружающего мира.</a:t>
            </a:r>
          </a:p>
          <a:p>
            <a:r>
              <a:rPr lang="ru-RU" dirty="0" err="1" smtClean="0"/>
              <a:t>Печилина</a:t>
            </a:r>
            <a:r>
              <a:rPr lang="ru-RU" dirty="0" smtClean="0"/>
              <a:t> Е. А.</a:t>
            </a:r>
          </a:p>
          <a:p>
            <a:pPr>
              <a:buNone/>
            </a:pPr>
            <a:r>
              <a:rPr lang="ru-RU" dirty="0" smtClean="0"/>
              <a:t>Развитие логического мышления учащихся в процессе игровой деятельности в режиме ГПД</a:t>
            </a:r>
          </a:p>
          <a:p>
            <a:r>
              <a:rPr lang="ru-RU" dirty="0" smtClean="0"/>
              <a:t>Семейкина Л.  В.</a:t>
            </a:r>
          </a:p>
          <a:p>
            <a:pPr>
              <a:buNone/>
            </a:pPr>
            <a:r>
              <a:rPr lang="ru-RU" dirty="0" smtClean="0"/>
              <a:t>Формирование орфографической грамотности у учащихся в классе КРО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Наши победы</a:t>
            </a:r>
            <a:endParaRPr lang="ru-RU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5000660"/>
          </a:xfrm>
        </p:spPr>
        <p:txBody>
          <a:bodyPr>
            <a:normAutofit/>
          </a:bodyPr>
          <a:lstStyle/>
          <a:p>
            <a:r>
              <a:rPr lang="ru-RU" dirty="0" smtClean="0"/>
              <a:t>2 место в окружной олимпиаде по математике;</a:t>
            </a:r>
          </a:p>
          <a:p>
            <a:r>
              <a:rPr lang="ru-RU" dirty="0" smtClean="0"/>
              <a:t>2 место в школьном конкурсе «Педагог-2012 года»;</a:t>
            </a:r>
          </a:p>
          <a:p>
            <a:r>
              <a:rPr lang="ru-RU" dirty="0" smtClean="0"/>
              <a:t>Участие в Ярмарке педагогических идей;</a:t>
            </a:r>
          </a:p>
          <a:p>
            <a:r>
              <a:rPr lang="ru-RU" dirty="0" smtClean="0"/>
              <a:t>Активное участие в интеллектуальных марафонах;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928686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0070C0"/>
                </a:solidFill>
              </a:rPr>
              <a:t>Цель методической работы:</a:t>
            </a: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Повышение профессиональной компетенции педагогов для достижения более высокого качества образования через овладение методологией. Теорией и практикой новой образовательной парадигмы.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Задачи методической работы:</a:t>
            </a:r>
            <a:endParaRPr lang="ru-RU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Поиск путей повышения эффективности урока;</a:t>
            </a:r>
          </a:p>
          <a:p>
            <a:r>
              <a:rPr lang="ru-RU" sz="4000" b="1" dirty="0" smtClean="0"/>
              <a:t>Непрерывное совершенствование уровня педагогического мастерства;</a:t>
            </a:r>
          </a:p>
          <a:p>
            <a:r>
              <a:rPr lang="ru-RU" sz="4000" b="1" dirty="0" smtClean="0"/>
              <a:t>Формирование и развитие мотивации обучения средствами </a:t>
            </a:r>
            <a:r>
              <a:rPr lang="ru-RU" sz="4000" b="1" dirty="0" err="1" smtClean="0"/>
              <a:t>компетентностного</a:t>
            </a:r>
            <a:r>
              <a:rPr lang="ru-RU" sz="4000" b="1" dirty="0" smtClean="0"/>
              <a:t> подхода;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4525963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Использование </a:t>
            </a:r>
            <a:r>
              <a:rPr lang="ru-RU" sz="3600" b="1" dirty="0" err="1" smtClean="0"/>
              <a:t>здоровьесберегающих</a:t>
            </a:r>
            <a:r>
              <a:rPr lang="ru-RU" sz="3600" b="1" dirty="0" smtClean="0"/>
              <a:t> технологий в обучении и воспитании учащихся;</a:t>
            </a:r>
          </a:p>
          <a:p>
            <a:r>
              <a:rPr lang="ru-RU" sz="3600" b="1" dirty="0" smtClean="0"/>
              <a:t>Внедрение в учебно-воспитательный процесс информационно-коммуникативных технологий;</a:t>
            </a:r>
          </a:p>
          <a:p>
            <a:r>
              <a:rPr lang="ru-RU" sz="3600" b="1" dirty="0" smtClean="0"/>
              <a:t>Воспитание у учащихся нравственных, эстетических качеств. Эмоционально-ценностного, позитивного отношения к себе и окружающим.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Учителя начальных классов</a:t>
            </a:r>
            <a:r>
              <a:rPr lang="ru-RU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  <a:p>
            <a:pPr lvl="0"/>
            <a:r>
              <a:rPr lang="ru-RU" sz="11200" b="1" dirty="0" err="1"/>
              <a:t>Ардамакова</a:t>
            </a:r>
            <a:r>
              <a:rPr lang="ru-RU" sz="11200" b="1" dirty="0"/>
              <a:t> С.Н. - </a:t>
            </a:r>
            <a:r>
              <a:rPr lang="ru-RU" sz="11200" dirty="0"/>
              <a:t>УМК «Гармония»</a:t>
            </a:r>
          </a:p>
          <a:p>
            <a:pPr lvl="0"/>
            <a:r>
              <a:rPr lang="ru-RU" sz="11200" b="1" dirty="0" err="1" smtClean="0"/>
              <a:t>Карабаева</a:t>
            </a:r>
            <a:r>
              <a:rPr lang="ru-RU" sz="11200" b="1" dirty="0" smtClean="0"/>
              <a:t> </a:t>
            </a:r>
            <a:r>
              <a:rPr lang="ru-RU" sz="11200" b="1" dirty="0"/>
              <a:t>Н.О.- </a:t>
            </a:r>
            <a:r>
              <a:rPr lang="ru-RU" sz="11200" dirty="0" smtClean="0"/>
              <a:t>УМК</a:t>
            </a:r>
            <a:r>
              <a:rPr lang="ru-RU" sz="11200" dirty="0"/>
              <a:t> </a:t>
            </a:r>
            <a:r>
              <a:rPr lang="ru-RU" sz="11200" dirty="0" smtClean="0"/>
              <a:t>«Начальная </a:t>
            </a:r>
            <a:r>
              <a:rPr lang="ru-RU" sz="11200" dirty="0"/>
              <a:t>школа </a:t>
            </a:r>
            <a:r>
              <a:rPr lang="en-US" sz="11200" dirty="0"/>
              <a:t>XX </a:t>
            </a:r>
            <a:r>
              <a:rPr lang="ru-RU" sz="11200" dirty="0"/>
              <a:t>в</a:t>
            </a:r>
          </a:p>
          <a:p>
            <a:pPr lvl="0"/>
            <a:r>
              <a:rPr lang="ru-RU" sz="11200" b="1" dirty="0" err="1"/>
              <a:t>Килячкова</a:t>
            </a:r>
            <a:r>
              <a:rPr lang="ru-RU" sz="11200" b="1" dirty="0"/>
              <a:t> И.В- </a:t>
            </a:r>
            <a:r>
              <a:rPr lang="ru-RU" sz="11200" dirty="0"/>
              <a:t>УМК «Планета </a:t>
            </a:r>
            <a:r>
              <a:rPr lang="ru-RU" sz="11200" dirty="0" smtClean="0"/>
              <a:t>знаний»</a:t>
            </a:r>
            <a:endParaRPr lang="ru-RU" sz="11200" dirty="0"/>
          </a:p>
          <a:p>
            <a:pPr lvl="0"/>
            <a:r>
              <a:rPr lang="ru-RU" sz="11200" b="1" dirty="0"/>
              <a:t>Ковальчук Н.Ю.- </a:t>
            </a:r>
            <a:r>
              <a:rPr lang="ru-RU" sz="11200" dirty="0"/>
              <a:t>УМК «Планета </a:t>
            </a:r>
            <a:r>
              <a:rPr lang="ru-RU" sz="11200" dirty="0" smtClean="0"/>
              <a:t>знаний»</a:t>
            </a:r>
            <a:endParaRPr lang="ru-RU" sz="11200" dirty="0"/>
          </a:p>
          <a:p>
            <a:pPr lvl="0"/>
            <a:r>
              <a:rPr lang="ru-RU" sz="11200" b="1" dirty="0" err="1"/>
              <a:t>Конькова</a:t>
            </a:r>
            <a:r>
              <a:rPr lang="ru-RU" sz="11200" b="1" dirty="0"/>
              <a:t> С.А. </a:t>
            </a:r>
            <a:r>
              <a:rPr lang="ru-RU" sz="11200" dirty="0" smtClean="0"/>
              <a:t>УМК </a:t>
            </a:r>
            <a:r>
              <a:rPr lang="ru-RU" sz="11200" dirty="0"/>
              <a:t>«</a:t>
            </a:r>
            <a:r>
              <a:rPr lang="ru-RU" sz="11200" dirty="0" smtClean="0"/>
              <a:t>Начальная  </a:t>
            </a:r>
            <a:r>
              <a:rPr lang="ru-RU" sz="11200" dirty="0"/>
              <a:t>школа </a:t>
            </a:r>
            <a:r>
              <a:rPr lang="en-US" sz="11200" dirty="0"/>
              <a:t>XX </a:t>
            </a:r>
            <a:r>
              <a:rPr lang="ru-RU" sz="11200" dirty="0"/>
              <a:t>в.»</a:t>
            </a:r>
          </a:p>
          <a:p>
            <a:pPr lvl="0"/>
            <a:r>
              <a:rPr lang="ru-RU" sz="11200" b="1" dirty="0"/>
              <a:t>Осипова В.В. - </a:t>
            </a:r>
            <a:r>
              <a:rPr lang="ru-RU" sz="11200" dirty="0"/>
              <a:t>УМК «Гармония»</a:t>
            </a:r>
          </a:p>
          <a:p>
            <a:pPr lvl="0"/>
            <a:r>
              <a:rPr lang="ru-RU" sz="11200" b="1" dirty="0"/>
              <a:t>Панкова О.А. </a:t>
            </a:r>
            <a:r>
              <a:rPr lang="ru-RU" sz="11200" dirty="0" smtClean="0"/>
              <a:t>УМК </a:t>
            </a:r>
            <a:r>
              <a:rPr lang="ru-RU" sz="11200" dirty="0"/>
              <a:t>«</a:t>
            </a:r>
            <a:r>
              <a:rPr lang="ru-RU" sz="11200" dirty="0" smtClean="0"/>
              <a:t>Начальная школа </a:t>
            </a:r>
            <a:r>
              <a:rPr lang="en-US" sz="11200" dirty="0"/>
              <a:t>XX </a:t>
            </a:r>
            <a:r>
              <a:rPr lang="ru-RU" sz="11200" dirty="0"/>
              <a:t>в.» </a:t>
            </a:r>
          </a:p>
          <a:p>
            <a:pPr lvl="0"/>
            <a:r>
              <a:rPr lang="ru-RU" sz="11200" b="1" dirty="0"/>
              <a:t>Семейкина Л.В.-</a:t>
            </a:r>
            <a:r>
              <a:rPr lang="ru-RU" sz="11200" dirty="0"/>
              <a:t>УМК «Школа России»</a:t>
            </a:r>
          </a:p>
          <a:p>
            <a:pPr lvl="0"/>
            <a:r>
              <a:rPr lang="ru-RU" sz="11200" b="1" dirty="0"/>
              <a:t>Смирнова Г.Г</a:t>
            </a:r>
            <a:r>
              <a:rPr lang="ru-RU" sz="11200" dirty="0"/>
              <a:t>.- </a:t>
            </a:r>
            <a:r>
              <a:rPr lang="ru-RU" sz="11200" dirty="0" smtClean="0"/>
              <a:t> УМК «Начальная  школа </a:t>
            </a:r>
            <a:r>
              <a:rPr lang="en-US" sz="11200" dirty="0"/>
              <a:t>XX </a:t>
            </a:r>
            <a:r>
              <a:rPr lang="ru-RU" sz="11200" dirty="0"/>
              <a:t>в.»</a:t>
            </a:r>
          </a:p>
          <a:p>
            <a:pPr lvl="0"/>
            <a:r>
              <a:rPr lang="ru-RU" sz="11200" b="1" dirty="0" err="1"/>
              <a:t>Смолова</a:t>
            </a:r>
            <a:r>
              <a:rPr lang="ru-RU" sz="11200" b="1" dirty="0"/>
              <a:t> Л.С.- </a:t>
            </a:r>
            <a:r>
              <a:rPr lang="ru-RU" sz="11200" dirty="0"/>
              <a:t>УМК «Школа России»</a:t>
            </a:r>
          </a:p>
          <a:p>
            <a:pPr lvl="0"/>
            <a:r>
              <a:rPr lang="ru-RU" sz="11200" b="1" dirty="0" err="1"/>
              <a:t>Тарарышкина</a:t>
            </a:r>
            <a:r>
              <a:rPr lang="ru-RU" sz="11200" b="1" dirty="0"/>
              <a:t> Л.В. </a:t>
            </a:r>
            <a:r>
              <a:rPr lang="ru-RU" sz="11200" dirty="0"/>
              <a:t>УМК. «</a:t>
            </a:r>
            <a:r>
              <a:rPr lang="ru-RU" sz="11200" dirty="0" smtClean="0"/>
              <a:t>Начальная школа </a:t>
            </a:r>
            <a:r>
              <a:rPr lang="en-US" sz="11200" dirty="0" smtClean="0"/>
              <a:t>XX </a:t>
            </a:r>
            <a:r>
              <a:rPr lang="ru-RU" sz="11200" dirty="0" smtClean="0"/>
              <a:t>в.»</a:t>
            </a:r>
            <a:endParaRPr lang="ru-RU" sz="11200" dirty="0"/>
          </a:p>
          <a:p>
            <a:pPr lvl="0"/>
            <a:r>
              <a:rPr lang="ru-RU" sz="11200" b="1" dirty="0" err="1"/>
              <a:t>Царькова</a:t>
            </a:r>
            <a:r>
              <a:rPr lang="ru-RU" sz="11200" b="1" dirty="0"/>
              <a:t> Л.Ю. - </a:t>
            </a:r>
            <a:r>
              <a:rPr lang="ru-RU" sz="11200" dirty="0"/>
              <a:t>УМК «Гармония»</a:t>
            </a:r>
          </a:p>
          <a:p>
            <a:pPr lvl="0"/>
            <a:r>
              <a:rPr lang="ru-RU" sz="11200" b="1" dirty="0" err="1"/>
              <a:t>Шишикина</a:t>
            </a:r>
            <a:r>
              <a:rPr lang="ru-RU" sz="11200" b="1" dirty="0"/>
              <a:t> Н.С.- </a:t>
            </a:r>
            <a:r>
              <a:rPr lang="ru-RU" sz="11200" dirty="0"/>
              <a:t>УМК «Школа России»</a:t>
            </a:r>
          </a:p>
          <a:p>
            <a:pPr>
              <a:buNone/>
            </a:pPr>
            <a:endParaRPr lang="ru-RU" sz="1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Воспитатели группы продленного дня</a:t>
            </a:r>
            <a:endParaRPr lang="ru-RU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428868"/>
            <a:ext cx="7686700" cy="3697295"/>
          </a:xfrm>
        </p:spPr>
        <p:txBody>
          <a:bodyPr>
            <a:normAutofit/>
          </a:bodyPr>
          <a:lstStyle/>
          <a:p>
            <a:r>
              <a:rPr lang="ru-RU" sz="4000" dirty="0" err="1" smtClean="0"/>
              <a:t>Печилина</a:t>
            </a:r>
            <a:r>
              <a:rPr lang="ru-RU" sz="4000" dirty="0" smtClean="0"/>
              <a:t> Елена Александровна</a:t>
            </a:r>
          </a:p>
          <a:p>
            <a:endParaRPr lang="ru-RU" sz="4000" dirty="0" smtClean="0"/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</a:t>
            </a:r>
            <a:r>
              <a:rPr lang="ru-RU" sz="4000" dirty="0" err="1" smtClean="0"/>
              <a:t>Шмелькова</a:t>
            </a:r>
            <a:r>
              <a:rPr lang="ru-RU" sz="4000" dirty="0" smtClean="0"/>
              <a:t> Нина Ивановна</a:t>
            </a:r>
          </a:p>
          <a:p>
            <a:pPr>
              <a:buNone/>
            </a:pPr>
            <a:endParaRPr lang="ru-RU" sz="4000" dirty="0" smtClean="0"/>
          </a:p>
          <a:p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Заседание № 1</a:t>
            </a:r>
            <a:endParaRPr lang="ru-RU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Утверждение плана работы методического объединения учителей начальных классов на 2011-2012 учебный год.</a:t>
            </a:r>
          </a:p>
          <a:p>
            <a:r>
              <a:rPr lang="ru-RU" sz="4400" dirty="0" smtClean="0"/>
              <a:t>Новые </a:t>
            </a:r>
            <a:r>
              <a:rPr lang="ru-RU" sz="4400" dirty="0" err="1" smtClean="0"/>
              <a:t>СанПиНы</a:t>
            </a:r>
            <a:r>
              <a:rPr lang="ru-RU" sz="4400" dirty="0" smtClean="0"/>
              <a:t> в образовательном процессе.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Заседание №2</a:t>
            </a:r>
            <a:endParaRPr lang="ru-RU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ru-RU" sz="4800" dirty="0" smtClean="0"/>
              <a:t>Проблемы реализации нового стандарта начального общего образования</a:t>
            </a:r>
          </a:p>
          <a:p>
            <a:pPr lvl="2">
              <a:buNone/>
            </a:pPr>
            <a:endParaRPr lang="ru-RU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773737"/>
            <a:ext cx="2271728" cy="2084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Заседание № 3</a:t>
            </a:r>
            <a:endParaRPr lang="ru-RU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Особенности УМК «Начальная школа 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XXI</a:t>
            </a:r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века» под редакцией Н. Ф. Виноградовой в свете реализации ФГОС   </a:t>
            </a:r>
            <a:endParaRPr lang="ru-RU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544</Words>
  <Application>Microsoft Office PowerPoint</Application>
  <PresentationFormat>Экран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Методическое объединение учителей начальных классов МБОУ «СОШ №8»</vt:lpstr>
      <vt:lpstr>Цель методической работы:</vt:lpstr>
      <vt:lpstr>Задачи методической работы:</vt:lpstr>
      <vt:lpstr>Слайд 4</vt:lpstr>
      <vt:lpstr>Учителя начальных классов </vt:lpstr>
      <vt:lpstr>Воспитатели группы продленного дня</vt:lpstr>
      <vt:lpstr>Заседание № 1</vt:lpstr>
      <vt:lpstr>Заседание №2</vt:lpstr>
      <vt:lpstr>Заседание № 3</vt:lpstr>
      <vt:lpstr>Заседание № 4</vt:lpstr>
      <vt:lpstr>Заседание № 5</vt:lpstr>
      <vt:lpstr>Темы по самообразованию педагогов начальных классов </vt:lpstr>
      <vt:lpstr>Слайд 13</vt:lpstr>
      <vt:lpstr>Слайд 14</vt:lpstr>
      <vt:lpstr>Слайд 15</vt:lpstr>
      <vt:lpstr>Наши победы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объединение учителей начальных классов МБОУ «СОШ №8»</dc:title>
  <dc:creator>Admin</dc:creator>
  <cp:lastModifiedBy>User</cp:lastModifiedBy>
  <cp:revision>13</cp:revision>
  <dcterms:created xsi:type="dcterms:W3CDTF">2012-04-19T09:13:46Z</dcterms:created>
  <dcterms:modified xsi:type="dcterms:W3CDTF">2012-04-19T15:07:27Z</dcterms:modified>
</cp:coreProperties>
</file>