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5" r:id="rId3"/>
    <p:sldId id="266" r:id="rId4"/>
    <p:sldId id="261" r:id="rId5"/>
    <p:sldId id="272" r:id="rId6"/>
    <p:sldId id="267" r:id="rId7"/>
    <p:sldId id="262" r:id="rId8"/>
    <p:sldId id="268" r:id="rId9"/>
    <p:sldId id="263" r:id="rId10"/>
    <p:sldId id="264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C42C7EE5-CE96-460D-96AF-1872CE945FD9}" type="datetimeFigureOut">
              <a:rPr lang="ru-RU"/>
              <a:pPr>
                <a:defRPr/>
              </a:pPr>
              <a:t>07.06.2012</a:t>
            </a:fld>
            <a:endParaRPr lang="ru-RU" dirty="0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 dirty="0">
              <a:solidFill>
                <a:srgbClr val="31B6FD"/>
              </a:solidFill>
            </a:endParaRPr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5F1A060-E2E9-48BB-9115-4F5737B30F21}" type="slidenum">
              <a:rPr lang="ru-RU">
                <a:solidFill>
                  <a:srgbClr val="31B6FD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31B6F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7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DBE60-BAB7-4B6E-9B0F-D9187267B0D9}" type="datetimeFigureOut">
              <a:rPr lang="ru-RU"/>
              <a:pPr>
                <a:defRPr/>
              </a:pPr>
              <a:t>07.06.2012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31B6F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F571-D1EA-4C65-B321-2CAFEC18A8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541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E7E5C-B3C2-474A-BF38-A284631BB9B1}" type="datetimeFigureOut">
              <a:rPr lang="ru-RU"/>
              <a:pPr>
                <a:defRPr/>
              </a:pPr>
              <a:t>07.06.2012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31B6F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4ACAF-D3C0-4F85-AA43-22374F204C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94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DAAC0-C4F8-4E03-BE8C-EAED3B5FF5DF}" type="datetimeFigureOut">
              <a:rPr lang="ru-RU"/>
              <a:pPr>
                <a:defRPr/>
              </a:pPr>
              <a:t>07.06.2012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31B6F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EA6F4-B0C5-4B3F-8CF8-01EC87E505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74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12662-D6A4-4B45-887E-5A443F9EC3A2}" type="datetimeFigureOut">
              <a:rPr lang="ru-RU"/>
              <a:pPr>
                <a:defRPr/>
              </a:pPr>
              <a:t>07.06.2012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31B6F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14943-2FAE-44D2-B5A1-7DB264E696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02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4F988-726B-496E-9415-E49339CF8B21}" type="datetimeFigureOut">
              <a:rPr lang="ru-RU"/>
              <a:pPr>
                <a:defRPr/>
              </a:pPr>
              <a:t>07.06.2012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31B6F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0C2C9-C883-4791-BC35-A5B6BEB046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26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C983B-53B9-4CA1-8FF6-09A0FBB24FAF}" type="datetimeFigureOut">
              <a:rPr lang="ru-RU"/>
              <a:pPr>
                <a:defRPr/>
              </a:pPr>
              <a:t>07.06.2012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31B6F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791A7-AFE3-4A8A-A80B-DCA53871D8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42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0C9AA-BC53-4CFE-B036-27D33A73A08B}" type="datetimeFigureOut">
              <a:rPr lang="ru-RU"/>
              <a:pPr>
                <a:defRPr/>
              </a:pPr>
              <a:t>07.06.2012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31B6F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A5B86-C461-4B1F-9DA0-8788D39E9C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86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8835B-94E7-4635-A69F-8C2D0FA61703}" type="datetimeFigureOut">
              <a:rPr lang="ru-RU"/>
              <a:pPr>
                <a:defRPr/>
              </a:pPr>
              <a:t>07.06.2012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31B6F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DB584-4139-481D-B5EE-6ABC258E5E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63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C0E58-836D-47A1-A9DF-115BC3D605A1}" type="datetimeFigureOut">
              <a:rPr lang="ru-RU"/>
              <a:pPr>
                <a:defRPr/>
              </a:pPr>
              <a:t>07.06.2012</a:t>
            </a:fld>
            <a:endParaRPr lang="ru-RU" dirty="0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C3491-AAB6-43E0-A1B1-A95DE40433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31B6F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31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0E143-3DAD-4EB6-BB53-960B0EE40C45}" type="datetimeFigureOut">
              <a:rPr lang="ru-RU"/>
              <a:pPr>
                <a:defRPr/>
              </a:pPr>
              <a:t>07.06.2012</a:t>
            </a:fld>
            <a:endParaRPr lang="ru-RU" dirty="0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31B6FD"/>
              </a:solidFill>
            </a:endParaRPr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A6C07-2ACB-436D-A3BD-2DFB1D1B6B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85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615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17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7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8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15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1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latin typeface="Trebuchet MS" pitchFamily="34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31B6FD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B5EBD0-0FA0-4118-923D-0837EDF5D440}" type="slidenum">
              <a:rPr lang="ru-RU">
                <a:latin typeface="Trebuchet MS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Trebuchet MS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64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0650" y="908050"/>
            <a:ext cx="6781800" cy="1600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Групповая работа – </a:t>
            </a:r>
            <a:r>
              <a:rPr lang="ru-RU" sz="3600" dirty="0" smtClean="0">
                <a:solidFill>
                  <a:srgbClr val="002060"/>
                </a:solidFill>
              </a:rPr>
              <a:t>наиболее эффективная альтернатива традиционным методам обучения.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188" y="3068638"/>
            <a:ext cx="4321175" cy="1200150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/>
                <a:cs typeface="Arial" charset="0"/>
              </a:rPr>
              <a:t>Активизирует познавательную деятельность школьников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3825" y="4652963"/>
            <a:ext cx="3455988" cy="1200150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/>
                <a:cs typeface="Arial" charset="0"/>
              </a:rPr>
              <a:t>Учитывает индивидуальные особенности учащихся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7400" y="3068638"/>
            <a:ext cx="2952750" cy="830262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/>
                <a:cs typeface="Arial" charset="0"/>
              </a:rPr>
              <a:t>Прививает </a:t>
            </a:r>
          </a:p>
          <a:p>
            <a:pPr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/>
                <a:cs typeface="Arial" charset="0"/>
              </a:rPr>
              <a:t>культуру общения</a:t>
            </a:r>
          </a:p>
        </p:txBody>
      </p:sp>
    </p:spTree>
    <p:extLst>
      <p:ext uri="{BB962C8B-B14F-4D97-AF65-F5344CB8AC3E}">
        <p14:creationId xmlns:p14="http://schemas.microsoft.com/office/powerpoint/2010/main" val="81896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700213"/>
            <a:ext cx="8183562" cy="4711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</a:t>
            </a:r>
            <a:r>
              <a:rPr lang="ru-RU" b="1" dirty="0" smtClean="0">
                <a:solidFill>
                  <a:schemeClr val="tx1"/>
                </a:solidFill>
              </a:rPr>
              <a:t>Правила общения в группах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    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         </a:t>
            </a:r>
            <a:r>
              <a:rPr lang="ru-RU" sz="67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♪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1.                        2.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      3.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1785918" y="1928802"/>
            <a:ext cx="500066" cy="3571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1357313" y="2500313"/>
            <a:ext cx="1214437" cy="121443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786313" y="4357688"/>
            <a:ext cx="1214437" cy="121443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43188" y="4357688"/>
            <a:ext cx="1214437" cy="121443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0688" y="2428875"/>
            <a:ext cx="1214437" cy="12144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6001544" y="2285206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929063" y="4929188"/>
            <a:ext cx="78422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3071019" y="5715794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359025" y="4857750"/>
            <a:ext cx="28416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144044" y="4214019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V="1">
            <a:off x="5930107" y="3785394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214938" y="3000375"/>
            <a:ext cx="28416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14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024687" cy="1143000"/>
          </a:xfrm>
        </p:spPr>
        <p:txBody>
          <a:bodyPr/>
          <a:lstStyle/>
          <a:p>
            <a:r>
              <a:rPr lang="ru-RU" dirty="0" smtClean="0"/>
              <a:t>Алгоритм учащихся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628800"/>
            <a:ext cx="806489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Повторение задания.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Анализ условия.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Выдвижение версий всеми членами группы (собственная версия, версия партнёров, сравнение).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Обоснование версий.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Совместное принятие решения.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Анализ решения задачи, её оформление.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Проговаривание в группе выступления лидера.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5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3672" y="620688"/>
            <a:ext cx="7024687" cy="1143000"/>
          </a:xfrm>
        </p:spPr>
        <p:txBody>
          <a:bodyPr/>
          <a:lstStyle/>
          <a:p>
            <a:r>
              <a:rPr lang="ru-RU" dirty="0" smtClean="0"/>
              <a:t>Отчёт работы группы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988840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Устный доклад по алгоритму.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Анализ выполнения задания по карте-инструкции.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Отчёт всей группы.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Отчёт докладчика.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235609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31B6FD"/>
                </a:solidFill>
                <a:ea typeface="+mj-ea"/>
                <a:cs typeface="+mj-cs"/>
              </a:rPr>
              <a:t>Оценка </a:t>
            </a:r>
            <a:r>
              <a:rPr lang="ru-RU" sz="4000" dirty="0">
                <a:solidFill>
                  <a:srgbClr val="31B6FD"/>
                </a:solidFill>
                <a:ea typeface="+mj-ea"/>
                <a:cs typeface="+mj-cs"/>
              </a:rPr>
              <a:t>работы группы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938731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Оценка за работу ставится всем членам группы по результатам ответа докладчика или самостоятельно по  заранее приготовленным критериям.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6860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220" y="476672"/>
            <a:ext cx="7024687" cy="1143000"/>
          </a:xfrm>
        </p:spPr>
        <p:txBody>
          <a:bodyPr/>
          <a:lstStyle/>
          <a:p>
            <a:r>
              <a:rPr lang="ru-RU" dirty="0" smtClean="0"/>
              <a:t>Ожидаемые результаты: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628800"/>
            <a:ext cx="798412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</a:t>
            </a:r>
            <a:r>
              <a:rPr lang="ru-RU" sz="2400" dirty="0" smtClean="0"/>
              <a:t>Доверительные отношения учителя с детьми и родителями.</a:t>
            </a:r>
          </a:p>
          <a:p>
            <a:r>
              <a:rPr lang="ru-RU" sz="2400" dirty="0" smtClean="0"/>
              <a:t>2. Формирование отношения учебного сотрудничества,  воспитание самокритичности и дружелюбия.</a:t>
            </a:r>
          </a:p>
          <a:p>
            <a:r>
              <a:rPr lang="ru-RU" sz="2400" dirty="0" smtClean="0"/>
              <a:t>3. Приобретение опыта совместного действия.</a:t>
            </a:r>
          </a:p>
          <a:p>
            <a:r>
              <a:rPr lang="ru-RU" sz="2400" dirty="0" smtClean="0"/>
              <a:t>4. Развитие инициативности.</a:t>
            </a:r>
          </a:p>
          <a:p>
            <a:r>
              <a:rPr lang="ru-RU" sz="2400" dirty="0" smtClean="0"/>
              <a:t>5. Умение оценивать действия по заданным критериям.</a:t>
            </a:r>
          </a:p>
          <a:p>
            <a:r>
              <a:rPr lang="ru-RU" sz="2400" dirty="0" smtClean="0"/>
              <a:t>6. Научатся пользоваться средствами обеспечения поведения и взаимодействия в рамках принятых норм.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024687" cy="1143000"/>
          </a:xfrm>
        </p:spPr>
        <p:txBody>
          <a:bodyPr/>
          <a:lstStyle/>
          <a:p>
            <a:r>
              <a:rPr lang="ru-RU" dirty="0" smtClean="0"/>
              <a:t>Учитель решает задачи: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23212" y="1916832"/>
            <a:ext cx="705678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Организовать самостоятельную, познавательную, исследовательскую, творческую деятельность детей и объяснить цели предстоящей работы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Учить самостоятельно добывать знания из разных источников информации, критически осмысливать информацию, делать выводы, аргументировать их.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Решать возникающие проблемы, используя </a:t>
            </a:r>
            <a:r>
              <a:rPr lang="ru-RU" sz="2400" smtClean="0"/>
              <a:t>добытые </a:t>
            </a:r>
            <a:r>
              <a:rPr lang="ru-RU" sz="2400" smtClean="0"/>
              <a:t>факты</a:t>
            </a:r>
            <a:r>
              <a:rPr lang="ru-RU" sz="2400" dirty="0" smtClean="0"/>
              <a:t>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45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63" y="260648"/>
            <a:ext cx="8748464" cy="1143000"/>
          </a:xfrm>
        </p:spPr>
        <p:txBody>
          <a:bodyPr/>
          <a:lstStyle/>
          <a:p>
            <a:r>
              <a:rPr lang="ru-RU" dirty="0" smtClean="0"/>
              <a:t>Принципы формирования групп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841393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Создаются на различных этапах урока, в зависимости от дидактических, психологических, управленческих целей учителя и результатов контроля. От этих целей зависит и состав группы.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Время работы в группе ограничено. (Анализируется результат работы и её процесс)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Дети, не желающие работать в группе получают индивидуальное задание.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2287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7626350" cy="8699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Модели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групповой работы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412875"/>
          <a:ext cx="6096000" cy="4481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936"/>
                <a:gridCol w="2088232"/>
                <a:gridCol w="1535832"/>
              </a:tblGrid>
              <a:tr h="64012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Типы взаимодействия</a:t>
                      </a:r>
                      <a:endParaRPr lang="ru-RU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Особенности организации</a:t>
                      </a:r>
                      <a:endParaRPr lang="ru-RU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Этап обучения</a:t>
                      </a:r>
                      <a:endParaRPr lang="ru-RU" sz="1800" dirty="0"/>
                    </a:p>
                  </a:txBody>
                  <a:tcPr marT="45732" marB="45732"/>
                </a:tc>
              </a:tr>
              <a:tr h="146331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Лидерский</a:t>
                      </a:r>
                      <a:endParaRPr lang="ru-RU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 качестве лидера на первых порах выступает учитель</a:t>
                      </a:r>
                      <a:endParaRPr lang="ru-RU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1-2 класс</a:t>
                      </a:r>
                      <a:endParaRPr lang="ru-RU" sz="1800" dirty="0"/>
                    </a:p>
                  </a:txBody>
                  <a:tcPr marT="45732" marB="45732"/>
                </a:tc>
              </a:tr>
              <a:tr h="118903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Паритетный</a:t>
                      </a:r>
                      <a:endParaRPr lang="ru-RU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Задания</a:t>
                      </a:r>
                      <a:r>
                        <a:rPr lang="ru-RU" sz="1800" baseline="0" dirty="0" smtClean="0"/>
                        <a:t> распределены заранее (один+ все)</a:t>
                      </a:r>
                      <a:endParaRPr lang="ru-RU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3-4 класс</a:t>
                      </a:r>
                      <a:endParaRPr lang="ru-RU" sz="1800" dirty="0"/>
                    </a:p>
                  </a:txBody>
                  <a:tcPr marT="45732" marB="45732"/>
                </a:tc>
              </a:tr>
              <a:tr h="118903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Демократический</a:t>
                      </a:r>
                      <a:endParaRPr lang="ru-RU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Дети сами договариваются кто и что будет делать</a:t>
                      </a:r>
                      <a:endParaRPr lang="ru-RU" sz="1800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 класс</a:t>
                      </a:r>
                      <a:endParaRPr lang="ru-RU" sz="1800" dirty="0"/>
                    </a:p>
                  </a:txBody>
                  <a:tcPr marT="45732" marB="4573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52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63" y="260648"/>
            <a:ext cx="8748464" cy="1143000"/>
          </a:xfrm>
        </p:spPr>
        <p:txBody>
          <a:bodyPr/>
          <a:lstStyle/>
          <a:p>
            <a:r>
              <a:rPr lang="ru-RU" dirty="0" smtClean="0"/>
              <a:t>Принципы формирования групп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841393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</a:rPr>
              <a:t>Создаются на различных этапах урока, в зависимости от дидактических, психологических, управленческих целей учителя и результатов контроля. От этих целей зависит и состав группы.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</a:rPr>
              <a:t>Время работы в группе ограничено. (Анализируется результат работы и её процесс)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</a:rPr>
              <a:t>Дети, не желающие работать в группе получают индивидуальное задание.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143000"/>
          </a:xfrm>
        </p:spPr>
        <p:txBody>
          <a:bodyPr/>
          <a:lstStyle/>
          <a:p>
            <a:r>
              <a:rPr lang="ru-RU" dirty="0" smtClean="0"/>
              <a:t>Способы объединения в группы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79054" y="1943166"/>
            <a:ext cx="66967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По желанию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2. Случайным образом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3. По определённому признаку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4. По выбору «Лидера»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5. По выбору педагога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67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Заголовок 1"/>
          <p:cNvSpPr>
            <a:spLocks noGrp="1"/>
          </p:cNvSpPr>
          <p:nvPr>
            <p:ph type="title"/>
          </p:nvPr>
        </p:nvSpPr>
        <p:spPr>
          <a:xfrm>
            <a:off x="-9525" y="549275"/>
            <a:ext cx="7991475" cy="13112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70C0"/>
                </a:solidFill>
              </a:rPr>
              <a:t>В ходе групповой работы необходимо соблюдать следующие условия: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650" y="1700213"/>
            <a:ext cx="7561263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solidFill>
                  <a:prstClr val="black"/>
                </a:solidFill>
                <a:latin typeface="Times New Roman"/>
                <a:cs typeface="Arial" charset="0"/>
              </a:rPr>
              <a:t>Обеспечить каждому члену группы </a:t>
            </a:r>
            <a:r>
              <a:rPr lang="ru-RU" sz="3200" b="1" dirty="0">
                <a:solidFill>
                  <a:prstClr val="black"/>
                </a:solidFill>
                <a:latin typeface="Times New Roman"/>
                <a:cs typeface="Arial" charset="0"/>
              </a:rPr>
              <a:t>возможность для активного участия. </a:t>
            </a:r>
            <a:r>
              <a:rPr lang="ru-RU" sz="3200" dirty="0">
                <a:solidFill>
                  <a:prstClr val="black"/>
                </a:solidFill>
                <a:latin typeface="Times New Roman"/>
                <a:cs typeface="Arial" charset="0"/>
              </a:rPr>
              <a:t>(Оптимальная наполняемость 3-5 чел.)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3200" dirty="0">
                <a:solidFill>
                  <a:prstClr val="black"/>
                </a:solidFill>
                <a:latin typeface="Times New Roman"/>
                <a:cs typeface="Arial" charset="0"/>
              </a:rPr>
              <a:t>Предоставить возможность ученикам </a:t>
            </a:r>
            <a:r>
              <a:rPr lang="ru-RU" sz="3200" b="1" dirty="0">
                <a:solidFill>
                  <a:prstClr val="black"/>
                </a:solidFill>
                <a:latin typeface="Times New Roman"/>
                <a:cs typeface="Arial" charset="0"/>
              </a:rPr>
              <a:t>самим распределять роли.</a:t>
            </a:r>
          </a:p>
          <a:p>
            <a:pPr marL="342900" indent="-342900">
              <a:buFontTx/>
              <a:buAutoNum type="arabicPeriod" startAt="3"/>
              <a:defRPr/>
            </a:pPr>
            <a:r>
              <a:rPr lang="ru-RU" sz="3200" b="1" dirty="0">
                <a:solidFill>
                  <a:prstClr val="black"/>
                </a:solidFill>
                <a:latin typeface="Times New Roman"/>
                <a:cs typeface="Arial" charset="0"/>
              </a:rPr>
              <a:t>Отношения </a:t>
            </a:r>
            <a:r>
              <a:rPr lang="ru-RU" sz="3200" dirty="0">
                <a:solidFill>
                  <a:prstClr val="black"/>
                </a:solidFill>
                <a:latin typeface="Times New Roman"/>
                <a:cs typeface="Arial" charset="0"/>
              </a:rPr>
              <a:t>в группе должны строится </a:t>
            </a:r>
            <a:r>
              <a:rPr lang="ru-RU" sz="3200" b="1" dirty="0">
                <a:solidFill>
                  <a:prstClr val="black"/>
                </a:solidFill>
                <a:latin typeface="Times New Roman"/>
                <a:cs typeface="Arial" charset="0"/>
              </a:rPr>
              <a:t>на демократической основе.</a:t>
            </a:r>
          </a:p>
          <a:p>
            <a:pPr>
              <a:defRPr/>
            </a:pPr>
            <a:r>
              <a:rPr lang="ru-RU" sz="3200" dirty="0">
                <a:solidFill>
                  <a:prstClr val="black"/>
                </a:solidFill>
                <a:latin typeface="Times New Roman"/>
                <a:cs typeface="Arial" charset="0"/>
              </a:rPr>
              <a:t>4.  Подбор детей в группы – с </a:t>
            </a:r>
            <a:r>
              <a:rPr lang="ru-RU" sz="3200" b="1" dirty="0">
                <a:solidFill>
                  <a:prstClr val="black"/>
                </a:solidFill>
                <a:latin typeface="Times New Roman"/>
                <a:cs typeface="Arial" charset="0"/>
              </a:rPr>
              <a:t>учётом персональных особенностей.</a:t>
            </a:r>
          </a:p>
          <a:p>
            <a:pPr marL="342900" indent="-342900">
              <a:buFontTx/>
              <a:buAutoNum type="arabicPeriod"/>
              <a:defRPr/>
            </a:pPr>
            <a:endParaRPr lang="ru-RU" sz="2000" dirty="0">
              <a:solidFill>
                <a:prstClr val="black"/>
              </a:solidFill>
              <a:latin typeface="Times New Roman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9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024687" cy="1143000"/>
          </a:xfrm>
        </p:spPr>
        <p:txBody>
          <a:bodyPr/>
          <a:lstStyle/>
          <a:p>
            <a:r>
              <a:rPr lang="ru-RU" dirty="0" smtClean="0"/>
              <a:t>Алгоритм для учителя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Определить </a:t>
            </a:r>
            <a:r>
              <a:rPr lang="ru-RU" sz="2400" b="1" i="1" dirty="0" smtClean="0"/>
              <a:t>количество</a:t>
            </a:r>
            <a:r>
              <a:rPr lang="ru-RU" sz="2400" dirty="0" smtClean="0"/>
              <a:t> групп.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Составить совместно с детьми </a:t>
            </a:r>
            <a:r>
              <a:rPr lang="ru-RU" sz="2400" b="1" i="1" dirty="0" smtClean="0"/>
              <a:t>правила</a:t>
            </a:r>
            <a:r>
              <a:rPr lang="ru-RU" sz="2400" dirty="0" smtClean="0"/>
              <a:t> работы в группе.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Распределить </a:t>
            </a:r>
            <a:r>
              <a:rPr lang="ru-RU" sz="2400" b="1" i="1" dirty="0" smtClean="0"/>
              <a:t>роли</a:t>
            </a:r>
            <a:r>
              <a:rPr lang="ru-RU" sz="2400" dirty="0" smtClean="0"/>
              <a:t> (лидер, секретарь, податель идей, критик).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Проанализировать особенности предметного </a:t>
            </a:r>
            <a:r>
              <a:rPr lang="ru-RU" sz="2400" b="1" i="1" dirty="0" smtClean="0"/>
              <a:t>содержания</a:t>
            </a:r>
            <a:r>
              <a:rPr lang="ru-RU" sz="2400" dirty="0" smtClean="0"/>
              <a:t>(объём, сложность, форма представления, оборудование.)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Учесть</a:t>
            </a:r>
            <a:r>
              <a:rPr lang="ru-RU" sz="2400" b="1" i="1" dirty="0" smtClean="0"/>
              <a:t> временные </a:t>
            </a:r>
            <a:r>
              <a:rPr lang="ru-RU" sz="2400" dirty="0" smtClean="0"/>
              <a:t>границы урока и </a:t>
            </a:r>
            <a:r>
              <a:rPr lang="ru-RU" sz="2400" b="1" i="1" dirty="0" smtClean="0"/>
              <a:t>возрастные</a:t>
            </a:r>
            <a:r>
              <a:rPr lang="ru-RU" sz="2400" dirty="0" smtClean="0"/>
              <a:t> особенности учащихся.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Определить </a:t>
            </a:r>
            <a:r>
              <a:rPr lang="ru-RU" sz="2400" b="1" i="1" dirty="0" smtClean="0"/>
              <a:t>состав</a:t>
            </a:r>
            <a:r>
              <a:rPr lang="ru-RU" sz="2400" dirty="0" smtClean="0"/>
              <a:t> групп.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Организовать деятельность с целью включения </a:t>
            </a:r>
            <a:r>
              <a:rPr lang="ru-RU" sz="2400" b="1" i="1" dirty="0" smtClean="0"/>
              <a:t>каждого</a:t>
            </a:r>
            <a:r>
              <a:rPr lang="ru-RU" sz="2400" dirty="0" smtClean="0"/>
              <a:t> ученика в процесс групповой работы.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070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6781800" cy="12969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Формирование умения работать в группе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2963" y="2276475"/>
            <a:ext cx="7127875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b="1" dirty="0">
                <a:solidFill>
                  <a:prstClr val="black"/>
                </a:solidFill>
                <a:latin typeface="Times New Roman"/>
                <a:cs typeface="Arial" charset="0"/>
              </a:rPr>
              <a:t>Систематическая смена состава и распределение ролей в детских коллективах.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b="1" dirty="0">
                <a:solidFill>
                  <a:prstClr val="black"/>
                </a:solidFill>
                <a:latin typeface="Times New Roman"/>
                <a:cs typeface="Arial" charset="0"/>
              </a:rPr>
              <a:t>Формирование умения высказываться.</a:t>
            </a:r>
          </a:p>
          <a:p>
            <a:pPr>
              <a:defRPr/>
            </a:pPr>
            <a:r>
              <a:rPr lang="ru-RU" b="1" i="1" dirty="0">
                <a:solidFill>
                  <a:prstClr val="black"/>
                </a:solidFill>
                <a:latin typeface="Times New Roman"/>
                <a:cs typeface="Arial" charset="0"/>
              </a:rPr>
              <a:t>Правила общения: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  <a:latin typeface="Times New Roman"/>
                <a:cs typeface="Arial" charset="0"/>
              </a:rPr>
              <a:t>Работать не очень громко;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  <a:latin typeface="Times New Roman"/>
                <a:cs typeface="Arial" charset="0"/>
              </a:rPr>
              <a:t>Когда один говорит, другой слушает;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  <a:latin typeface="Times New Roman"/>
                <a:cs typeface="Arial" charset="0"/>
              </a:rPr>
              <a:t>Мнение группы представляет один человек</a:t>
            </a:r>
          </a:p>
          <a:p>
            <a:pPr>
              <a:defRPr/>
            </a:pPr>
            <a:r>
              <a:rPr lang="ru-RU" b="1" i="1" dirty="0">
                <a:solidFill>
                  <a:prstClr val="black"/>
                </a:solidFill>
                <a:latin typeface="Times New Roman"/>
                <a:cs typeface="Arial" charset="0"/>
              </a:rPr>
              <a:t>Конструктор высказываний.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  <a:latin typeface="Times New Roman"/>
                <a:cs typeface="Arial" charset="0"/>
              </a:rPr>
              <a:t>«Я во многом согласен с мнением…, но мне хотелось бы добавить…»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  <a:latin typeface="Times New Roman"/>
                <a:cs typeface="Arial" charset="0"/>
              </a:rPr>
              <a:t>«Я с этим не согласен, но подумать стоит»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  <a:latin typeface="Times New Roman"/>
                <a:cs typeface="Arial" charset="0"/>
              </a:rPr>
              <a:t>«По моему мнению…»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dirty="0">
              <a:solidFill>
                <a:prstClr val="black"/>
              </a:solidFill>
              <a:latin typeface="Times New Roman"/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dirty="0">
              <a:solidFill>
                <a:prstClr val="black"/>
              </a:solidFill>
              <a:latin typeface="Times New Roman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2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105</TotalTime>
  <Words>581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Групповая работа – наиболее эффективная альтернатива традиционным методам обучения.</vt:lpstr>
      <vt:lpstr>Учитель решает задачи:</vt:lpstr>
      <vt:lpstr>Принципы формирования групп</vt:lpstr>
      <vt:lpstr>Модели групповой работы</vt:lpstr>
      <vt:lpstr>Принципы формирования групп</vt:lpstr>
      <vt:lpstr>Способы объединения в группы</vt:lpstr>
      <vt:lpstr>В ходе групповой работы необходимо соблюдать следующие условия:</vt:lpstr>
      <vt:lpstr>Алгоритм для учителя</vt:lpstr>
      <vt:lpstr>Формирование умения работать в группе</vt:lpstr>
      <vt:lpstr>              Правила общения в группах                ♪  1.                        2.          3.  </vt:lpstr>
      <vt:lpstr>Алгоритм учащихся</vt:lpstr>
      <vt:lpstr>Отчёт работы группы</vt:lpstr>
      <vt:lpstr>Ожидаемые результаты: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Групповая работа – наиболее эффективная альтернатива традиционным методам обучения.</dc:title>
  <dc:creator>Мама</dc:creator>
  <cp:lastModifiedBy>Мама</cp:lastModifiedBy>
  <cp:revision>13</cp:revision>
  <dcterms:created xsi:type="dcterms:W3CDTF">2011-10-13T17:16:50Z</dcterms:created>
  <dcterms:modified xsi:type="dcterms:W3CDTF">2012-06-07T06:28:49Z</dcterms:modified>
</cp:coreProperties>
</file>