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60" r:id="rId5"/>
    <p:sldId id="268" r:id="rId6"/>
    <p:sldId id="274" r:id="rId7"/>
    <p:sldId id="263" r:id="rId8"/>
    <p:sldId id="265" r:id="rId9"/>
    <p:sldId id="269" r:id="rId10"/>
    <p:sldId id="270" r:id="rId11"/>
    <p:sldId id="258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3"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>
        <c:manualLayout>
          <c:layoutTarget val="inner"/>
          <c:xMode val="edge"/>
          <c:yMode val="edge"/>
          <c:x val="0.11613639160336496"/>
          <c:y val="0.20119707531939121"/>
          <c:w val="0.78426474102171373"/>
          <c:h val="0.56205054266170262"/>
        </c:manualLayout>
      </c:layout>
      <c:radarChart>
        <c:radarStyle val="filled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Лист1!$A$2:$A$9</c:f>
              <c:numCache>
                <c:formatCode>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</c:numCache>
            </c:numRef>
          </c:val>
        </c:ser>
        <c:axId val="74940416"/>
        <c:axId val="74941952"/>
      </c:radarChart>
      <c:catAx>
        <c:axId val="74940416"/>
        <c:scaling>
          <c:orientation val="minMax"/>
        </c:scaling>
        <c:axPos val="b"/>
        <c:majorGridlines/>
        <c:numFmt formatCode="0" sourceLinked="1"/>
        <c:tickLblPos val="nextTo"/>
        <c:crossAx val="74941952"/>
        <c:crosses val="autoZero"/>
        <c:auto val="1"/>
        <c:lblAlgn val="ctr"/>
        <c:lblOffset val="100"/>
      </c:catAx>
      <c:valAx>
        <c:axId val="74941952"/>
        <c:scaling>
          <c:orientation val="minMax"/>
        </c:scaling>
        <c:axPos val="l"/>
        <c:majorGridlines>
          <c:spPr>
            <a:ln>
              <a:solidFill>
                <a:srgbClr val="E537CC"/>
              </a:solidFill>
            </a:ln>
          </c:spPr>
        </c:majorGridlines>
        <c:numFmt formatCode="General" sourceLinked="1"/>
        <c:majorTickMark val="cross"/>
        <c:tickLblPos val="nextTo"/>
        <c:txPr>
          <a:bodyPr/>
          <a:lstStyle/>
          <a:p>
            <a:pPr>
              <a:defRPr sz="1200" b="1" cap="none" spc="0">
                <a:ln w="1905"/>
                <a:solidFill>
                  <a:srgbClr val="E53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74940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radarChart>
        <c:radarStyle val="filled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Лист1!$A$2:$A$7</c:f>
              <c:numCache>
                <c:formatCode>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</c:ser>
        <c:axId val="75940608"/>
        <c:axId val="75942144"/>
      </c:radarChart>
      <c:catAx>
        <c:axId val="75940608"/>
        <c:scaling>
          <c:orientation val="minMax"/>
        </c:scaling>
        <c:axPos val="b"/>
        <c:majorGridlines/>
        <c:numFmt formatCode="0" sourceLinked="1"/>
        <c:tickLblPos val="nextTo"/>
        <c:crossAx val="75942144"/>
        <c:crosses val="autoZero"/>
        <c:auto val="1"/>
        <c:lblAlgn val="ctr"/>
        <c:lblOffset val="100"/>
      </c:catAx>
      <c:valAx>
        <c:axId val="75942144"/>
        <c:scaling>
          <c:orientation val="minMax"/>
        </c:scaling>
        <c:axPos val="l"/>
        <c:majorGridlines>
          <c:spPr>
            <a:ln>
              <a:solidFill>
                <a:srgbClr val="E537CC"/>
              </a:solidFill>
            </a:ln>
          </c:spPr>
        </c:majorGridlines>
        <c:numFmt formatCode="General" sourceLinked="1"/>
        <c:majorTickMark val="cross"/>
        <c:tickLblPos val="nextTo"/>
        <c:txPr>
          <a:bodyPr/>
          <a:lstStyle/>
          <a:p>
            <a:pPr>
              <a:defRPr sz="1200" b="1" cap="none" spc="0">
                <a:ln w="1905"/>
                <a:solidFill>
                  <a:srgbClr val="E53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759406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radarChart>
        <c:radarStyle val="filled"/>
        <c:ser>
          <c:idx val="2"/>
          <c:order val="0"/>
          <c:cat>
            <c:numRef>
              <c:f>Лист1!$A$2:$A$6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</c:numCache>
            </c:numRef>
          </c:val>
        </c:ser>
        <c:axId val="83748352"/>
        <c:axId val="83749888"/>
      </c:radarChart>
      <c:catAx>
        <c:axId val="83748352"/>
        <c:scaling>
          <c:orientation val="minMax"/>
        </c:scaling>
        <c:axPos val="b"/>
        <c:majorGridlines/>
        <c:numFmt formatCode="0" sourceLinked="1"/>
        <c:tickLblPos val="nextTo"/>
        <c:crossAx val="83749888"/>
        <c:crosses val="autoZero"/>
        <c:auto val="1"/>
        <c:lblAlgn val="ctr"/>
        <c:lblOffset val="100"/>
      </c:catAx>
      <c:valAx>
        <c:axId val="83749888"/>
        <c:scaling>
          <c:orientation val="minMax"/>
        </c:scaling>
        <c:axPos val="l"/>
        <c:majorGridlines>
          <c:spPr>
            <a:ln>
              <a:solidFill>
                <a:srgbClr val="E537CC"/>
              </a:solidFill>
            </a:ln>
          </c:spPr>
        </c:majorGridlines>
        <c:numFmt formatCode="General" sourceLinked="1"/>
        <c:majorTickMark val="cross"/>
        <c:tickLblPos val="nextTo"/>
        <c:txPr>
          <a:bodyPr/>
          <a:lstStyle/>
          <a:p>
            <a:pPr>
              <a:defRPr sz="1200" b="1" cap="none" spc="0">
                <a:ln w="1905"/>
                <a:solidFill>
                  <a:srgbClr val="E53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ru-RU"/>
          </a:p>
        </c:txPr>
        <c:crossAx val="83748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EEE6-32CB-4518-95A9-549377FF27C4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64E7-833C-4C7B-BCE6-38A3A6FE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4E7-833C-4C7B-BCE6-38A3A6FE01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50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AA38E-7490-4677-A419-00F7F9BAAF9C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F9DF90-7627-43B9-B046-C866C971A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0">
    <p:comb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Содержание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психолого-педагогического</a:t>
            </a:r>
            <a:br>
              <a:rPr lang="ru-RU" sz="31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</a:t>
            </a:r>
            <a:r>
              <a:rPr lang="ru-RU" sz="3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УВП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начальном звене коррекционной    </a:t>
            </a:r>
            <a:r>
              <a:rPr lang="ru-RU" sz="2700" dirty="0" smtClean="0"/>
              <a:t>школы-интерната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учитель высшей категории</a:t>
            </a:r>
          </a:p>
          <a:p>
            <a:r>
              <a:rPr lang="ru-RU" dirty="0" smtClean="0"/>
              <a:t>Школы-интерната №108</a:t>
            </a:r>
          </a:p>
          <a:p>
            <a:r>
              <a:rPr lang="ru-RU" i="1" dirty="0" err="1" smtClean="0"/>
              <a:t>Шадорина</a:t>
            </a:r>
            <a:r>
              <a:rPr lang="ru-RU" i="1" dirty="0" smtClean="0"/>
              <a:t> Татьяна Юрьевна.</a:t>
            </a:r>
            <a:endParaRPr lang="ru-RU" i="1" dirty="0"/>
          </a:p>
        </p:txBody>
      </p:sp>
    </p:spTree>
  </p:cSld>
  <p:clrMapOvr>
    <a:masterClrMapping/>
  </p:clrMapOvr>
  <p:transition advTm="15000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ony\Pictures\img0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023723">
            <a:off x="703793" y="1527107"/>
            <a:ext cx="7704856" cy="3479204"/>
          </a:xfrm>
          <a:prstGeom prst="rect">
            <a:avLst/>
          </a:prstGeom>
          <a:noFill/>
        </p:spPr>
      </p:pic>
      <p:pic>
        <p:nvPicPr>
          <p:cNvPr id="2051" name="Picture 3" descr="C:\Users\Sony\samsung\Pictures\Набор 2008-2012\Материалы к  уроку-презентации\Фото-00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4509120"/>
            <a:ext cx="2675790" cy="2006843"/>
          </a:xfrm>
          <a:prstGeom prst="rect">
            <a:avLst/>
          </a:prstGeom>
          <a:noFill/>
        </p:spPr>
      </p:pic>
      <p:pic>
        <p:nvPicPr>
          <p:cNvPr id="2052" name="Picture 4" descr="C:\Users\Sony\samsung\Pictures\Набор 2008-2012\школа новый год\DSC000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47493">
            <a:off x="295175" y="3064637"/>
            <a:ext cx="2149993" cy="182174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Психолого-педагогическое сопровождение 4 класса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C:\Users\Sony\Pictures\img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7920880" cy="5276364"/>
          </a:xfrm>
          <a:prstGeom prst="rect">
            <a:avLst/>
          </a:prstGeom>
          <a:noFill/>
        </p:spPr>
      </p:pic>
      <p:pic>
        <p:nvPicPr>
          <p:cNvPr id="4" name="Picture 8" descr="C:\Users\Sony\Desktop\Приложение\прогулки\DSC023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188640"/>
            <a:ext cx="2448271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57256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разработанная «Программа психолого-педагогического сопровождения в начальном звене», которая будет включать диагностику, анализ динамики успеваемости и развития познавательных процессов, школьной мотивации, рекомендации по коррекционной работе, прогноз вектора обучения.</a:t>
            </a:r>
          </a:p>
          <a:p>
            <a:r>
              <a:rPr lang="ru-RU" dirty="0" smtClean="0"/>
              <a:t> продолжение мониторинга развития учащихся в основной школе .</a:t>
            </a:r>
          </a:p>
          <a:p>
            <a:r>
              <a:rPr lang="ru-RU" dirty="0" smtClean="0"/>
              <a:t>создание индивидуальных образовательных программ</a:t>
            </a:r>
          </a:p>
          <a:p>
            <a:endParaRPr lang="ru-RU" dirty="0"/>
          </a:p>
        </p:txBody>
      </p:sp>
      <p:pic>
        <p:nvPicPr>
          <p:cNvPr id="4" name="Picture 3" descr="C:\Users\Sony\Pictures\IMG_4232 -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149080"/>
            <a:ext cx="3528392" cy="2476659"/>
          </a:xfrm>
          <a:prstGeom prst="rect">
            <a:avLst/>
          </a:prstGeom>
          <a:noFill/>
        </p:spPr>
      </p:pic>
      <p:pic>
        <p:nvPicPr>
          <p:cNvPr id="2050" name="Picture 2" descr="C:\Users\Sony\Desktop\Приложение\DSC02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414908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Sony\samsung\Pictures\Набор 2008-2012\Новая папка\DSC030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3600400" cy="26882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31" name="Picture 7" descr="C:\Users\Sony\Desktop\Приложение\Фото-0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669026"/>
            <a:ext cx="2520280" cy="278431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5" name="Picture 5" descr="C:\Users\Sony\samsung\Pictures\Набор 2008-2012\Новая папка\май 2010г 2класс\IMG_03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645024"/>
            <a:ext cx="3456384" cy="25922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2411760" y="3068960"/>
            <a:ext cx="3888432" cy="3404992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6600"/>
                </a:solidFill>
              </a:rPr>
              <a:t>Спасибо </a:t>
            </a:r>
          </a:p>
          <a:p>
            <a:pPr>
              <a:buNone/>
            </a:pPr>
            <a:r>
              <a:rPr lang="ru-RU" sz="4400" dirty="0" smtClean="0">
                <a:solidFill>
                  <a:srgbClr val="FF6600"/>
                </a:solidFill>
              </a:rPr>
              <a:t>      за внимание</a:t>
            </a:r>
            <a:endParaRPr lang="ru-RU" sz="4400" dirty="0">
              <a:solidFill>
                <a:srgbClr val="FF6600"/>
              </a:solidFill>
            </a:endParaRPr>
          </a:p>
        </p:txBody>
      </p:sp>
      <p:pic>
        <p:nvPicPr>
          <p:cNvPr id="1033" name="Picture 9" descr="C:\Users\Sony\Desktop\Приложение\прогулки\DSC023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54868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Задачи  </a:t>
            </a:r>
            <a:br>
              <a:rPr lang="ru-RU" smtClean="0"/>
            </a:br>
            <a:r>
              <a:rPr lang="ru-RU" smtClean="0"/>
              <a:t>психолого-педагогического </a:t>
            </a:r>
            <a:br>
              <a:rPr lang="ru-RU" smtClean="0"/>
            </a:br>
            <a:r>
              <a:rPr lang="ru-RU" smtClean="0"/>
              <a:t>сопровождения: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систематическое отслеживание уровня развития учащихся коррекционного заведения с 1 класса;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создание социально-психологических условий для развития познавательных возможностей  каждого, а также коррекция недостатков интеллектуального роста;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организация помощи детям в психологическом плане, психокоррекция</a:t>
            </a:r>
          </a:p>
          <a:p>
            <a:endParaRPr lang="ru-RU" smtClean="0"/>
          </a:p>
          <a:p>
            <a:pPr lvl="1"/>
            <a:endParaRPr lang="ru-RU" smtClean="0"/>
          </a:p>
          <a:p>
            <a:endParaRPr lang="ru-RU" smtClean="0"/>
          </a:p>
          <a:p>
            <a:r>
              <a:rPr lang="ru-RU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307180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71802" y="857232"/>
          <a:ext cx="307180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072198" y="857232"/>
          <a:ext cx="307180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000108"/>
            <a:ext cx="2857520" cy="408623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Умственное развитие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980728"/>
            <a:ext cx="3024336" cy="408623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Личностное развитие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000108"/>
            <a:ext cx="2714644" cy="715089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Интегративные характеристики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0"/>
            <a:ext cx="6072230" cy="758845"/>
          </a:xfrm>
          <a:prstGeom prst="roundRect">
            <a:avLst>
              <a:gd name="adj" fmla="val 25618"/>
            </a:avLst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Графический портрет личностного потенциала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4143380"/>
          <a:ext cx="2876947" cy="2283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/>
                <a:gridCol w="2573417"/>
              </a:tblGrid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Способности к анализу и синтезу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Способность к обобщению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Уровень памяти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Уровень концентрации внимания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err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Графомоторные</a:t>
                      </a:r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навыки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Пространственное восприятие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Слуховое восприятие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Речь 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71802" y="4143380"/>
          <a:ext cx="3071834" cy="1712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91"/>
                <a:gridCol w="2747743"/>
              </a:tblGrid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Познавательная активность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Умение доводить начатое до конца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Умение адаптироваться</a:t>
                      </a:r>
                      <a:r>
                        <a:rPr lang="ru-RU" sz="1200" b="0" cap="none" spc="0" baseline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в группе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Навыки самообслуживания</a:t>
                      </a: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Культура здорового образа жизни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Внеурочная активность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43636" y="4143380"/>
          <a:ext cx="2876947" cy="142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30"/>
                <a:gridCol w="2573417"/>
              </a:tblGrid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Любопытство 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Словарный запас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Способность к самооценке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Способность к </a:t>
                      </a:r>
                      <a:r>
                        <a:rPr lang="ru-RU" sz="1200" b="0" cap="none" spc="0" dirty="0" err="1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саморегуляции</a:t>
                      </a:r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85392">
                <a:tc>
                  <a:txBody>
                    <a:bodyPr/>
                    <a:lstStyle/>
                    <a:p>
                      <a:pPr algn="ctr"/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cap="none" spc="0" dirty="0" smtClean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E537CC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Воображение фантазия </a:t>
                      </a:r>
                      <a:endParaRPr lang="ru-RU" sz="12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E537CC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152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диагностических процедур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формате психолого-педагогического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сопровождения УКП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Sony\Pictures\img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7544" y="1700808"/>
            <a:ext cx="7344295" cy="47507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формы диагностики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Метод «полярных баллов».</a:t>
            </a:r>
            <a:r>
              <a:rPr lang="ru-RU" dirty="0" smtClean="0">
                <a:solidFill>
                  <a:srgbClr val="FF0000"/>
                </a:solidFill>
              </a:rPr>
              <a:t> Оценивание потребует наблюдений за ребенком, бесед с ними, изучения продуктов его деятельности, анализа особенностей его общения с педагогами, взрослыми, сверстниками. Оценивание ведется  несколькими экспертами (метод «экспертных оценок»). Поставив оценки каждому ребенку, надо посчитать средние показатели.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«5» - оцениваемое свойство личности развито хорошо, четко   выражено,              проявляется часто в различных видах деятельности и поведения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«4» - свойство заметно выражено, но проявляется непостоянно, при этом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противоположное ему проявляется редко.                                    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«3» - оцениваемое и противоположное свойства личности выражены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нечетко, в проявлениях редки, в поведении и деятельности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уравновешивают друг друга.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«2» - более ярко выражено и чаще проявляется свойство личности,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противоположное оцениваемому.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«1» - четко выражено и часто проявляется свойство личности, про-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dirty="0" err="1" smtClean="0">
                <a:solidFill>
                  <a:srgbClr val="FF0000"/>
                </a:solidFill>
              </a:rPr>
              <a:t>тивоположное</a:t>
            </a:r>
            <a:r>
              <a:rPr lang="ru-RU" dirty="0" smtClean="0">
                <a:solidFill>
                  <a:srgbClr val="FF0000"/>
                </a:solidFill>
              </a:rPr>
              <a:t> оцениваемому.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«0» - сведений для оценки данного качества нет.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\Pictures\img0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7832454" cy="55965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Психолого-педагогическая диагностика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этапе адаптации в 1 классе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Sony\Pictures\img032.jpg"/>
          <p:cNvPicPr>
            <a:picLocks noGrp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84784"/>
            <a:ext cx="7190470" cy="517588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(продолжение)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ony\Pictures\img0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034085">
            <a:off x="1467709" y="1878496"/>
            <a:ext cx="6891528" cy="3986784"/>
          </a:xfrm>
          <a:prstGeom prst="rect">
            <a:avLst/>
          </a:prstGeom>
          <a:noFill/>
        </p:spPr>
      </p:pic>
      <p:pic>
        <p:nvPicPr>
          <p:cNvPr id="5" name="Picture 3" descr="C:\Users\Татьяна\Bluetooth Software\Фото-0012.jpg"/>
          <p:cNvPicPr preferRelativeResize="0"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618113" y="393152"/>
            <a:ext cx="2361766" cy="1595688"/>
          </a:xfrm>
          <a:prstGeom prst="rect">
            <a:avLst/>
          </a:prstGeom>
          <a:noFill/>
        </p:spPr>
      </p:pic>
      <p:pic>
        <p:nvPicPr>
          <p:cNvPr id="6" name="Рисунок 5" descr="Фото-0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41023">
            <a:off x="375801" y="2067585"/>
            <a:ext cx="2166907" cy="1879073"/>
          </a:xfrm>
          <a:prstGeom prst="rect">
            <a:avLst/>
          </a:prstGeom>
        </p:spPr>
      </p:pic>
      <p:pic>
        <p:nvPicPr>
          <p:cNvPr id="7" name="Picture 3" descr="C:\Users\Татьяна\Bluetooth Software\Фото-0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699458">
            <a:off x="3482272" y="625679"/>
            <a:ext cx="1950720" cy="1851102"/>
          </a:xfrm>
          <a:prstGeom prst="rect">
            <a:avLst/>
          </a:prstGeom>
          <a:noFill/>
        </p:spPr>
      </p:pic>
      <p:pic>
        <p:nvPicPr>
          <p:cNvPr id="9" name="Picture 4" descr="C:\Users\Татьяна\Bluetooth Software\Фото-00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64817">
            <a:off x="5754239" y="4794793"/>
            <a:ext cx="2356033" cy="17670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ony\Pictures\img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931622">
            <a:off x="963558" y="952826"/>
            <a:ext cx="7446145" cy="2879176"/>
          </a:xfrm>
          <a:prstGeom prst="rect">
            <a:avLst/>
          </a:prstGeom>
          <a:noFill/>
        </p:spPr>
      </p:pic>
      <p:pic>
        <p:nvPicPr>
          <p:cNvPr id="6" name="Рисунок 5" descr="CIMG0688.JPG"/>
          <p:cNvPicPr>
            <a:picLocks noChangeAspect="1"/>
          </p:cNvPicPr>
          <p:nvPr/>
        </p:nvPicPr>
        <p:blipFill>
          <a:blip r:embed="rId3" cstate="screen"/>
          <a:srcRect t="-15464" b="-18550"/>
          <a:stretch>
            <a:fillRect/>
          </a:stretch>
        </p:blipFill>
        <p:spPr>
          <a:xfrm>
            <a:off x="4488818" y="3140968"/>
            <a:ext cx="3564000" cy="3978831"/>
          </a:xfrm>
          <a:prstGeom prst="rect">
            <a:avLst/>
          </a:prstGeom>
        </p:spPr>
      </p:pic>
      <p:pic>
        <p:nvPicPr>
          <p:cNvPr id="1028" name="Picture 4" descr="C:\Users\Sony\samsung\Pictures\Набор 2008-2012\Новая папка\1 класс\DSC024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28366">
            <a:off x="581842" y="3762286"/>
            <a:ext cx="3327866" cy="244524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650</TotalTime>
  <Words>254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Содержание психолого-педагогического сопровождения УВП  в начальном звене коррекционной    школы-интерната      </vt:lpstr>
      <vt:lpstr>Задачи   психолого-педагогического  сопровождения:</vt:lpstr>
      <vt:lpstr>Слайд 3</vt:lpstr>
      <vt:lpstr>Перечень диагностических процедур  в формате психолого-педагогического  сопровождения УКП</vt:lpstr>
      <vt:lpstr>Методы и формы диагностики</vt:lpstr>
      <vt:lpstr>Слайд 6</vt:lpstr>
      <vt:lpstr>  Психолого-педагогическая диагностика на этапе адаптации в 1 классе</vt:lpstr>
      <vt:lpstr>1 класс  (продолжение)</vt:lpstr>
      <vt:lpstr>2 класс</vt:lpstr>
      <vt:lpstr>3 класс</vt:lpstr>
      <vt:lpstr>Психолого-педагогическое сопровождение 4 класса</vt:lpstr>
      <vt:lpstr>Ожидаемый результат: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психолого-педагогического сопровождения УВП  в начальном звене коррекционной школы-интерната</dc:title>
  <dc:creator>Татьяна</dc:creator>
  <cp:lastModifiedBy>SONY</cp:lastModifiedBy>
  <cp:revision>60</cp:revision>
  <dcterms:created xsi:type="dcterms:W3CDTF">2011-03-29T14:26:34Z</dcterms:created>
  <dcterms:modified xsi:type="dcterms:W3CDTF">2013-08-02T11:17:22Z</dcterms:modified>
</cp:coreProperties>
</file>