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8" r:id="rId4"/>
    <p:sldId id="296" r:id="rId5"/>
    <p:sldId id="294" r:id="rId6"/>
    <p:sldId id="295" r:id="rId7"/>
    <p:sldId id="292" r:id="rId8"/>
    <p:sldId id="277" r:id="rId9"/>
    <p:sldId id="287" r:id="rId10"/>
    <p:sldId id="288" r:id="rId11"/>
    <p:sldId id="291" r:id="rId12"/>
    <p:sldId id="290" r:id="rId13"/>
    <p:sldId id="281" r:id="rId14"/>
    <p:sldId id="279" r:id="rId15"/>
    <p:sldId id="278" r:id="rId16"/>
    <p:sldId id="283" r:id="rId17"/>
    <p:sldId id="284" r:id="rId18"/>
    <p:sldId id="276" r:id="rId19"/>
    <p:sldId id="28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DBFB9"/>
    <a:srgbClr val="000000"/>
    <a:srgbClr val="8FD1B5"/>
    <a:srgbClr val="99BACC"/>
    <a:srgbClr val="F8FAF4"/>
    <a:srgbClr val="F4F7F3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 autoAdjust="0"/>
  </p:normalViewPr>
  <p:slideViewPr>
    <p:cSldViewPr>
      <p:cViewPr varScale="1">
        <p:scale>
          <a:sx n="81" d="100"/>
          <a:sy n="81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53753BA8-AF40-4CAC-B7C8-6ABC8571875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7CECD-0ECE-4729-B104-FADA6390D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C0372-7FCD-4C64-86D5-50B8280F2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849C2-70C8-4B29-A646-18CE5C1EE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EAD77-0131-479B-8856-10FAE1084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970E4-3D03-4141-B790-47C0FFFA8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E8A5D-3A0F-48BD-8DD3-1363772D1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AB16D-4B51-4C2B-B622-A652E24D8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84114-B615-4788-AEB7-4CA45AEFF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92EC6-B4F8-43F0-8FD1-31C4E9394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85068-28F3-4FC9-9884-DDFFADD93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65D4E4-0C3F-41CC-9132-AE58948A39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-n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hportal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836712"/>
            <a:ext cx="8243888" cy="39604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Информационные </a:t>
            </a:r>
            <a:r>
              <a:rPr lang="ru-RU" dirty="0" err="1" smtClean="0">
                <a:solidFill>
                  <a:srgbClr val="00B050"/>
                </a:solidFill>
              </a:rPr>
              <a:t>технологиии</a:t>
            </a:r>
            <a:r>
              <a:rPr lang="ru-RU" dirty="0" smtClean="0">
                <a:solidFill>
                  <a:srgbClr val="00B050"/>
                </a:solidFill>
              </a:rPr>
              <a:t> в образовательном процессе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213100"/>
            <a:ext cx="6696744" cy="2664172"/>
          </a:xfrm>
        </p:spPr>
        <p:txBody>
          <a:bodyPr/>
          <a:lstStyle/>
          <a:p>
            <a:r>
              <a:rPr lang="ru-RU" sz="2000" b="0" i="1" u="sng" dirty="0" smtClean="0"/>
              <a:t> </a:t>
            </a:r>
          </a:p>
          <a:p>
            <a:endParaRPr lang="ru-RU" sz="2000" b="0" i="1" u="sng" dirty="0" smtClean="0">
              <a:solidFill>
                <a:schemeClr val="tx1"/>
              </a:solidFill>
            </a:endParaRPr>
          </a:p>
          <a:p>
            <a:endParaRPr lang="ru-RU" sz="2000" b="0" i="1" u="sng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rgbClr val="00B0F0"/>
                </a:solidFill>
              </a:rPr>
              <a:t>  </a:t>
            </a:r>
            <a:r>
              <a:rPr lang="ru-RU" i="1" dirty="0" smtClean="0">
                <a:solidFill>
                  <a:srgbClr val="FFC000"/>
                </a:solidFill>
              </a:rPr>
              <a:t>Ведущая  методическая тема 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       МО начальных классов</a:t>
            </a:r>
            <a:endParaRPr lang="ru-RU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воспринимаем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10%  из того, что мы ЧИТАЕМ,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  из того, что мы СЛЫШИМ,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30%  из того, что мы ВИДИМ,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  из того, что мы ВИДИМ и СЛЫШИМ,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  из того, что ОБСУЖДАЕМ с другими,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80%  из того, что мы ИСПЫТЫВАЕМ лично,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95%  из того, что мы ПРЕПОДАЕМ кому-то еще.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      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Уильям </a:t>
            </a:r>
            <a:r>
              <a:rPr lang="ru-RU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Глассер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Преподавание с помощью интерактивной доски имеет следующие преимущества:</a:t>
            </a:r>
            <a:r>
              <a:rPr lang="ru-RU" sz="2000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</a:b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Материалы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уроку можно приготовить заранее – это обеспечит хороший темп занятия и сохранит время на обсуждения.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Можно создавать ссылки с одного файла на другой, например, аудио, видео-файлы или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Интернет-страницы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Это позволяет не тратить время на поиск нужных ресурсов. 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Материал можно структурировать по страницам, что требует поэтапного логического подхода и облегчает планирование.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После занятия файлы можно сохранить (в начальном или конечном виде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 можно использовать во время проверки знаний учеников.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 smtClean="0">
                <a:solidFill>
                  <a:srgbClr val="FFC000"/>
                </a:solidFill>
              </a:rPr>
              <a:t>Использование инструментов программного обеспечения</a:t>
            </a:r>
            <a:endParaRPr lang="ru-RU" sz="2000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b="1" dirty="0" smtClean="0">
                <a:solidFill>
                  <a:srgbClr val="00B050"/>
                </a:solidFill>
              </a:rPr>
              <a:t>Работа с текстом и изображениями.</a:t>
            </a:r>
          </a:p>
          <a:p>
            <a:pPr lvl="0"/>
            <a:r>
              <a:rPr lang="ru-RU" sz="2000" b="1" dirty="0" smtClean="0">
                <a:solidFill>
                  <a:srgbClr val="00B050"/>
                </a:solidFill>
              </a:rPr>
              <a:t>Создание с помощью шаблонов и  изображений собственных заданий для занятий.</a:t>
            </a:r>
          </a:p>
          <a:p>
            <a:pPr lvl="0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Использование встроенного в программное обеспечение интерактивной доски презентационного инструментария для обогащения дидактического материал.</a:t>
            </a:r>
          </a:p>
          <a:p>
            <a:pPr lvl="0"/>
            <a:r>
              <a:rPr lang="ru-RU" sz="2000" b="1" dirty="0" smtClean="0">
                <a:solidFill>
                  <a:srgbClr val="00B050"/>
                </a:solidFill>
              </a:rPr>
              <a:t>Демонстрация презентаций</a:t>
            </a:r>
          </a:p>
          <a:p>
            <a:pPr lvl="0"/>
            <a:r>
              <a:rPr lang="ru-RU" sz="2000" b="1" dirty="0" smtClean="0">
                <a:solidFill>
                  <a:srgbClr val="00B050"/>
                </a:solidFill>
              </a:rPr>
              <a:t>Использование электронных интерактивных  образовательных ресурсов.</a:t>
            </a:r>
          </a:p>
          <a:p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7596336" cy="1628800"/>
          </a:xfrm>
        </p:spPr>
        <p:txBody>
          <a:bodyPr/>
          <a:lstStyle/>
          <a:p>
            <a:r>
              <a:rPr lang="ru-RU" sz="2000" i="1" dirty="0" smtClean="0">
                <a:solidFill>
                  <a:srgbClr val="FFC000"/>
                </a:solidFill>
              </a:rPr>
              <a:t>Практическая работа по использованию нижеперечисленных функций с применением своих дидактических материалов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i="1" dirty="0" smtClean="0"/>
              <a:t>Drag and drop</a:t>
            </a:r>
            <a:r>
              <a:rPr lang="ru-RU" sz="2400" dirty="0" smtClean="0"/>
              <a:t> (тащить и отпустить). </a:t>
            </a:r>
          </a:p>
          <a:p>
            <a:pPr lvl="0">
              <a:buNone/>
            </a:pPr>
            <a:r>
              <a:rPr lang="ru-RU" sz="2400" dirty="0" smtClean="0"/>
              <a:t>устанавливать соответствие между объектами; </a:t>
            </a:r>
          </a:p>
          <a:p>
            <a:pPr lvl="0">
              <a:buNone/>
            </a:pPr>
            <a:r>
              <a:rPr lang="ru-RU" sz="2400" dirty="0" smtClean="0"/>
              <a:t>маркировать какие-то объекты, выделять их;</a:t>
            </a:r>
          </a:p>
          <a:p>
            <a:pPr lvl="0">
              <a:buNone/>
            </a:pPr>
            <a:r>
              <a:rPr lang="ru-RU" sz="2400" dirty="0" smtClean="0"/>
              <a:t>группировать объекты, сортировать их;</a:t>
            </a:r>
          </a:p>
          <a:p>
            <a:pPr>
              <a:buNone/>
            </a:pPr>
            <a:r>
              <a:rPr lang="ru-RU" sz="2400" dirty="0" smtClean="0"/>
              <a:t>просто перемещать объекты из одного положения на экране в другое положение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8353425" cy="5328890"/>
          </a:xfrm>
        </p:spPr>
        <p:txBody>
          <a:bodyPr/>
          <a:lstStyle/>
          <a:p>
            <a:r>
              <a:rPr lang="ru-RU" i="1" dirty="0" smtClean="0"/>
              <a:t>Просмотр страниц в любом порядке и возврат к страницам.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i="1" dirty="0" smtClean="0"/>
              <a:t>Умное перо.</a:t>
            </a:r>
            <a:r>
              <a:rPr lang="ru-RU" dirty="0" smtClean="0"/>
              <a:t> Эта функция способна распознавать простые фигуры – прямоугольники, круги, треугольники, стрелки – что позволяет быстро рисовать четкие, понятные, аккуратные схемы. </a:t>
            </a:r>
          </a:p>
          <a:p>
            <a:endParaRPr lang="ru-RU" dirty="0" smtClean="0"/>
          </a:p>
          <a:p>
            <a:r>
              <a:rPr lang="ru-RU" i="1" dirty="0" smtClean="0"/>
              <a:t>Записи на экране.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628800"/>
            <a:ext cx="8353425" cy="4968850"/>
          </a:xfrm>
        </p:spPr>
        <p:txBody>
          <a:bodyPr/>
          <a:lstStyle/>
          <a:p>
            <a:r>
              <a:rPr lang="ru-RU" i="1" dirty="0" smtClean="0"/>
              <a:t>Выделение отдельных частей экрана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используя инструмент "прожектор.</a:t>
            </a:r>
          </a:p>
          <a:p>
            <a:pPr lvl="0"/>
            <a:r>
              <a:rPr lang="ru-RU" i="1" dirty="0" smtClean="0"/>
              <a:t>Вырезать и вставить</a:t>
            </a:r>
            <a:r>
              <a:rPr lang="ru-RU" dirty="0" smtClean="0"/>
              <a:t>.  Объекты можно вырезать и стирать с экрана, копировать и вставлять, действия – отменять или возвращать. Эти придает учащимся больше уверенности.</a:t>
            </a:r>
          </a:p>
          <a:p>
            <a:pPr lvl="0"/>
            <a:r>
              <a:rPr lang="ru-RU" i="1" dirty="0" smtClean="0"/>
              <a:t>Использование фонов и картинок из коллекции шаблонов и  рисунков.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sz="2400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r>
              <a:rPr lang="ru-RU" sz="2000" i="1" dirty="0" smtClean="0">
                <a:solidFill>
                  <a:srgbClr val="FFC000"/>
                </a:solidFill>
              </a:rPr>
              <a:t>Практические разработки учителей начальных классов</a:t>
            </a:r>
            <a:endParaRPr lang="ru-RU" sz="2000" i="1" dirty="0">
              <a:solidFill>
                <a:srgbClr val="FFC000"/>
              </a:solidFill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412776"/>
            <a:ext cx="8353425" cy="5184874"/>
          </a:xfrm>
        </p:spPr>
        <p:txBody>
          <a:bodyPr/>
          <a:lstStyle/>
          <a:p>
            <a:r>
              <a:rPr lang="ru-RU" sz="2000" dirty="0" err="1" smtClean="0"/>
              <a:t>Шадорина</a:t>
            </a:r>
            <a:r>
              <a:rPr lang="ru-RU" sz="2000" dirty="0" smtClean="0"/>
              <a:t> Т.Ю.  Учитель 1 класса </a:t>
            </a:r>
          </a:p>
          <a:p>
            <a:r>
              <a:rPr lang="ru-RU" sz="2000" dirty="0" smtClean="0"/>
              <a:t>Разработка тренажеров по «Обучению грамоте» с использованием ресурсов ИД. </a:t>
            </a:r>
          </a:p>
          <a:p>
            <a:endParaRPr lang="ru-RU" sz="2000" dirty="0" smtClean="0"/>
          </a:p>
          <a:p>
            <a:r>
              <a:rPr lang="ru-RU" sz="2000" dirty="0" smtClean="0"/>
              <a:t>Е.Б. </a:t>
            </a:r>
            <a:r>
              <a:rPr lang="ru-RU" sz="2000" dirty="0" err="1" smtClean="0"/>
              <a:t>Бешенцева</a:t>
            </a:r>
            <a:r>
              <a:rPr lang="ru-RU" sz="2000" dirty="0" smtClean="0"/>
              <a:t> учитель 3 класса</a:t>
            </a:r>
          </a:p>
          <a:p>
            <a:r>
              <a:rPr lang="ru-RU" sz="2000" dirty="0" smtClean="0"/>
              <a:t>    Практические задания для уроков математики с использованием ресурсов ИД.</a:t>
            </a:r>
          </a:p>
          <a:p>
            <a:endParaRPr lang="ru-RU" sz="2000" dirty="0" smtClean="0"/>
          </a:p>
          <a:p>
            <a:r>
              <a:rPr lang="ru-RU" sz="2000" dirty="0" smtClean="0"/>
              <a:t>Сивакова М.Е. Учитель 1 «Б» класса</a:t>
            </a:r>
          </a:p>
          <a:p>
            <a:r>
              <a:rPr lang="ru-RU" sz="2000" dirty="0" smtClean="0"/>
              <a:t>Коррекционные задания для уч-ся со сложной структурой дефекта с использованием ресурсов ИД.</a:t>
            </a:r>
          </a:p>
          <a:p>
            <a:endParaRPr lang="ru-RU" sz="2000" dirty="0" smtClean="0"/>
          </a:p>
          <a:p>
            <a:r>
              <a:rPr lang="ru-RU" sz="2000" dirty="0" smtClean="0"/>
              <a:t>Азарова И.С. учитель 2 класса</a:t>
            </a:r>
          </a:p>
          <a:p>
            <a:r>
              <a:rPr lang="ru-RU" sz="2000" dirty="0" smtClean="0"/>
              <a:t> Коррекционно-развивающие задания на уроках «Развития речи» с использованием ресурсов ИД.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0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0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0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0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30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0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0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30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79788">
            <a:off x="776288" y="1347788"/>
            <a:ext cx="7758112" cy="4914900"/>
          </a:xfrm>
        </p:spPr>
        <p:txBody>
          <a:bodyPr/>
          <a:lstStyle/>
          <a:p>
            <a:r>
              <a:rPr lang="ru-RU" b="1" dirty="0" smtClean="0"/>
              <a:t>Работа с интерактивной доской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WordArt 3"/>
          <p:cNvSpPr>
            <a:spLocks noChangeArrowheads="1" noChangeShapeType="1" noTextEdit="1"/>
          </p:cNvSpPr>
          <p:nvPr/>
        </p:nvSpPr>
        <p:spPr bwMode="gray">
          <a:xfrm>
            <a:off x="611188" y="3141663"/>
            <a:ext cx="4802187" cy="800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B2B2B2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391400" cy="1800200"/>
          </a:xfrm>
        </p:spPr>
        <p:txBody>
          <a:bodyPr/>
          <a:lstStyle/>
          <a:p>
            <a:r>
              <a:rPr lang="ru-RU" sz="2400" i="1" dirty="0" smtClean="0">
                <a:solidFill>
                  <a:srgbClr val="FFC000"/>
                </a:solidFill>
              </a:rPr>
              <a:t>Информационно-образовательная среда (ИОС) как основа модернизации образовательной системы </a:t>
            </a:r>
            <a:r>
              <a:rPr lang="ru-RU" i="1" dirty="0" smtClean="0">
                <a:solidFill>
                  <a:srgbClr val="FFC000"/>
                </a:solidFill>
              </a:rPr>
              <a:t/>
            </a:r>
            <a:br>
              <a:rPr lang="ru-RU" i="1" dirty="0" smtClean="0">
                <a:solidFill>
                  <a:srgbClr val="FFC000"/>
                </a:solidFill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706816" cy="434585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Составляющие: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Наличие «средств общения» с информацией;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Наличие системы для самостоятельной работы с информацией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Наличие интенсивных связей участников образовательного процесса</a:t>
            </a:r>
          </a:p>
          <a:p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9122" name="Rectangle 34"/>
          <p:cNvSpPr>
            <a:spLocks noGrp="1" noChangeArrowheads="1"/>
          </p:cNvSpPr>
          <p:nvPr>
            <p:ph type="title"/>
          </p:nvPr>
        </p:nvSpPr>
        <p:spPr>
          <a:xfrm>
            <a:off x="971601" y="188640"/>
            <a:ext cx="8172399" cy="1655911"/>
          </a:xfrm>
        </p:spPr>
        <p:txBody>
          <a:bodyPr/>
          <a:lstStyle/>
          <a:p>
            <a:r>
              <a:rPr lang="ru-RU" sz="2800" dirty="0" smtClean="0"/>
              <a:t>Направления деятельности МО в использовании информационных технологий</a:t>
            </a:r>
            <a:endParaRPr lang="ru-RU" sz="2800" dirty="0"/>
          </a:p>
        </p:txBody>
      </p:sp>
      <p:sp>
        <p:nvSpPr>
          <p:cNvPr id="89123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pPr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>I.</a:t>
            </a:r>
            <a:r>
              <a:rPr lang="ru-RU" sz="2400" b="1" i="1" dirty="0" smtClean="0">
                <a:solidFill>
                  <a:srgbClr val="00B050"/>
                </a:solidFill>
              </a:rPr>
              <a:t>Повышение профессионального уровня, самообразование учителя через участие</a:t>
            </a:r>
            <a:r>
              <a:rPr lang="ru-RU" sz="2400" i="1" dirty="0" smtClean="0">
                <a:solidFill>
                  <a:srgbClr val="00B050"/>
                </a:solidFill>
              </a:rPr>
              <a:t> в различных педагогических </a:t>
            </a:r>
            <a:r>
              <a:rPr lang="ru-RU" sz="2400" i="1" dirty="0" err="1" smtClean="0">
                <a:solidFill>
                  <a:srgbClr val="00B050"/>
                </a:solidFill>
              </a:rPr>
              <a:t>интернет-сообществах</a:t>
            </a:r>
            <a:r>
              <a:rPr lang="en-US" sz="2400" i="1" dirty="0" smtClean="0">
                <a:solidFill>
                  <a:srgbClr val="00B050"/>
                </a:solidFill>
              </a:rPr>
              <a:t> </a:t>
            </a:r>
            <a:r>
              <a:rPr lang="ru-RU" sz="2400" i="1" dirty="0" smtClean="0">
                <a:solidFill>
                  <a:srgbClr val="00B050"/>
                </a:solidFill>
              </a:rPr>
              <a:t> и сетевых проектах</a:t>
            </a:r>
          </a:p>
          <a:p>
            <a:pPr>
              <a:buNone/>
            </a:pPr>
            <a:endParaRPr lang="en-US" sz="24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>II</a:t>
            </a:r>
            <a:r>
              <a:rPr lang="ru-RU" sz="2400" b="1" i="1" dirty="0" smtClean="0">
                <a:solidFill>
                  <a:srgbClr val="00B050"/>
                </a:solidFill>
              </a:rPr>
              <a:t>. Создание единой информационной сети МО </a:t>
            </a:r>
            <a:r>
              <a:rPr lang="en-US" sz="2400" b="1" i="1" dirty="0" smtClean="0">
                <a:solidFill>
                  <a:srgbClr val="00B050"/>
                </a:solidFill>
              </a:rPr>
              <a:t>(</a:t>
            </a:r>
            <a:r>
              <a:rPr lang="ru-RU" sz="2400" b="1" i="1" dirty="0" smtClean="0">
                <a:solidFill>
                  <a:srgbClr val="00B050"/>
                </a:solidFill>
              </a:rPr>
              <a:t> банка </a:t>
            </a:r>
            <a:r>
              <a:rPr lang="ru-RU" sz="2400" b="1" i="1" dirty="0" err="1" smtClean="0">
                <a:solidFill>
                  <a:srgbClr val="00B050"/>
                </a:solidFill>
              </a:rPr>
              <a:t>интернет-ресурсов</a:t>
            </a:r>
            <a:r>
              <a:rPr lang="en-US" sz="2400" b="1" i="1" dirty="0" smtClean="0">
                <a:solidFill>
                  <a:srgbClr val="00B050"/>
                </a:solidFill>
              </a:rPr>
              <a:t>)</a:t>
            </a:r>
            <a:r>
              <a:rPr lang="ru-RU" sz="2400" b="1" i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en-US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>III.</a:t>
            </a:r>
            <a:r>
              <a:rPr lang="ru-RU" sz="2400" b="1" i="1" dirty="0" smtClean="0">
                <a:solidFill>
                  <a:srgbClr val="00B050"/>
                </a:solidFill>
              </a:rPr>
              <a:t>Освоение интерактивных средств обучения (интерактивная доска)</a:t>
            </a:r>
            <a:endParaRPr lang="en-US" sz="24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72816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78092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Образовательные сайты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1.Образовательный сайт взаимопомощи учителей Екатерины Ивановны Пашковой </a:t>
            </a:r>
            <a:r>
              <a:rPr lang="ru-RU" dirty="0" smtClean="0">
                <a:solidFill>
                  <a:srgbClr val="FFC000"/>
                </a:solidFill>
              </a:rPr>
              <a:t>«</a:t>
            </a:r>
            <a:r>
              <a:rPr lang="en-US" dirty="0" err="1" smtClean="0">
                <a:solidFill>
                  <a:srgbClr val="FFC000"/>
                </a:solidFill>
              </a:rPr>
              <a:t>Pedsovet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r>
              <a:rPr lang="en-US" dirty="0" err="1" smtClean="0">
                <a:solidFill>
                  <a:srgbClr val="FFC000"/>
                </a:solidFill>
              </a:rPr>
              <a:t>su</a:t>
            </a:r>
            <a:r>
              <a:rPr lang="ru-RU" dirty="0" smtClean="0">
                <a:solidFill>
                  <a:srgbClr val="FFC000"/>
                </a:solidFill>
              </a:rPr>
              <a:t>», </a:t>
            </a:r>
            <a:r>
              <a:rPr lang="ru-RU" dirty="0" smtClean="0">
                <a:solidFill>
                  <a:srgbClr val="92D050"/>
                </a:solidFill>
              </a:rPr>
              <a:t>В основе сайта лежит идея взаимопомощи: "учитель, помоги учителю!</a:t>
            </a: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2.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«</a:t>
            </a:r>
            <a:r>
              <a:rPr lang="ru-RU" dirty="0" smtClean="0">
                <a:solidFill>
                  <a:srgbClr val="FFC000"/>
                </a:solidFill>
              </a:rPr>
              <a:t>Сеть творческих учителей</a:t>
            </a:r>
            <a:r>
              <a:rPr lang="ru-RU" b="1" dirty="0" smtClean="0">
                <a:solidFill>
                  <a:srgbClr val="FFC000"/>
                </a:solidFill>
              </a:rPr>
              <a:t>»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92D050"/>
                </a:solidFill>
              </a:rPr>
              <a:t>3.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C000"/>
                </a:solidFill>
              </a:rPr>
              <a:t>«</a:t>
            </a:r>
            <a:r>
              <a:rPr lang="ru-RU" dirty="0" smtClean="0">
                <a:solidFill>
                  <a:srgbClr val="FFC000"/>
                </a:solidFill>
              </a:rPr>
              <a:t>Учительский портал</a:t>
            </a:r>
            <a:r>
              <a:rPr lang="ru-RU" b="1" dirty="0" smtClean="0">
                <a:solidFill>
                  <a:srgbClr val="FFC000"/>
                </a:solidFill>
              </a:rPr>
              <a:t>»</a:t>
            </a:r>
            <a:endParaRPr lang="ru-RU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92D050"/>
                </a:solidFill>
              </a:rPr>
              <a:t>4. </a:t>
            </a:r>
            <a:r>
              <a:rPr lang="ru-RU" b="1" dirty="0" smtClean="0">
                <a:solidFill>
                  <a:srgbClr val="FFC000"/>
                </a:solidFill>
              </a:rPr>
              <a:t>«</a:t>
            </a:r>
            <a:r>
              <a:rPr lang="ru-RU" dirty="0" smtClean="0">
                <a:solidFill>
                  <a:srgbClr val="FFC000"/>
                </a:solidFill>
              </a:rPr>
              <a:t>Открытый класс</a:t>
            </a:r>
            <a:r>
              <a:rPr lang="ru-RU" b="1" dirty="0" smtClean="0">
                <a:solidFill>
                  <a:srgbClr val="FFC000"/>
                </a:solidFill>
              </a:rPr>
              <a:t>»</a:t>
            </a:r>
            <a:endParaRPr lang="ru-RU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92D050"/>
                </a:solidFill>
              </a:rPr>
              <a:t>5. </a:t>
            </a:r>
            <a:r>
              <a:rPr lang="ru-RU" b="1" dirty="0" smtClean="0">
                <a:solidFill>
                  <a:srgbClr val="FFC000"/>
                </a:solidFill>
              </a:rPr>
              <a:t>«</a:t>
            </a:r>
            <a:r>
              <a:rPr lang="en-US" dirty="0" smtClean="0">
                <a:solidFill>
                  <a:srgbClr val="FFC000"/>
                </a:solidFill>
              </a:rPr>
              <a:t>Viki.rdf.ru</a:t>
            </a:r>
            <a:r>
              <a:rPr lang="ru-RU" b="1" dirty="0" smtClean="0">
                <a:solidFill>
                  <a:srgbClr val="FFC000"/>
                </a:solidFill>
              </a:rPr>
              <a:t>»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u="sng" dirty="0" smtClean="0">
                <a:solidFill>
                  <a:srgbClr val="FFC000"/>
                </a:solidFill>
              </a:rPr>
              <a:t>сайт «</a:t>
            </a:r>
            <a:r>
              <a:rPr lang="en-US" sz="2800" i="1" u="sng" dirty="0" err="1" smtClean="0">
                <a:solidFill>
                  <a:srgbClr val="FFC000"/>
                </a:solidFill>
              </a:rPr>
              <a:t>Pedsovet</a:t>
            </a:r>
            <a:r>
              <a:rPr lang="ru-RU" sz="2800" i="1" u="sng" dirty="0" smtClean="0">
                <a:solidFill>
                  <a:srgbClr val="FFC000"/>
                </a:solidFill>
              </a:rPr>
              <a:t>.</a:t>
            </a:r>
            <a:r>
              <a:rPr lang="en-US" sz="2800" i="1" u="sng" dirty="0" err="1" smtClean="0">
                <a:solidFill>
                  <a:srgbClr val="FFC000"/>
                </a:solidFill>
              </a:rPr>
              <a:t>su</a:t>
            </a:r>
            <a:r>
              <a:rPr lang="ru-RU" sz="2800" i="1" u="sng" dirty="0" smtClean="0">
                <a:solidFill>
                  <a:srgbClr val="FFC000"/>
                </a:solidFill>
              </a:rPr>
              <a:t>»,</a:t>
            </a:r>
            <a:endParaRPr lang="ru-RU" sz="2800" i="1" u="sng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10872" cy="554461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Образовательный сайт взаимопомощи учителей Екатерины Ивановны Пашковой "</a:t>
            </a:r>
            <a:r>
              <a:rPr lang="ru-RU" b="1" i="1" dirty="0" err="1" smtClean="0">
                <a:solidFill>
                  <a:srgbClr val="92D050"/>
                </a:solidFill>
              </a:rPr>
              <a:t>Педсовет.су</a:t>
            </a:r>
            <a:r>
              <a:rPr lang="ru-RU" b="1" i="1" dirty="0" smtClean="0">
                <a:solidFill>
                  <a:srgbClr val="92D050"/>
                </a:solidFill>
              </a:rPr>
              <a:t>». В основе сайта лежит идея взаимопомощи: "учитель, помоги учителю!"</a:t>
            </a:r>
          </a:p>
          <a:p>
            <a:r>
              <a:rPr lang="ru-RU" b="1" dirty="0" smtClean="0">
                <a:solidFill>
                  <a:srgbClr val="92D050"/>
                </a:solidFill>
              </a:rPr>
              <a:t> </a:t>
            </a:r>
            <a:r>
              <a:rPr lang="ru-RU" sz="2400" b="1" i="1" dirty="0" smtClean="0">
                <a:solidFill>
                  <a:srgbClr val="92D050"/>
                </a:solidFill>
              </a:rPr>
              <a:t>На сайте можно опубликовать</a:t>
            </a:r>
            <a:r>
              <a:rPr lang="ru-RU" sz="2400" i="1" dirty="0" smtClean="0">
                <a:solidFill>
                  <a:srgbClr val="92D050"/>
                </a:solidFill>
              </a:rPr>
              <a:t> свой авторский материал и получить свидетельство о публикации электронного СМИ. Можно принять участие в различных профессиональных конкурсах (и что ценно: не только в учебном году, но и летом, когда учитель может максимально применить свой творческий потенциал).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0"/>
            <a:ext cx="7658100" cy="1916832"/>
          </a:xfrm>
        </p:spPr>
        <p:txBody>
          <a:bodyPr/>
          <a:lstStyle/>
          <a:p>
            <a:r>
              <a:rPr lang="ru-RU" sz="2800" i="1" u="sng" dirty="0" smtClean="0">
                <a:solidFill>
                  <a:srgbClr val="FFC000"/>
                </a:solidFill>
              </a:rPr>
              <a:t>Сеть творческих учителей</a:t>
            </a:r>
            <a:br>
              <a:rPr lang="ru-RU" sz="2800" i="1" u="sng" dirty="0" smtClean="0">
                <a:solidFill>
                  <a:srgbClr val="FFC000"/>
                </a:solidFill>
              </a:rPr>
            </a:br>
            <a:r>
              <a:rPr lang="ru-RU" sz="2800" u="sng" dirty="0" smtClean="0">
                <a:hlinkClick r:id="rId2"/>
              </a:rPr>
              <a:t>http://www.it-n.ru/</a:t>
            </a:r>
            <a:r>
              <a:rPr lang="ru-RU" sz="2800" dirty="0" smtClean="0"/>
              <a:t> </a:t>
            </a:r>
            <a:r>
              <a:rPr lang="ru-RU" sz="2800" i="1" u="sng" dirty="0" smtClean="0">
                <a:solidFill>
                  <a:srgbClr val="FFC000"/>
                </a:solidFill>
              </a:rPr>
              <a:t/>
            </a:r>
            <a:br>
              <a:rPr lang="ru-RU" sz="2800" i="1" u="sng" dirty="0" smtClean="0">
                <a:solidFill>
                  <a:srgbClr val="FFC000"/>
                </a:solidFill>
              </a:rPr>
            </a:br>
            <a:endParaRPr lang="ru-RU" sz="2800" i="1" u="sng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 </a:t>
            </a:r>
            <a:r>
              <a:rPr lang="ru-RU" sz="2400" b="1" i="1" dirty="0" smtClean="0">
                <a:solidFill>
                  <a:srgbClr val="92D050"/>
                </a:solidFill>
              </a:rPr>
              <a:t>Пользователю достаточно подписаться на рассылки. При этом в электронный почтовый ящик попадают   полные тексты сообщений на избранных пользователем форумах. На портале собрана одна из крупнейших в Интернете библиотек авторских методических разработок (свыше 25 тысяч). Здесь создана целая система дистанционной профессиональной методической поддержки и самообразования . Это активно работающие сообщества, мастер-классы, ИКТ  – фестивали учителей-предметников, профессиональные конкурсы.</a:t>
            </a:r>
            <a:endParaRPr lang="ru-RU" sz="24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920880" cy="936104"/>
          </a:xfrm>
        </p:spPr>
        <p:txBody>
          <a:bodyPr/>
          <a:lstStyle/>
          <a:p>
            <a:r>
              <a:rPr lang="ru-RU" sz="2800" i="1" u="sng" dirty="0" smtClean="0">
                <a:solidFill>
                  <a:srgbClr val="FFC000"/>
                </a:solidFill>
              </a:rPr>
              <a:t>Учительский портал</a:t>
            </a:r>
            <a:br>
              <a:rPr lang="ru-RU" sz="2800" i="1" u="sng" dirty="0" smtClean="0">
                <a:solidFill>
                  <a:srgbClr val="FFC000"/>
                </a:solidFill>
              </a:rPr>
            </a:br>
            <a:r>
              <a:rPr lang="ru-RU" sz="2800" i="1" u="sng" dirty="0" smtClean="0">
                <a:solidFill>
                  <a:srgbClr val="FFC000"/>
                </a:solidFill>
              </a:rPr>
              <a:t/>
            </a:r>
            <a:br>
              <a:rPr lang="ru-RU" sz="2800" i="1" u="sng" dirty="0" smtClean="0">
                <a:solidFill>
                  <a:srgbClr val="FFC000"/>
                </a:solidFill>
              </a:rPr>
            </a:br>
            <a:r>
              <a:rPr lang="ru-RU" sz="2800" u="sng" dirty="0" smtClean="0">
                <a:solidFill>
                  <a:srgbClr val="FFC000"/>
                </a:solidFill>
                <a:hlinkClick r:id="rId2"/>
              </a:rPr>
              <a:t>http://www.uchportal.ru/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br>
              <a:rPr lang="ru-RU" sz="2800" dirty="0" smtClean="0">
                <a:solidFill>
                  <a:srgbClr val="FFC000"/>
                </a:solidFill>
              </a:rPr>
            </a:b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92D050"/>
                </a:solidFill>
              </a:rPr>
              <a:t>Хорошая база качественных методических разработок. Публикация авторских материалов на Учительском портале направлена на развитие творческой деятельности и роста профессионального мастерства педагогов, развитие и поддержку новых технологий в организации образовательного процесса, обмен инновационным педагогическим опытом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r>
              <a:rPr lang="en-US" sz="2800" i="1" dirty="0" smtClean="0"/>
              <a:t>II.</a:t>
            </a:r>
            <a:r>
              <a:rPr lang="ru-RU" sz="2800" i="1" dirty="0" smtClean="0"/>
              <a:t>Создание банка </a:t>
            </a:r>
            <a:r>
              <a:rPr lang="ru-RU" sz="2800" i="1" dirty="0" err="1" smtClean="0"/>
              <a:t>интернет-ресурсов</a:t>
            </a:r>
            <a:endParaRPr lang="ru-RU" sz="2800" dirty="0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353425" cy="540089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b="1" i="1" dirty="0" smtClean="0">
                <a:solidFill>
                  <a:srgbClr val="00B050"/>
                </a:solidFill>
              </a:rPr>
              <a:t>электронные дидактические материалы</a:t>
            </a:r>
            <a:r>
              <a:rPr lang="ru-RU" sz="2000" i="1" dirty="0" smtClean="0">
                <a:solidFill>
                  <a:srgbClr val="00B050"/>
                </a:solidFill>
              </a:rPr>
              <a:t>, различные </a:t>
            </a:r>
            <a:r>
              <a:rPr lang="ru-RU" sz="2000" i="1" dirty="0" err="1" smtClean="0">
                <a:solidFill>
                  <a:srgbClr val="00B050"/>
                </a:solidFill>
              </a:rPr>
              <a:t>медиа-ресурсы</a:t>
            </a:r>
            <a:r>
              <a:rPr lang="ru-RU" sz="2000" i="1" dirty="0" smtClean="0">
                <a:solidFill>
                  <a:srgbClr val="00B050"/>
                </a:solidFill>
              </a:rPr>
              <a:t>, найденные в Интернете. Материалы  расположены по предметам: математика, чтение, русский язык и т.д.</a:t>
            </a:r>
          </a:p>
          <a:p>
            <a:r>
              <a:rPr lang="ru-RU" sz="2000" i="1" dirty="0" smtClean="0">
                <a:solidFill>
                  <a:srgbClr val="00B050"/>
                </a:solidFill>
              </a:rPr>
              <a:t>  </a:t>
            </a:r>
            <a:r>
              <a:rPr lang="ru-RU" sz="2400" b="1" i="1" dirty="0" smtClean="0">
                <a:solidFill>
                  <a:srgbClr val="00B050"/>
                </a:solidFill>
              </a:rPr>
              <a:t>каталог полезных ссылок</a:t>
            </a:r>
            <a:endParaRPr lang="en-US" sz="2400" b="1" i="1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    </a:t>
            </a:r>
            <a:r>
              <a:rPr lang="ru-RU" sz="2000" dirty="0" smtClean="0">
                <a:solidFill>
                  <a:srgbClr val="00B050"/>
                </a:solidFill>
              </a:rPr>
              <a:t>Картинки: адреса, по которым можно найти различные клипарты, анимационные картинки.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    Методика: презентации, сценарии, конспекты уроков и т.д.</a:t>
            </a:r>
            <a:r>
              <a:rPr lang="ru-RU" sz="2000" b="1" i="1" dirty="0" smtClean="0"/>
              <a:t> </a:t>
            </a:r>
            <a:endParaRPr lang="en-US" sz="2000" b="1" i="1" dirty="0" smtClean="0"/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Создание собственных ресурсов </a:t>
            </a:r>
            <a:r>
              <a:rPr lang="ru-RU" sz="2000" i="1" dirty="0" smtClean="0">
                <a:solidFill>
                  <a:srgbClr val="00B050"/>
                </a:solidFill>
              </a:rPr>
              <a:t>для уроков и внеурочной деятельности. </a:t>
            </a:r>
            <a:endParaRPr lang="ru-RU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Образовательные ресурсы для уроков.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Интерактивные игры, викторины, кроссворды.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Презентации к урокам и т.д.</a:t>
            </a:r>
          </a:p>
          <a:p>
            <a:pPr lvl="0"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pPr lvl="0">
              <a:buNone/>
            </a:pPr>
            <a:endParaRPr lang="ru-RU" sz="2000" dirty="0" smtClean="0">
              <a:solidFill>
                <a:srgbClr val="00B05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3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1224136"/>
          </a:xfrm>
        </p:spPr>
        <p:txBody>
          <a:bodyPr/>
          <a:lstStyle/>
          <a:p>
            <a:r>
              <a:rPr lang="en-US" sz="2800" dirty="0" smtClean="0">
                <a:latin typeface="+mn-lt"/>
                <a:ea typeface="+mn-ea"/>
                <a:cs typeface="+mn-cs"/>
              </a:rPr>
              <a:t>III. </a:t>
            </a:r>
            <a:r>
              <a:rPr lang="ru-RU" sz="2800" dirty="0" smtClean="0">
                <a:latin typeface="+mn-lt"/>
                <a:ea typeface="+mn-ea"/>
                <a:cs typeface="+mn-cs"/>
              </a:rPr>
              <a:t>ИНТЕРАКТИВНЫЕ </a:t>
            </a:r>
            <a:r>
              <a:rPr lang="ru-RU" sz="2800" dirty="0">
                <a:latin typeface="+mn-lt"/>
                <a:ea typeface="+mn-ea"/>
                <a:cs typeface="+mn-cs"/>
              </a:rPr>
              <a:t>СРЕДСТВА ОБУЧЕНИЯ </a:t>
            </a:r>
            <a:r>
              <a:rPr lang="ru-RU" sz="2800" dirty="0" smtClean="0">
                <a:latin typeface="+mn-lt"/>
                <a:ea typeface="+mn-ea"/>
                <a:cs typeface="+mn-cs"/>
              </a:rPr>
              <a:t/>
            </a:r>
            <a:br>
              <a:rPr lang="ru-RU" sz="2800" dirty="0" smtClean="0">
                <a:latin typeface="+mn-lt"/>
                <a:ea typeface="+mn-ea"/>
                <a:cs typeface="+mn-cs"/>
              </a:rPr>
            </a:br>
            <a:r>
              <a:rPr lang="ru-RU" sz="2000" dirty="0" smtClean="0">
                <a:latin typeface="+mn-lt"/>
                <a:ea typeface="+mn-ea"/>
                <a:cs typeface="+mn-cs"/>
              </a:rPr>
              <a:t>(интерактивная доска)</a:t>
            </a:r>
            <a:br>
              <a:rPr lang="ru-RU" sz="2000" dirty="0" smtClean="0">
                <a:latin typeface="+mn-lt"/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000" b="1" i="1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Пусть будет для учащихся золотым правилом: всё, что только возможно, предоставлять для восприятия чувствами, а именно: видимое  –  для восприятия зрением, слышимое – слухом, запахи – обонянием, подлежащее вкусу – вкусом, доступное осязанию – путём осязания. Если какие-либо предметы сразу можно воспринять несколькими чувствами, пусть они сразу схватываются несколькими чувствами…»</a:t>
            </a:r>
          </a:p>
          <a:p>
            <a:pPr>
              <a:buNone/>
            </a:pPr>
            <a:r>
              <a:rPr lang="ru-RU" sz="2000" b="1" i="1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2000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Это высказывание </a:t>
            </a:r>
            <a:r>
              <a:rPr lang="ru-RU" sz="2000" i="1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Яна </a:t>
            </a:r>
            <a:r>
              <a:rPr lang="ru-RU" sz="2000" i="1" dirty="0" err="1">
                <a:solidFill>
                  <a:srgbClr val="92D050"/>
                </a:solidFill>
                <a:latin typeface="+mn-lt"/>
                <a:ea typeface="+mn-ea"/>
                <a:cs typeface="+mn-cs"/>
              </a:rPr>
              <a:t>Амоса</a:t>
            </a:r>
            <a:r>
              <a:rPr lang="ru-RU" sz="2000" i="1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 Коменского</a:t>
            </a:r>
            <a:r>
              <a:rPr lang="ru-RU" sz="2000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 и выражает целесообразность применения ИД в учебном процессе.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ир 3D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 3D</Template>
  <TotalTime>1426</TotalTime>
  <Words>843</Words>
  <Application>Microsoft Office PowerPoint</Application>
  <PresentationFormat>Экран (4:3)</PresentationFormat>
  <Paragraphs>115</Paragraphs>
  <Slides>19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Мир 3D</vt:lpstr>
      <vt:lpstr>Информационные технологиии в образовательном процессе</vt:lpstr>
      <vt:lpstr>Информационно-образовательная среда (ИОС) как основа модернизации образовательной системы   </vt:lpstr>
      <vt:lpstr>Направления деятельности МО в использовании информационных технологий</vt:lpstr>
      <vt:lpstr>Образовательные сайты</vt:lpstr>
      <vt:lpstr>сайт «Pedsovet.su»,</vt:lpstr>
      <vt:lpstr>Сеть творческих учителей http://www.it-n.ru/  </vt:lpstr>
      <vt:lpstr>Учительский портал  http://www.uchportal.ru/  </vt:lpstr>
      <vt:lpstr>II.Создание банка интернет-ресурсов</vt:lpstr>
      <vt:lpstr>III. ИНТЕРАКТИВНЫЕ СРЕДСТВА ОБУЧЕНИЯ  (интерактивная доска) </vt:lpstr>
      <vt:lpstr>Слайд 10</vt:lpstr>
      <vt:lpstr>Преподавание с помощью интерактивной доски имеет следующие преимущества: </vt:lpstr>
      <vt:lpstr>Использование инструментов программного обеспечения</vt:lpstr>
      <vt:lpstr>Практическая работа по использованию нижеперечисленных функций с применением своих дидактических материалов</vt:lpstr>
      <vt:lpstr>Слайд 14</vt:lpstr>
      <vt:lpstr>Слайд 15</vt:lpstr>
      <vt:lpstr>Практические разработки учителей начальных классов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познавательных способностей учащихся с интеллектуальной недостаточностью через широкое использование ИКТ возможностей</dc:title>
  <dc:creator>SONY</dc:creator>
  <cp:lastModifiedBy>SONY</cp:lastModifiedBy>
  <cp:revision>9</cp:revision>
  <dcterms:created xsi:type="dcterms:W3CDTF">2013-03-20T18:00:59Z</dcterms:created>
  <dcterms:modified xsi:type="dcterms:W3CDTF">2013-05-29T05:49:22Z</dcterms:modified>
</cp:coreProperties>
</file>