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4" r:id="rId3"/>
    <p:sldId id="283" r:id="rId4"/>
    <p:sldId id="282" r:id="rId5"/>
    <p:sldId id="285" r:id="rId6"/>
    <p:sldId id="286" r:id="rId7"/>
    <p:sldId id="287" r:id="rId8"/>
    <p:sldId id="278" r:id="rId9"/>
    <p:sldId id="259" r:id="rId10"/>
    <p:sldId id="260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8" r:id="rId21"/>
    <p:sldId id="276" r:id="rId22"/>
    <p:sldId id="277" r:id="rId23"/>
    <p:sldId id="28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C994BF-A270-4859-A1DB-26D3671A76F7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80ACF1-407D-4977-8398-98C304E57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96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0ACF1-407D-4977-8398-98C304E57A5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5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70B3-9BCC-4588-A5BD-4110E4E5F87F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23F0-F1F3-4727-ADA1-1D65AE205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17215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F089-A06B-4454-B040-BB08D018579C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5895-8C5D-4EE0-9ADC-52CDD4B3F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06769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99DC-F665-4DA6-9D00-560E265D253A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D81D-2865-43ED-AB48-7B59A238C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17208"/>
      </p:ext>
    </p:extLst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/>
          </a:p>
        </p:txBody>
      </p:sp>
      <p:pic>
        <p:nvPicPr>
          <p:cNvPr id="56323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/>
          </a:p>
        </p:txBody>
      </p:sp>
      <p:pic>
        <p:nvPicPr>
          <p:cNvPr id="56325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70B3-9BCC-4588-A5BD-4110E4E5F87F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23F0-F1F3-4727-ADA1-1D65AE205D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035C-DD03-4A9C-B197-713D9693C602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58CF-B0DB-4628-93BF-7559180DB7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2746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F627-9AC9-4B1A-8795-3CE1B427B251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7688-72E3-4071-8F2A-A4E61818CD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18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9250-D7E5-4561-AB6F-894E41984F2D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F914-5742-49D9-BD13-3138DD32C3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9093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4B46-F20A-4F40-B685-DF75A671CF01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FBC8-82BF-4C00-8BA2-2DC9E7C0B7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75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DEAC-0EF8-4408-94B8-40AA69128273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BD8C-2F98-4B26-ABD5-C2A373345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6811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D511-8E4B-464E-B38F-B343DC1423AC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1FC5-DC08-4A15-8FA3-A70A4F6555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1862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420C-7D8C-407D-B316-DCD30B7F9737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E530-8E46-4263-B711-FD41AB8729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964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035C-DD03-4A9C-B197-713D9693C602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58CF-B0DB-4628-93BF-7559180DB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98911"/>
      </p:ext>
    </p:extLst>
  </p:cSld>
  <p:clrMapOvr>
    <a:masterClrMapping/>
  </p:clrMapOvr>
  <p:transition spd="med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B69F-6850-45C2-9E6C-616EF41C06A5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7950-DB01-4C12-9E34-3B5E4A352B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9900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F089-A06B-4454-B040-BB08D018579C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5895-8C5D-4EE0-9ADC-52CDD4B3FE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7451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99DC-F665-4DA6-9D00-560E265D253A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D81D-2865-43ED-AB48-7B59A238C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3418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EF37-9A71-4D81-8FD5-E00C4B4F850E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852A-88B6-4E38-8A9A-0FD2F62D8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071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F627-9AC9-4B1A-8795-3CE1B427B251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7688-72E3-4071-8F2A-A4E61818C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11131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9250-D7E5-4561-AB6F-894E41984F2D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F914-5742-49D9-BD13-3138DD32C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91289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4B46-F20A-4F40-B685-DF75A671CF01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FBC8-82BF-4C00-8BA2-2DC9E7C0B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11311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DEAC-0EF8-4408-94B8-40AA69128273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BD8C-2F98-4B26-ABD5-C2A373345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17261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D511-8E4B-464E-B38F-B343DC1423AC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1FC5-DC08-4A15-8FA3-A70A4F655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18671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420C-7D8C-407D-B316-DCD30B7F9737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E530-8E46-4263-B711-FD41AB8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18553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B69F-6850-45C2-9E6C-616EF41C06A5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7950-DB01-4C12-9E34-3B5E4A352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62204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0EF37-9A71-4D81-8FD5-E00C4B4F850E}" type="datetimeFigureOut">
              <a:rPr lang="ru-RU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73852A-88B6-4E38-8A9A-0FD2F62D8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5300" name="Picture 4" descr="minispi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minispi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F80EF37-9A71-4D81-8FD5-E00C4B4F850E}" type="datetimeFigureOut">
              <a:rPr lang="ru-RU" smtClean="0"/>
              <a:pPr>
                <a:defRPr/>
              </a:pPr>
              <a:t>04.08.2013</a:t>
            </a:fld>
            <a:endParaRPr lang="ru-R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73852A-88B6-4E38-8A9A-0FD2F62D8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девоч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3231"/>
            <a:ext cx="2532592" cy="46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ДОкументы\мальчик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45275"/>
            <a:ext cx="2160240" cy="37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208929">
            <a:off x="1062207" y="1092431"/>
            <a:ext cx="750099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Добро пожаловать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Перспективную начальную школу!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3910" y="5877272"/>
            <a:ext cx="2786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лицей №8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5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750099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 отборе и изложении учебного материала учитывались следующие положения: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2786058"/>
            <a:ext cx="764386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возраст школьника;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разный уровень его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топографическая принадлежность школьника 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разный уровень владения русским </a:t>
            </a: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языком.</a:t>
            </a:r>
            <a:endParaRPr lang="ru-RU" sz="28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57166"/>
            <a:ext cx="750099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Основные принципы построения УМК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571612"/>
            <a:ext cx="7643866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Принцип </a:t>
            </a:r>
            <a:r>
              <a:rPr lang="ru-RU" sz="32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непрерывного</a:t>
            </a:r>
            <a:r>
              <a:rPr lang="ru-RU" sz="32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общего </a:t>
            </a: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развития каждого ребёнка.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Непрерывное развитие включает:</a:t>
            </a: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работу с разными источниками информации (учебник, хрестоматия, рабочая тетрадь, словари, интернет);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работу в сотрудничестве (в малой, большой учебной группе)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в разном качестве (ведущего, ведомого, организатора учебной деятельности);</a:t>
            </a:r>
            <a:endParaRPr lang="en-US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самостоятельную работу.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714356"/>
            <a:ext cx="7643866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 Принцип  целостности картины мира.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воссоздать целостность картины мира, обеспечить осознание ребёнком разнообразных связей между его  объектами и явлениями;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учёт </a:t>
            </a:r>
            <a:r>
              <a:rPr lang="ru-RU" sz="2800" b="1" dirty="0" err="1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межпредметных</a:t>
            </a: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связей и разработка интегрированных курсов по русскому языку и литературному чтению, окружающему миру и технологии.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02359"/>
            <a:ext cx="7643866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 Принцип  учёта индивидуальных возможностей и способностей школьников.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сохранение </a:t>
            </a:r>
            <a:r>
              <a:rPr lang="ru-RU" sz="2800" b="1" dirty="0" err="1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разноуровнего</a:t>
            </a: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представления знаний в течение всех лет начального обучения;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   предоставление возможности освоить всё содержание образования на уровне обязательного минимума </a:t>
            </a:r>
            <a:r>
              <a:rPr lang="ru-RU" sz="2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(Федеральный компонент  государственного стандарта общего образования).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474" y="1052736"/>
            <a:ext cx="7643866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4. Принцип   прочности и наглядности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принципы традиционной школы;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реализуется через рассмотрение частного к пониманию общего и от общего к </a:t>
            </a: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частному.</a:t>
            </a:r>
            <a:endParaRPr lang="ru-RU" sz="28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928670"/>
            <a:ext cx="7643866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Принцип  охраны и укрепления психического и физического здоровья ребёнка.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формирование привычек к чистоте, порядку, аккуратности, соблюдению режима дня;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создание условий для активного участия детей в оздоровительных мероприятиях.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57166"/>
            <a:ext cx="750099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Типические свойства методической системы: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571612"/>
            <a:ext cx="774608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Комплектность: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формирование </a:t>
            </a: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умения работать   с  несколькими источниками информации (учебником, справочниками, простейшим оборудованием);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формирование </a:t>
            </a: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умения делового общения (работа в парах, малым и большим коллективом);</a:t>
            </a:r>
            <a:endParaRPr lang="ru-RU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857232"/>
            <a:ext cx="7643866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обмен информацией между учебниками;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демонстрация не менее двух точек зрения при объяснении нового материала;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выход за пределы учебника в зону словарей;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наличие внешней интриги,  героями которой  являются Маша и Миша;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общий метод проектов.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622" y="1124744"/>
            <a:ext cx="792383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2. </a:t>
            </a:r>
            <a:r>
              <a:rPr lang="ru-RU" sz="3200" b="1" i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Инструментальность</a:t>
            </a: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включение словарей разного назначения во все </a:t>
            </a: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учебники;</a:t>
            </a:r>
            <a:endParaRPr lang="ru-RU" sz="28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работа по поиску информации внутри учебника, комплекта в целом и за его пределами;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применение простейших </a:t>
            </a: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инструментов для </a:t>
            </a: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решения учебных </a:t>
            </a: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задач.</a:t>
            </a:r>
            <a:endParaRPr lang="ru-RU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3213" y="95250"/>
            <a:ext cx="8569325" cy="647700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57255"/>
                  <a:invGamma/>
                </a:srgbClr>
              </a:gs>
              <a:gs pos="50000">
                <a:srgbClr val="6699FF">
                  <a:alpha val="8000"/>
                </a:srgbClr>
              </a:gs>
              <a:gs pos="100000">
                <a:srgbClr val="6699FF">
                  <a:gamma/>
                  <a:shade val="5725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"/>
            <a:ext cx="8839200" cy="769938"/>
          </a:xfrm>
          <a:noFill/>
        </p:spPr>
        <p:txBody>
          <a:bodyPr/>
          <a:lstStyle/>
          <a:p>
            <a:pPr algn="l" eaLnBrk="1" hangingPunct="1"/>
            <a:r>
              <a:rPr lang="ru-RU" sz="2400" dirty="0" smtClean="0">
                <a:latin typeface="Arial" pitchFamily="34" charset="0"/>
              </a:rPr>
              <a:t>Учебные пособия для средней</a:t>
            </a:r>
            <a:r>
              <a:rPr lang="ru-RU" sz="2200" dirty="0" smtClean="0">
                <a:latin typeface="Arial" pitchFamily="34" charset="0"/>
              </a:rPr>
              <a:t> школы</a:t>
            </a:r>
          </a:p>
        </p:txBody>
      </p:sp>
      <p:pic>
        <p:nvPicPr>
          <p:cNvPr id="29702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4144963"/>
            <a:ext cx="1928812" cy="2517775"/>
          </a:xfrm>
        </p:spPr>
      </p:pic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50800" y="739775"/>
            <a:ext cx="53133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2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Школьный грамматический словарь</a:t>
            </a:r>
            <a:endParaRPr lang="ru-RU" sz="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4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74" y="3624697"/>
            <a:ext cx="2323653" cy="3030103"/>
          </a:xfrm>
        </p:spPr>
      </p:pic>
      <p:pic>
        <p:nvPicPr>
          <p:cNvPr id="2970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996950"/>
            <a:ext cx="2514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5"/>
          <p:cNvSpPr>
            <a:spLocks noChangeArrowheads="1"/>
          </p:cNvSpPr>
          <p:nvPr/>
        </p:nvSpPr>
        <p:spPr bwMode="auto">
          <a:xfrm>
            <a:off x="309563" y="2562225"/>
            <a:ext cx="453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Arial" pitchFamily="34" charset="0"/>
                <a:cs typeface="Arial" pitchFamily="34" charset="0"/>
              </a:rPr>
              <a:t>ОБРАТНЫЙ словарь русского языка классифицирует слова в алфавитном порядке, но по концу слова: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88913" y="3970338"/>
            <a:ext cx="556418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             Б                 К               Я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еж</a:t>
            </a:r>
            <a:r>
              <a:rPr lang="ru-RU" sz="20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их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      краб           зуб</a:t>
            </a:r>
            <a:r>
              <a:rPr lang="ru-RU" sz="20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ик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дядя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слон</a:t>
            </a:r>
            <a:r>
              <a:rPr lang="ru-RU" sz="20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их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       хлеб       клюв</a:t>
            </a:r>
            <a:r>
              <a:rPr lang="ru-RU" sz="20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ик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заря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1235075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Словарь с подробным методическим аппаратом для учителя и с системой заданий для учащихся  (2-6 класс).</a:t>
            </a:r>
          </a:p>
        </p:txBody>
      </p:sp>
      <p:sp>
        <p:nvSpPr>
          <p:cNvPr id="29709" name="Oval 20"/>
          <p:cNvSpPr>
            <a:spLocks noChangeArrowheads="1"/>
          </p:cNvSpPr>
          <p:nvPr/>
        </p:nvSpPr>
        <p:spPr bwMode="auto">
          <a:xfrm>
            <a:off x="2030413" y="4354513"/>
            <a:ext cx="214312" cy="561975"/>
          </a:xfrm>
          <a:prstGeom prst="ellips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Oval 23"/>
          <p:cNvSpPr>
            <a:spLocks noChangeArrowheads="1"/>
          </p:cNvSpPr>
          <p:nvPr/>
        </p:nvSpPr>
        <p:spPr bwMode="auto">
          <a:xfrm>
            <a:off x="4354513" y="4356100"/>
            <a:ext cx="214312" cy="561975"/>
          </a:xfrm>
          <a:prstGeom prst="ellips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Rectangle 24"/>
          <p:cNvSpPr>
            <a:spLocks noChangeArrowheads="1"/>
          </p:cNvSpPr>
          <p:nvPr/>
        </p:nvSpPr>
        <p:spPr bwMode="auto">
          <a:xfrm>
            <a:off x="292100" y="5167313"/>
            <a:ext cx="4638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Arial" pitchFamily="34" charset="0"/>
                <a:cs typeface="Arial" pitchFamily="34" charset="0"/>
              </a:rPr>
              <a:t>Такое расположение позволяет словам со сходными грамматическими характеристиками оказаться рядом.</a:t>
            </a:r>
          </a:p>
        </p:txBody>
      </p:sp>
    </p:spTree>
    <p:extLst>
      <p:ext uri="{BB962C8B-B14F-4D97-AF65-F5344CB8AC3E}">
        <p14:creationId xmlns:p14="http://schemas.microsoft.com/office/powerpoint/2010/main" val="3084572503"/>
      </p:ext>
    </p:extLst>
  </p:cSld>
  <p:clrMapOvr>
    <a:masterClrMapping/>
  </p:clrMapOvr>
  <p:transition spd="med" advTm="40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Картинки\Луна\00040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4684"/>
            <a:ext cx="742213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8446" y="1218388"/>
            <a:ext cx="3660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 9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ДОкументы\девоч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0621"/>
            <a:ext cx="1512168" cy="27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ДОкументы\мальчик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09" y="3254821"/>
            <a:ext cx="1358453" cy="23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39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7643866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3. Интерактивность: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прямое диалоговое взаимодействие школьника и учебника за рамками урока посредством обращения к компьютеру </a:t>
            </a: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(Интернету</a:t>
            </a: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 или посредством переписки с учёными Академии Наук;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включение школьников в клубную деятельность (клубы «Ключ и заря» и «Мы и окружающий мир»);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реализация интерактивных проектов.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06489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4. Интеграция: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понимание условности строгого деления естественно-научного и гуманитарного знания на отдельные образовательные области, стремление </a:t>
            </a:r>
            <a:r>
              <a:rPr lang="ru-RU" sz="28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 созданию синтетических</a:t>
            </a: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интегрированных курсов, дающих школьникам представление о целостной картине мира. </a:t>
            </a:r>
            <a:endParaRPr lang="ru-RU" sz="24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52905">
            <a:off x="1671603" y="1498044"/>
            <a:ext cx="58516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8000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 pitchFamily="18" charset="0"/>
              </a:rPr>
              <a:t>Благодарю за </a:t>
            </a:r>
          </a:p>
          <a:p>
            <a:pPr algn="ctr"/>
            <a:r>
              <a:rPr lang="ru-RU" sz="7200" b="1" i="1" dirty="0" smtClean="0">
                <a:ln w="18000">
                  <a:solidFill>
                    <a:schemeClr val="accent4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 pitchFamily="18" charset="0"/>
              </a:rPr>
              <a:t>внимание!</a:t>
            </a:r>
            <a:endParaRPr lang="ru-RU" sz="7200" b="1" i="1" dirty="0">
              <a:ln w="18000">
                <a:solidFill>
                  <a:schemeClr val="accent4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88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12051" b="62671"/>
          <a:stretch/>
        </p:blipFill>
        <p:spPr bwMode="auto">
          <a:xfrm>
            <a:off x="1043608" y="1112861"/>
            <a:ext cx="7903710" cy="417646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778955">
            <a:off x="7261658" y="1071794"/>
            <a:ext cx="1746206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145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Лена\Desktop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6137" r="12451" b="66985"/>
          <a:stretch/>
        </p:blipFill>
        <p:spPr bwMode="auto">
          <a:xfrm rot="222130">
            <a:off x="915496" y="353451"/>
            <a:ext cx="7959560" cy="44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Окументы\дев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04509"/>
            <a:ext cx="1189688" cy="219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ДОкументы\мальч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49" y="4757420"/>
            <a:ext cx="1068753" cy="18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82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3" t="37801" r="10691" b="30630"/>
          <a:stretch/>
        </p:blipFill>
        <p:spPr>
          <a:xfrm>
            <a:off x="1854476" y="1045028"/>
            <a:ext cx="6245916" cy="4415661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3" name="Picture 2" descr="D:\ДОкументы\дев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04509"/>
            <a:ext cx="1189688" cy="219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ДОкументы\мальч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49" y="4757420"/>
            <a:ext cx="1068753" cy="18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66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851401">
            <a:off x="1859875" y="2802249"/>
            <a:ext cx="6399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D:\ДОкументы\девоч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1512168" cy="27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ДОкументы\мальчик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13" y="3818820"/>
            <a:ext cx="1358453" cy="23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90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девоч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99" y="3648767"/>
            <a:ext cx="1512168" cy="27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ДОкументы\мальчик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82618"/>
            <a:ext cx="1358453" cy="23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2207" y="1531818"/>
            <a:ext cx="7500990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Концептуальные основы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учебно-методического комплекта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«Перспективная </a:t>
            </a:r>
            <a:b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начальная школа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34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298599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750099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задачи начального общего образования: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2143116"/>
            <a:ext cx="7643866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развитие личности школьника, его творческих способностей, интереса к учению, формирование желания и умения учиться;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воспитание нравственных и эстетических чувств, эмоционально – ценностного позитивного отношения к себе и окружающим.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750099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идея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«Перспективная начальная школа»: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994" y="1628800"/>
            <a:ext cx="70265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Оптимальное развитие каждого ребёнка на основе педагогической поддержки его индивидуальности (возраста, способностей, интересов, склонностей, развития) в условиях специально организованной учебной деятельности, где ученик выступает то в роли обучаемого, то в роли обучающего, то в роли организатора учебной ситуации.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10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11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12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13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14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15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16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2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3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4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5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6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7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8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ppt/theme/themeOverride9.xml><?xml version="1.0" encoding="utf-8"?>
<a:themeOverride xmlns:a="http://schemas.openxmlformats.org/drawingml/2006/main">
  <a:clrScheme name="Тетрадь 1">
    <a:dk1>
      <a:srgbClr val="000000"/>
    </a:dk1>
    <a:lt1>
      <a:srgbClr val="FEFDE3"/>
    </a:lt1>
    <a:dk2>
      <a:srgbClr val="221304"/>
    </a:dk2>
    <a:lt2>
      <a:srgbClr val="CBBD83"/>
    </a:lt2>
    <a:accent1>
      <a:srgbClr val="A1BD69"/>
    </a:accent1>
    <a:accent2>
      <a:srgbClr val="3694B6"/>
    </a:accent2>
    <a:accent3>
      <a:srgbClr val="FEFEEF"/>
    </a:accent3>
    <a:accent4>
      <a:srgbClr val="000000"/>
    </a:accent4>
    <a:accent5>
      <a:srgbClr val="CDDBB9"/>
    </a:accent5>
    <a:accent6>
      <a:srgbClr val="3086A5"/>
    </a:accent6>
    <a:hlink>
      <a:srgbClr val="660066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645</Words>
  <Application>Microsoft Office PowerPoint</Application>
  <PresentationFormat>Экран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Учебные пособия для средней школы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основы учебно-методического комплекта «Перспективная  начальная школа»</dc:title>
  <dc:creator>Люба</dc:creator>
  <cp:lastModifiedBy>Лена</cp:lastModifiedBy>
  <cp:revision>108</cp:revision>
  <dcterms:created xsi:type="dcterms:W3CDTF">2008-10-31T15:36:47Z</dcterms:created>
  <dcterms:modified xsi:type="dcterms:W3CDTF">2013-08-04T12:13:53Z</dcterms:modified>
</cp:coreProperties>
</file>