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9" r:id="rId4"/>
    <p:sldId id="257" r:id="rId5"/>
    <p:sldId id="271" r:id="rId6"/>
    <p:sldId id="282" r:id="rId7"/>
    <p:sldId id="284" r:id="rId8"/>
    <p:sldId id="285" r:id="rId9"/>
    <p:sldId id="280" r:id="rId10"/>
    <p:sldId id="286" r:id="rId11"/>
    <p:sldId id="276" r:id="rId12"/>
    <p:sldId id="278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4"/>
    <a:srgbClr val="0051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6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13.02.2012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email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14422"/>
            <a:ext cx="7560840" cy="5429288"/>
          </a:xfrm>
        </p:spPr>
        <p:txBody>
          <a:bodyPr>
            <a:normAutofit fontScale="92500" lnSpcReduction="20000"/>
          </a:bodyPr>
          <a:lstStyle/>
          <a:p>
            <a:endParaRPr lang="ru-RU" sz="48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ключевых компетенций младших школьников.</a:t>
            </a:r>
            <a:endParaRPr lang="ru-RU" sz="8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00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 учитель начальных классов  </a:t>
            </a: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МБОУ «СОШ №5» г.Балаково </a:t>
            </a: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Саратовской области </a:t>
            </a: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Махова Наталья Валентиновна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Oval 2"/>
          <p:cNvSpPr>
            <a:spLocks noChangeArrowheads="1"/>
          </p:cNvSpPr>
          <p:nvPr/>
        </p:nvSpPr>
        <p:spPr bwMode="auto">
          <a:xfrm>
            <a:off x="2555875" y="1989138"/>
            <a:ext cx="3600450" cy="7921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/>
              <a:t>Работа в парах и группах</a:t>
            </a:r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2987675" y="2997200"/>
            <a:ext cx="3097213" cy="863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C3300"/>
                </a:solidFill>
              </a:rPr>
              <a:t>Коммуникативная </a:t>
            </a:r>
          </a:p>
          <a:p>
            <a:pPr algn="ctr"/>
            <a:r>
              <a:rPr lang="ru-RU" b="1" dirty="0">
                <a:solidFill>
                  <a:srgbClr val="CC3300"/>
                </a:solidFill>
              </a:rPr>
              <a:t>компетенция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2339975" y="4221163"/>
            <a:ext cx="4176713" cy="86518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/>
              <a:t>Исследовательская и проектная</a:t>
            </a:r>
          </a:p>
          <a:p>
            <a:pPr algn="ctr"/>
            <a:r>
              <a:rPr lang="ru-RU" b="1" dirty="0"/>
              <a:t> работа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6335713" y="2781300"/>
            <a:ext cx="2808287" cy="10080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0" dirty="0"/>
              <a:t>    </a:t>
            </a:r>
            <a:r>
              <a:rPr lang="ru-RU" b="1" dirty="0"/>
              <a:t>Умение работать </a:t>
            </a:r>
          </a:p>
          <a:p>
            <a:pPr algn="ctr"/>
            <a:r>
              <a:rPr lang="ru-RU" b="1" dirty="0"/>
              <a:t>на результат</a:t>
            </a: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0" y="2565400"/>
            <a:ext cx="2700338" cy="1295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dirty="0"/>
          </a:p>
          <a:p>
            <a:pPr algn="ctr"/>
            <a:r>
              <a:rPr lang="ru-RU" b="1" dirty="0"/>
              <a:t>Доказывать своё</a:t>
            </a:r>
          </a:p>
          <a:p>
            <a:pPr algn="ctr"/>
            <a:r>
              <a:rPr lang="ru-RU" b="1" dirty="0"/>
              <a:t> мнение,</a:t>
            </a:r>
          </a:p>
          <a:p>
            <a:pPr algn="ctr"/>
            <a:r>
              <a:rPr lang="ru-RU" b="1" dirty="0"/>
              <a:t>вести диалог и</a:t>
            </a:r>
          </a:p>
          <a:p>
            <a:pPr algn="ctr"/>
            <a:r>
              <a:rPr lang="ru-RU" b="1" dirty="0"/>
              <a:t>дискуссию</a:t>
            </a:r>
          </a:p>
          <a:p>
            <a:pPr algn="ctr"/>
            <a:endParaRPr lang="ru-RU" dirty="0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V="1">
            <a:off x="4500563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4427538" y="3860800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4500563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 flipH="1">
            <a:off x="2700338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6084888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729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4566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Содержание работы по формированию компетенций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62405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0053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4988" algn="just">
              <a:buNone/>
            </a:pPr>
            <a:endParaRPr lang="ru-RU" sz="3500" dirty="0" smtClean="0"/>
          </a:p>
          <a:p>
            <a:pPr marL="0" indent="534988" algn="just">
              <a:buNone/>
            </a:pPr>
            <a:r>
              <a:rPr lang="ru-RU" sz="3500" dirty="0" smtClean="0"/>
              <a:t>«Мы </a:t>
            </a:r>
            <a:r>
              <a:rPr lang="ru-RU" sz="3500" dirty="0"/>
              <a:t>слишком часто даем детям ответы, которые надо выучить, а не ставим </a:t>
            </a:r>
            <a:r>
              <a:rPr lang="ru-RU" sz="3500" dirty="0" smtClean="0"/>
              <a:t>перед ними </a:t>
            </a:r>
            <a:r>
              <a:rPr lang="ru-RU" sz="3500" dirty="0"/>
              <a:t>проблемы,  которые надо </a:t>
            </a:r>
            <a:r>
              <a:rPr lang="ru-RU" sz="3500" dirty="0" smtClean="0"/>
              <a:t>решить».</a:t>
            </a:r>
            <a:endParaRPr lang="ru-RU" sz="3500" dirty="0"/>
          </a:p>
          <a:p>
            <a:pPr marL="0" indent="0" algn="just">
              <a:buNone/>
            </a:pPr>
            <a:r>
              <a:rPr lang="ru-RU" dirty="0" smtClean="0"/>
              <a:t>                                                        Роджер </a:t>
            </a:r>
            <a:r>
              <a:rPr lang="ru-RU" dirty="0"/>
              <a:t>Левин</a:t>
            </a:r>
          </a:p>
          <a:p>
            <a:pPr marL="0" indent="0">
              <a:buNone/>
            </a:pPr>
            <a:endParaRPr lang="ru-RU" sz="2200" dirty="0"/>
          </a:p>
          <a:p>
            <a:pPr marL="0" indent="534988" algn="just">
              <a:buNone/>
            </a:pPr>
            <a:r>
              <a:rPr lang="ru-RU" sz="3500" dirty="0" smtClean="0"/>
              <a:t>«Скажи </a:t>
            </a:r>
            <a:r>
              <a:rPr lang="ru-RU" sz="3500" dirty="0"/>
              <a:t>мне – и я забуду, покажи мне – и я запомню, дай мне действовать самому – и я </a:t>
            </a:r>
            <a:r>
              <a:rPr lang="ru-RU" sz="3500" dirty="0" smtClean="0"/>
              <a:t>научусь».</a:t>
            </a:r>
            <a:endParaRPr lang="ru-RU" sz="3500" dirty="0"/>
          </a:p>
          <a:p>
            <a:pPr marL="0" indent="534988" algn="just">
              <a:buNone/>
            </a:pPr>
            <a:r>
              <a:rPr lang="ru-RU" sz="3500" dirty="0" smtClean="0"/>
              <a:t>                                     </a:t>
            </a:r>
            <a:r>
              <a:rPr lang="ru-RU" dirty="0" smtClean="0"/>
              <a:t>Китайская </a:t>
            </a:r>
            <a:r>
              <a:rPr lang="ru-RU" dirty="0"/>
              <a:t>мудрость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2924031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spc="-150" dirty="0" smtClean="0"/>
              <a:t>.</a:t>
            </a:r>
            <a:endParaRPr lang="ru-RU" i="1" spc="-1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Компетентность – совокупность компетенций; наличие знаний и опыта необходимых для эффективной деятельности.</a:t>
            </a:r>
          </a:p>
          <a:p>
            <a:r>
              <a:rPr lang="ru-RU" dirty="0" smtClean="0"/>
              <a:t>Компетенция – </a:t>
            </a:r>
            <a:r>
              <a:rPr lang="ru-RU" dirty="0"/>
              <a:t>готовность ученика использовать усвоенные знания, учебные умения и навыки, а также способы деятельности жизни для решения практических и теоретических задач. </a:t>
            </a:r>
          </a:p>
        </p:txBody>
      </p:sp>
    </p:spTree>
    <p:extLst>
      <p:ext uri="{BB962C8B-B14F-4D97-AF65-F5344CB8AC3E}">
        <p14:creationId xmlns="" xmlns:p14="http://schemas.microsoft.com/office/powerpoint/2010/main" val="2974269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560388" algn="ctr">
              <a:buFontTx/>
              <a:buNone/>
            </a:pPr>
            <a:r>
              <a:rPr lang="ru-RU" i="1" dirty="0">
                <a:solidFill>
                  <a:schemeClr val="tx2"/>
                </a:solidFill>
                <a:latin typeface="Times New Roman" pitchFamily="18" charset="0"/>
              </a:rPr>
              <a:t>Приоритетом начального общего образования</a:t>
            </a:r>
            <a:r>
              <a:rPr lang="ru-RU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</a:rPr>
              <a:t>становится </a:t>
            </a:r>
            <a:endParaRPr lang="ru-RU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indent="560388" algn="ctr">
              <a:buFontTx/>
              <a:buNone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</a:rPr>
              <a:t>формирование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</a:rPr>
              <a:t>ключевых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</a:rPr>
              <a:t>компетенций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</a:rPr>
              <a:t>учебно-познавательной,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</a:rPr>
              <a:t>коммуникативной,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</a:rPr>
              <a:t>информационной,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</a:rPr>
              <a:t>лингвистической,</a:t>
            </a:r>
          </a:p>
          <a:p>
            <a:pPr>
              <a:buFont typeface="Wingdings" pitchFamily="2" charset="2"/>
              <a:buChar char="Ø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</a:rPr>
              <a:t>ценностно-смысловой.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0812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00232" y="1214422"/>
            <a:ext cx="5214974" cy="107157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860128" flipH="1">
            <a:off x="1891013" y="2083193"/>
            <a:ext cx="254392" cy="75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3071810"/>
            <a:ext cx="714380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Целепологание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129067" flipH="1">
            <a:off x="2940726" y="2326323"/>
            <a:ext cx="252000" cy="68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3174" y="3071810"/>
            <a:ext cx="714380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flipH="1">
            <a:off x="4429124" y="2428867"/>
            <a:ext cx="252000" cy="61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3143248"/>
            <a:ext cx="714380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0130824" flipH="1">
            <a:off x="5721890" y="2403872"/>
            <a:ext cx="252000" cy="68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008" y="3143248"/>
            <a:ext cx="714380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0130824" flipH="1">
            <a:off x="7003355" y="2228912"/>
            <a:ext cx="252000" cy="75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72330" y="3143248"/>
            <a:ext cx="714380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00232" y="1214422"/>
            <a:ext cx="5214974" cy="107157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Информационная компетенция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860128" flipH="1">
            <a:off x="1891013" y="2083193"/>
            <a:ext cx="254392" cy="75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3071810"/>
            <a:ext cx="857256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информации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129067" flipH="1">
            <a:off x="2940726" y="2326323"/>
            <a:ext cx="252000" cy="68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3174" y="3071810"/>
            <a:ext cx="857256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Обработка и анализ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flipH="1">
            <a:off x="4429124" y="2428867"/>
            <a:ext cx="252000" cy="61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3143248"/>
            <a:ext cx="785818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переработать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0130824" flipH="1">
            <a:off x="5721890" y="2403872"/>
            <a:ext cx="252000" cy="68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008" y="3143248"/>
            <a:ext cx="857256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Передавать информацию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9532804" flipH="1">
            <a:off x="7021041" y="2252220"/>
            <a:ext cx="259753" cy="767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72330" y="3143248"/>
            <a:ext cx="857256" cy="35004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Применять при учебных задачах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05342"/>
            <a:ext cx="81439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164"/>
                </a:solidFill>
                <a:latin typeface="Times New Roman" pitchFamily="18" charset="0"/>
                <a:cs typeface="Times New Roman" pitchFamily="18" charset="0"/>
              </a:rPr>
              <a:t>Ценностно-смысловые компетенции  </a:t>
            </a:r>
            <a:r>
              <a:rPr lang="ru-RU" sz="2400" dirty="0" smtClean="0">
                <a:solidFill>
                  <a:srgbClr val="002164"/>
                </a:solidFill>
                <a:latin typeface="Times New Roman" pitchFamily="18" charset="0"/>
                <a:cs typeface="Times New Roman" pitchFamily="18" charset="0"/>
              </a:rPr>
              <a:t>предполагают умения: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формулировать собственные ценностные ориентиры по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отношению к предмету и сферам деятельности;  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владеть способами самоопределения в ситуациях выбора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 основе собственных позиций;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уметь принимать решения, брать на себя ответственность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за их последствия, осуществлять действия и поступки на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основе выбранных целевых и смысловых установок;    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осуществлять индивидуальную образовательную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траекторию с учетом общих требований и норм.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571612"/>
            <a:ext cx="7855267" cy="83956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правило «Четыре сами»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28596" y="1125538"/>
            <a:ext cx="68077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sz="2800" b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2800" b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</a:t>
            </a:r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придумываем </a:t>
            </a: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</a:t>
            </a:r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ищем </a:t>
            </a: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</a:t>
            </a:r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делаем </a:t>
            </a: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</a:t>
            </a:r>
            <a:r>
              <a:rPr lang="ru-RU" sz="28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ставим себе оценку за работу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484" y="2299499"/>
            <a:ext cx="2877004" cy="3058328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77202785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"/>
</p:tagLst>
</file>

<file path=ppt/theme/theme1.xml><?xml version="1.0" encoding="utf-8"?>
<a:theme xmlns:a="http://schemas.openxmlformats.org/drawingml/2006/main" name="CSC(3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541</TotalTime>
  <Words>211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CSC(3)</vt:lpstr>
      <vt:lpstr>Слайд 1</vt:lpstr>
      <vt:lpstr>Слайд 2</vt:lpstr>
      <vt:lpstr>.</vt:lpstr>
      <vt:lpstr>Слайд 4</vt:lpstr>
      <vt:lpstr>Слайд 5</vt:lpstr>
      <vt:lpstr>Слайд 6</vt:lpstr>
      <vt:lpstr>Слайд 7</vt:lpstr>
      <vt:lpstr>Главное правило «Четыре сами»</vt:lpstr>
      <vt:lpstr>Слайд 9</vt:lpstr>
      <vt:lpstr>Слайд 10</vt:lpstr>
      <vt:lpstr> Содержание работы по формированию компетенций</vt:lpstr>
      <vt:lpstr>Слайд 12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Your User Name</dc:creator>
  <cp:keywords/>
  <dc:description/>
  <cp:lastModifiedBy>Махова</cp:lastModifiedBy>
  <cp:revision>42</cp:revision>
  <dcterms:created xsi:type="dcterms:W3CDTF">2011-02-17T05:06:17Z</dcterms:created>
  <dcterms:modified xsi:type="dcterms:W3CDTF">2012-02-13T05:55:00Z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