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1" r:id="rId3"/>
    <p:sldId id="257" r:id="rId4"/>
    <p:sldId id="269" r:id="rId5"/>
    <p:sldId id="270" r:id="rId6"/>
    <p:sldId id="27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88" r:id="rId15"/>
    <p:sldId id="290" r:id="rId16"/>
    <p:sldId id="291" r:id="rId17"/>
    <p:sldId id="295" r:id="rId18"/>
    <p:sldId id="296" r:id="rId19"/>
    <p:sldId id="297" r:id="rId20"/>
    <p:sldId id="279" r:id="rId21"/>
    <p:sldId id="280" r:id="rId22"/>
    <p:sldId id="281" r:id="rId23"/>
    <p:sldId id="303" r:id="rId24"/>
    <p:sldId id="282" r:id="rId25"/>
    <p:sldId id="283" r:id="rId26"/>
    <p:sldId id="299" r:id="rId27"/>
    <p:sldId id="284" r:id="rId28"/>
    <p:sldId id="26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EF0"/>
    <a:srgbClr val="F9AD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99102F-6306-48A7-B078-E13F7DACFC34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410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9B9B5-E0A4-4056-B8D6-45BDDF8C6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A85EFE-4E07-48A8-94E9-B109D5239E14}" type="slidenum">
              <a:rPr lang="ru-RU" sz="1200"/>
              <a:pPr algn="r"/>
              <a:t>18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 descr="dety23.jpg"/>
          <p:cNvPicPr>
            <a:picLocks noChangeAspect="1"/>
          </p:cNvPicPr>
          <p:nvPr userDrawn="1"/>
        </p:nvPicPr>
        <p:blipFill>
          <a:blip r:embed="rId4"/>
          <a:srcRect r="73169"/>
          <a:stretch>
            <a:fillRect/>
          </a:stretch>
        </p:blipFill>
        <p:spPr bwMode="auto">
          <a:xfrm>
            <a:off x="8388350" y="0"/>
            <a:ext cx="75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8" descr="dety2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0"/>
            <a:ext cx="281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7" descr="dety2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0"/>
            <a:ext cx="281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6" descr="dety2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4D451-ED00-4C67-A87A-3835D91C4FA3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6A32A9-CE7C-4C36-8BED-FCA11087B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ctrTitle"/>
          </p:nvPr>
        </p:nvSpPr>
        <p:spPr>
          <a:xfrm>
            <a:off x="611188" y="27082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Использование здоровьесберегающих технологий как средство успешного усвоения учебного материала младшими школьниками.</a:t>
            </a:r>
            <a:br>
              <a:rPr lang="ru-RU" smtClean="0"/>
            </a:br>
            <a:endParaRPr lang="ru-RU" smtClean="0"/>
          </a:p>
        </p:txBody>
      </p:sp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76925"/>
            <a:ext cx="6400800" cy="700088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Выполнила: учитель начальных классов МОУ ГСОШ г. Калязина</a:t>
            </a:r>
          </a:p>
          <a:p>
            <a:pPr eaLnBrk="1" hangingPunct="1"/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 Прудникова Светлана Юрьевна</a:t>
            </a:r>
          </a:p>
        </p:txBody>
      </p:sp>
      <p:pic>
        <p:nvPicPr>
          <p:cNvPr id="5123" name="Picture 8" descr="000803_1055_5842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1613"/>
            <a:ext cx="17383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000803_1077_3807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925" y="908050"/>
            <a:ext cx="19970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000803_1079_3621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16922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Работа по предупреждению утомляемости на уроках;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Организация правильного питания;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Организация питьевого режима в классе;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Сотрудничество с медицинской и социально- педагогической службой школы;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43010" name="Picture 5" descr="DSC006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46815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Изображение 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2060575"/>
            <a:ext cx="37766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smail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110288"/>
            <a:ext cx="7556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765175"/>
            <a:ext cx="11731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949950"/>
          </a:xfrm>
        </p:spPr>
        <p:txBody>
          <a:bodyPr/>
          <a:lstStyle/>
          <a:p>
            <a:pPr eaLnBrk="1" hangingPunct="1"/>
            <a:r>
              <a:rPr lang="ru-RU" sz="2400" smtClean="0"/>
              <a:t>Формирование здорового образа жизни младшего школьника через кружок «Здоровый Я – здоровая семья!»;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r>
              <a:rPr lang="ru-RU" sz="2400" smtClean="0"/>
              <a:t>Работа с родителями.</a:t>
            </a:r>
          </a:p>
        </p:txBody>
      </p:sp>
      <p:pic>
        <p:nvPicPr>
          <p:cNvPr id="44034" name="Picture 7" descr="IMG_0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24063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8" descr="Изображение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1773238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Изображение 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 descr="Изображение 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835525"/>
            <a:ext cx="26955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1" descr="Изображение 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773238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 descr="Изображение 0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13350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3" descr="Изображение 06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5237163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4" descr="лыжник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34274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folHlink"/>
                </a:solidFill>
              </a:rPr>
              <a:t>Результативность опыта.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91513" cy="4679950"/>
          </a:xfrm>
        </p:spPr>
        <p:txBody>
          <a:bodyPr/>
          <a:lstStyle/>
          <a:p>
            <a:pPr eaLnBrk="1" hangingPunct="1"/>
            <a:r>
              <a:rPr lang="ru-RU" sz="1800" smtClean="0"/>
              <a:t>Рациональная организация урока с точки зрения здоровьесбережения позволила младшим школьникам успешно усваивать учебный материал;</a:t>
            </a:r>
          </a:p>
          <a:p>
            <a:pPr eaLnBrk="1" hangingPunct="1"/>
            <a:r>
              <a:rPr lang="ru-RU" sz="1800" smtClean="0">
                <a:solidFill>
                  <a:schemeClr val="accent1"/>
                </a:solidFill>
              </a:rPr>
              <a:t>Комфортное начало и окончание урока обеспечивает положительный настрой на успешное усвоение учебного материала;</a:t>
            </a:r>
          </a:p>
          <a:p>
            <a:pPr eaLnBrk="1" hangingPunct="1"/>
            <a:r>
              <a:rPr lang="ru-RU" sz="1800" smtClean="0"/>
              <a:t>Динамические паузы, дыхательные гимнастики повышают уровень работоспособности и стрессоустойчивости;</a:t>
            </a:r>
          </a:p>
          <a:p>
            <a:pPr eaLnBrk="1" hangingPunct="1"/>
            <a:r>
              <a:rPr lang="ru-RU" sz="1800" smtClean="0">
                <a:solidFill>
                  <a:schemeClr val="hlink"/>
                </a:solidFill>
              </a:rPr>
              <a:t>Подвижные игры, полноценное горячее питание, организованный питьевой режим, работа кружка «Здоровый Я – здоровая семья!» - даёт положительную динамику в профилактике хронических заболеваний;</a:t>
            </a:r>
          </a:p>
          <a:p>
            <a:pPr eaLnBrk="1" hangingPunct="1"/>
            <a:r>
              <a:rPr lang="ru-RU" sz="1800" smtClean="0"/>
              <a:t>Работа с родителями, выходы в природу, организация соревнований – прививают здоровый образ жизни не только учащимся, но и их семьям,повышают физическую активность детей.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45059" name="Picture 4" descr="9cd706fdfab1e3e0143c695f11c1db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9450"/>
            <a:ext cx="12588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Изображение 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832350"/>
            <a:ext cx="27003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Изображение 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019675"/>
            <a:ext cx="24495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5971914002423805718_c9e799f8ad005c3e38e66343dfe1b77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132388"/>
            <a:ext cx="28067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908050"/>
            <a:ext cx="8229600" cy="941388"/>
          </a:xfrm>
        </p:spPr>
        <p:txBody>
          <a:bodyPr lIns="0" rIns="0" bIns="0" anchor="b"/>
          <a:lstStyle/>
          <a:p>
            <a:pPr eaLnBrk="1" hangingPunct="1"/>
            <a:r>
              <a:rPr lang="ru-RU" sz="2900" smtClean="0"/>
              <a:t>Утомление чаще всего возникает в следующие периоды: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Ø"/>
            </a:pPr>
            <a:r>
              <a:rPr lang="ru-RU" smtClean="0"/>
              <a:t>начало учебного года и недели;</a:t>
            </a:r>
          </a:p>
          <a:p>
            <a:pPr marL="273050" indent="-273050" eaLnBrk="1" hangingPunct="1">
              <a:buFont typeface="Wingdings" pitchFamily="2" charset="2"/>
              <a:buChar char="Ø"/>
            </a:pPr>
            <a:r>
              <a:rPr lang="ru-RU" smtClean="0"/>
              <a:t> возникает ежедневно к 3-4-му урокам;</a:t>
            </a:r>
          </a:p>
          <a:p>
            <a:pPr marL="273050" indent="-273050" eaLnBrk="1" hangingPunct="1">
              <a:buFont typeface="Wingdings" pitchFamily="2" charset="2"/>
              <a:buChar char="Ø"/>
            </a:pPr>
            <a:r>
              <a:rPr lang="ru-RU" smtClean="0"/>
              <a:t> сначала проявляется слабо, а затем усиливается к концу учебного дня;</a:t>
            </a:r>
          </a:p>
          <a:p>
            <a:pPr marL="273050" indent="-273050" eaLnBrk="1" hangingPunct="1">
              <a:buFont typeface="Wingdings" pitchFamily="2" charset="2"/>
              <a:buChar char="Ø"/>
            </a:pPr>
            <a:r>
              <a:rPr lang="ru-RU" smtClean="0"/>
              <a:t> окончание четверти, учебного года, недели.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Двигательная активность на уроке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Динамическая смена поз (сидя – стоя 2-3 раза за урок)</a:t>
            </a:r>
          </a:p>
          <a:p>
            <a:pPr eaLnBrk="1" hangingPunct="1"/>
            <a:r>
              <a:rPr lang="ru-RU" smtClean="0"/>
              <a:t>Гимнастика перед началом уроков</a:t>
            </a:r>
          </a:p>
          <a:p>
            <a:pPr eaLnBrk="1" hangingPunct="1"/>
            <a:r>
              <a:rPr lang="ru-RU" smtClean="0"/>
              <a:t>Физминутки с использованием ортопедических дорожек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Подвижные игры на переменах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0" y="1214438"/>
            <a:ext cx="6000750" cy="2328862"/>
          </a:xfrm>
        </p:spPr>
        <p:txBody>
          <a:bodyPr/>
          <a:lstStyle/>
          <a:p>
            <a:pPr marL="547688" indent="-411163">
              <a:buFont typeface="Arial" charset="0"/>
              <a:buNone/>
            </a:pPr>
            <a:r>
              <a:rPr lang="ru-RU" b="1" smtClean="0"/>
              <a:t>Чтобы быть здоровым, сильным</a:t>
            </a:r>
            <a:endParaRPr lang="ru-RU" smtClean="0"/>
          </a:p>
          <a:p>
            <a:pPr marL="547688" indent="-411163">
              <a:buFont typeface="Arial" charset="0"/>
              <a:buNone/>
            </a:pPr>
            <a:r>
              <a:rPr lang="ru-RU" b="1" smtClean="0"/>
              <a:t>Мой лицо и руки с мылом</a:t>
            </a:r>
            <a:endParaRPr lang="ru-RU" smtClean="0"/>
          </a:p>
          <a:p>
            <a:pPr marL="547688" indent="-411163">
              <a:buFont typeface="Arial" charset="0"/>
              <a:buNone/>
            </a:pPr>
            <a:r>
              <a:rPr lang="ru-RU" b="1" smtClean="0"/>
              <a:t>Рано утром не ленись </a:t>
            </a:r>
            <a:endParaRPr lang="ru-RU" smtClean="0"/>
          </a:p>
          <a:p>
            <a:pPr marL="547688" indent="-411163">
              <a:buFont typeface="Arial" charset="0"/>
              <a:buNone/>
            </a:pPr>
            <a:r>
              <a:rPr lang="ru-RU" b="1" smtClean="0"/>
              <a:t>На зарядку становись.</a:t>
            </a:r>
          </a:p>
          <a:p>
            <a:pPr marL="547688" indent="-411163"/>
            <a:endParaRPr lang="ru-RU" smtClean="0"/>
          </a:p>
        </p:txBody>
      </p:sp>
      <p:pic>
        <p:nvPicPr>
          <p:cNvPr id="7" name="Заголовок 6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-6350"/>
            <a:ext cx="8242300" cy="1158875"/>
          </a:xfrm>
        </p:spPr>
      </p:pic>
      <p:sp>
        <p:nvSpPr>
          <p:cNvPr id="10" name="Блок-схема: перфолента 9"/>
          <p:cNvSpPr/>
          <p:nvPr/>
        </p:nvSpPr>
        <p:spPr>
          <a:xfrm>
            <a:off x="0" y="3929063"/>
            <a:ext cx="9144000" cy="2928937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1000125"/>
            <a:ext cx="17621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" y="2809875"/>
            <a:ext cx="2627313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ерфолента 7"/>
          <p:cNvSpPr/>
          <p:nvPr/>
        </p:nvSpPr>
        <p:spPr>
          <a:xfrm>
            <a:off x="0" y="3500438"/>
            <a:ext cx="9144000" cy="3643312"/>
          </a:xfrm>
          <a:prstGeom prst="flowChartPunchedTap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4" name="Picture 2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076700"/>
            <a:ext cx="276066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J0233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72225" y="3644900"/>
            <a:ext cx="25003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000803_1069_5279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00438"/>
            <a:ext cx="16970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50" y="831828"/>
            <a:ext cx="9144000" cy="3108543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Все движения разминки повторяем без запинки!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Эй! Попрыгали на месте.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Эх! Руками машем вместе.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Эхе - </a:t>
            </a:r>
            <a:r>
              <a:rPr lang="ru-RU" sz="2800" dirty="0" err="1">
                <a:latin typeface="+mn-lt"/>
              </a:rPr>
              <a:t>хе</a:t>
            </a:r>
            <a:r>
              <a:rPr lang="ru-RU" sz="2800" dirty="0">
                <a:latin typeface="+mn-lt"/>
              </a:rPr>
              <a:t>! Прогнули спинки,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Посмотрели на ботинки.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Эге – </a:t>
            </a:r>
            <a:r>
              <a:rPr lang="ru-RU" sz="2800" dirty="0" err="1">
                <a:latin typeface="+mn-lt"/>
              </a:rPr>
              <a:t>ге</a:t>
            </a:r>
            <a:r>
              <a:rPr lang="ru-RU" sz="2800" dirty="0">
                <a:latin typeface="+mn-lt"/>
              </a:rPr>
              <a:t>! Нагнулись ниже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Наклонились к полу ближе.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Повертись на месте ловко.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 этом нам нужна сноровка.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Что, понравилось, дружок?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Завтра будет вновь урок!</a:t>
            </a:r>
          </a:p>
        </p:txBody>
      </p:sp>
      <p:sp>
        <p:nvSpPr>
          <p:cNvPr id="12" name="Управляющая кнопка: назад 11">
            <a:hlinkClick r:id="rId6" action="ppaction://hlinksldjump" highlightClick="1"/>
          </p:cNvPr>
          <p:cNvSpPr/>
          <p:nvPr/>
        </p:nvSpPr>
        <p:spPr>
          <a:xfrm>
            <a:off x="8715375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81438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 Игра « Волшебный сон»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Есть у нас игра такая, очень легкая, простая.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Замедляется движенье, исчезает напряженье.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И становится понятно: расслабление приятно.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Реснички опускаются, глазки закрываются…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Мы спокойно отдыхаем, сном волшебным засыпаем.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Дышится легко, ровно, глубоко.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Напряженье улетело и расслаблено все тело.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Было славно отдыхать, а теперь пора вставать!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Крепко пальцы сжать в кулак, и к груди прижать – вот так!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Потянуться, улыбнуться, глубоко вдохнуть, проснуться!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Веселы, бодры мы снова и к занятиям готовы.</a:t>
            </a:r>
            <a:endParaRPr lang="ru-RU" sz="2000" i="1"/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3071813" y="214313"/>
            <a:ext cx="34940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/>
              <a:t>Релаксация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38" y="6500813"/>
            <a:ext cx="214312" cy="142875"/>
          </a:xfrm>
          <a:prstGeom prst="actionButtonForwardNext">
            <a:avLst/>
          </a:prstGeom>
          <a:solidFill>
            <a:srgbClr val="8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42938" y="6429375"/>
            <a:ext cx="285750" cy="142875"/>
          </a:xfrm>
          <a:prstGeom prst="actionButtonBackPrevious">
            <a:avLst/>
          </a:prstGeom>
          <a:solidFill>
            <a:srgbClr val="8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1258888" y="3284538"/>
            <a:ext cx="66436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cs typeface="Arial" charset="0"/>
              </a:rPr>
              <a:t>♦</a:t>
            </a:r>
            <a:r>
              <a:rPr lang="ru-RU" sz="2000" b="1" i="1"/>
              <a:t>С силой потереть ладони друг о друга ( 10 раз)</a:t>
            </a:r>
          </a:p>
          <a:p>
            <a:pPr>
              <a:spcBef>
                <a:spcPct val="50000"/>
              </a:spcBef>
            </a:pPr>
            <a:r>
              <a:rPr lang="ru-RU" sz="2000">
                <a:cs typeface="Arial" charset="0"/>
              </a:rPr>
              <a:t>♦</a:t>
            </a:r>
            <a:r>
              <a:rPr lang="ru-RU" sz="2000" b="1" i="1"/>
              <a:t>С силой потереть щеки вверх – вниз ( 10 раз)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cs typeface="Arial" charset="0"/>
              </a:rPr>
              <a:t>♦</a:t>
            </a:r>
            <a:r>
              <a:rPr lang="ru-RU" sz="2000" b="1" i="1"/>
              <a:t>Кончиками пальцев побарабанить по затылку и макушке (10 раз)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cs typeface="Arial" charset="0"/>
              </a:rPr>
              <a:t>♦</a:t>
            </a:r>
            <a:r>
              <a:rPr lang="ru-RU" sz="2000" b="1" i="1"/>
              <a:t>Помассировать мизинцы обеих рук</a:t>
            </a:r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7929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/>
              <a:t>Массаж  активных  точек:            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38" y="6500813"/>
            <a:ext cx="214312" cy="142875"/>
          </a:xfrm>
          <a:prstGeom prst="actionButtonForwardNext">
            <a:avLst/>
          </a:prstGeom>
          <a:solidFill>
            <a:srgbClr val="8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42938" y="6429375"/>
            <a:ext cx="285750" cy="142875"/>
          </a:xfrm>
          <a:prstGeom prst="actionButtonBackPrevious">
            <a:avLst/>
          </a:prstGeom>
          <a:solidFill>
            <a:srgbClr val="8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2771775" y="1557338"/>
            <a:ext cx="414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/>
              <a:t>« Оживлялки»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2"/>
          <p:cNvSpPr txBox="1">
            <a:spLocks noChangeArrowheads="1"/>
          </p:cNvSpPr>
          <p:nvPr/>
        </p:nvSpPr>
        <p:spPr bwMode="auto">
          <a:xfrm>
            <a:off x="1357313" y="214313"/>
            <a:ext cx="6572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Calibri" pitchFamily="34" charset="0"/>
              </a:rPr>
              <a:t>Пальчиковая гимнастика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38" y="6500813"/>
            <a:ext cx="214312" cy="142875"/>
          </a:xfrm>
          <a:prstGeom prst="actionButtonForwardNext">
            <a:avLst/>
          </a:prstGeom>
          <a:solidFill>
            <a:srgbClr val="8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197" name="Рисунок 4" descr="SSL101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43063"/>
            <a:ext cx="7572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42938" y="6429375"/>
            <a:ext cx="285750" cy="142875"/>
          </a:xfrm>
          <a:prstGeom prst="actionButtonBackPrevious">
            <a:avLst/>
          </a:prstGeom>
          <a:solidFill>
            <a:srgbClr val="8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6" descr="SSL101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571625"/>
            <a:ext cx="75930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SSL101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500188"/>
            <a:ext cx="77152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 descr="SSL1012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500188"/>
            <a:ext cx="7715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1052513"/>
            <a:ext cx="7315200" cy="5645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«Забота о здоровье – это важнейший труд  педагога. </a:t>
            </a:r>
          </a:p>
          <a:p>
            <a:pPr algn="ctr" eaLnBrk="0" hangingPunct="0">
              <a:defRPr/>
            </a:pPr>
            <a:r>
              <a:rPr lang="ru-RU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От жизнедеятельности, бодрости детей зависит их духовная жизнь, мировоззрение, умственное развитие, прочность знаний, </a:t>
            </a:r>
          </a:p>
          <a:p>
            <a:pPr algn="ctr" eaLnBrk="0" hangingPunct="0">
              <a:defRPr/>
            </a:pPr>
            <a:r>
              <a:rPr lang="ru-RU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вера в свои силы…»</a:t>
            </a:r>
          </a:p>
          <a:p>
            <a:pPr algn="ctr" eaLnBrk="0" hangingPunct="0">
              <a:defRPr/>
            </a:pPr>
            <a:endParaRPr lang="ru-RU" sz="36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0" hangingPunct="0">
              <a:defRPr/>
            </a:pPr>
            <a:r>
              <a:rPr lang="ru-RU" sz="4000" i="1" u="sng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В.А.Сухомлинский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686800" cy="56848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C00000"/>
                </a:solidFill>
              </a:rPr>
              <a:t>Здоровьесберегающая технология - это</a:t>
            </a:r>
            <a:r>
              <a:rPr lang="ru-RU" sz="2400" smtClean="0">
                <a:solidFill>
                  <a:srgbClr val="C00000"/>
                </a:solidFill>
              </a:rPr>
              <a:t>:</a:t>
            </a:r>
            <a:endParaRPr lang="en-US" sz="2400" smtClean="0">
              <a:solidFill>
                <a:srgbClr val="C0000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400" smtClean="0"/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smtClean="0"/>
              <a:t>  </a:t>
            </a:r>
            <a:r>
              <a:rPr lang="ru-RU" sz="2400" b="1" smtClean="0"/>
              <a:t>условия обучения ребенка в школе (отсутствие стресса, адекватность</a:t>
            </a:r>
            <a:r>
              <a:rPr lang="en-US" sz="2400" b="1" smtClean="0"/>
              <a:t> </a:t>
            </a:r>
            <a:r>
              <a:rPr lang="ru-RU" sz="2400" b="1" smtClean="0"/>
              <a:t>требований, адекватность методик обучения и воспитания);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b="1" smtClean="0"/>
              <a:t> </a:t>
            </a:r>
            <a:r>
              <a:rPr lang="ru-RU" sz="2400" b="1" smtClean="0"/>
              <a:t>рациональная   организация   учебного   процесса   (в  соответствии с возрастными,     половыми, индивидуальными  особенностями  и гигиеническими требованиями);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b="1" smtClean="0"/>
              <a:t> </a:t>
            </a:r>
            <a:r>
              <a:rPr lang="ru-RU" sz="2400" b="1" smtClean="0"/>
              <a:t>соответствие учебной и физической нагрузки     возрастным</a:t>
            </a:r>
            <a:r>
              <a:rPr lang="en-US" sz="2400" b="1" smtClean="0"/>
              <a:t> </a:t>
            </a:r>
            <a:r>
              <a:rPr lang="ru-RU" sz="2400" b="1" smtClean="0"/>
              <a:t>возможностям ребенка;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400" b="1" smtClean="0"/>
              <a:t> </a:t>
            </a:r>
            <a:r>
              <a:rPr lang="ru-RU" sz="2400" b="1" smtClean="0"/>
              <a:t>необходимый, достаточный и рационально      организованный</a:t>
            </a:r>
            <a:r>
              <a:rPr lang="en-US" sz="2400" b="1" smtClean="0"/>
              <a:t> </a:t>
            </a:r>
            <a:r>
              <a:rPr lang="ru-RU" sz="2400" b="1" smtClean="0"/>
              <a:t>двигательный режим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3300" smtClean="0"/>
              <a:t>В.Д. Сонькин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8458200" cy="914400"/>
          </a:xfrm>
        </p:spPr>
        <p:txBody>
          <a:bodyPr lIns="0" rIns="0" bIns="0" anchor="b"/>
          <a:lstStyle/>
          <a:p>
            <a:pPr eaLnBrk="1" hangingPunct="1"/>
            <a:r>
              <a:rPr lang="ru-RU" sz="2500" smtClean="0"/>
              <a:t>Каким должен быть урок, помогающий сохранять и укреплять здоровье школьников?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16113"/>
            <a:ext cx="8229600" cy="4114800"/>
          </a:xfrm>
        </p:spPr>
        <p:txBody>
          <a:bodyPr/>
          <a:lstStyle/>
          <a:p>
            <a:pPr marL="273050" indent="-273050" eaLnBrk="1" hangingPunct="1"/>
            <a:r>
              <a:rPr lang="ru-RU" sz="3300" smtClean="0"/>
              <a:t>снижение утомления школьников,</a:t>
            </a:r>
          </a:p>
          <a:p>
            <a:pPr marL="273050" indent="-273050" eaLnBrk="1" hangingPunct="1"/>
            <a:r>
              <a:rPr lang="ru-RU" sz="3300" smtClean="0"/>
              <a:t>создание благоприятного психологического климата,</a:t>
            </a:r>
          </a:p>
          <a:p>
            <a:pPr marL="273050" indent="-273050" eaLnBrk="1" hangingPunct="1"/>
            <a:r>
              <a:rPr lang="ru-RU" sz="3300" smtClean="0"/>
              <a:t>обеспечение индивидуального и дифференцированного подходов в процессе обучения,</a:t>
            </a:r>
          </a:p>
          <a:p>
            <a:pPr marL="273050" indent="-273050" eaLnBrk="1" hangingPunct="1"/>
            <a:r>
              <a:rPr lang="ru-RU" sz="3300" smtClean="0"/>
              <a:t>выполнение санитарно-гигиенических условий.</a:t>
            </a:r>
          </a:p>
        </p:txBody>
      </p:sp>
      <p:pic>
        <p:nvPicPr>
          <p:cNvPr id="55299" name="Picture 5" descr="clipart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029200"/>
            <a:ext cx="16557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8208963" cy="5949950"/>
          </a:xfrm>
          <a:solidFill>
            <a:schemeClr val="bg2"/>
          </a:solidFill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2867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29600" cy="1384300"/>
          </a:xfrm>
        </p:spPr>
        <p:txBody>
          <a:bodyPr lIns="0" rIns="0" bIns="0" anchor="b"/>
          <a:lstStyle/>
          <a:p>
            <a:pPr eaLnBrk="1" hangingPunct="1"/>
            <a:r>
              <a:rPr lang="ru-RU" sz="2900" smtClean="0">
                <a:solidFill>
                  <a:srgbClr val="C00000"/>
                </a:solidFill>
              </a:rPr>
              <a:t>Сохранение </a:t>
            </a:r>
            <a:br>
              <a:rPr lang="ru-RU" sz="2900" smtClean="0">
                <a:solidFill>
                  <a:srgbClr val="C00000"/>
                </a:solidFill>
              </a:rPr>
            </a:br>
            <a:r>
              <a:rPr lang="ru-RU" sz="2900" smtClean="0">
                <a:solidFill>
                  <a:srgbClr val="C00000"/>
                </a:solidFill>
              </a:rPr>
              <a:t>и укрепление здоровья учащихся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229600" cy="472440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3000" smtClean="0"/>
              <a:t>           </a:t>
            </a:r>
            <a:r>
              <a:rPr lang="ru-RU" sz="2400" smtClean="0"/>
              <a:t>Этому способствуют следующие моменты: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проведение ежегодной диспансеризации обучаемых,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учёт санитарно-гигиенических требований при составлении расписания учебной и внеурочной работы,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обязательные физкультминутки на уроках в начальной школе и в 5 классе,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нормализация учебной нагрузки учащихся,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организация горячего питания,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введение в учебный план дополнительного третьего часа физической культуры,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400" smtClean="0"/>
              <a:t>применение здоровьесберегающих технологий в учебном процессе.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785813" y="285750"/>
            <a:ext cx="7929562" cy="646113"/>
          </a:xfrm>
          <a:prstGeom prst="rect">
            <a:avLst/>
          </a:prstGeom>
          <a:solidFill>
            <a:srgbClr val="FFCC66"/>
          </a:solidFill>
          <a:ln w="9525">
            <a:solidFill>
              <a:srgbClr val="FFDC9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u="sng"/>
              <a:t>10  правил здоровьесбережения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1214438"/>
            <a:ext cx="8929687" cy="4894262"/>
          </a:xfrm>
          <a:prstGeom prst="rect">
            <a:avLst/>
          </a:prstGeom>
          <a:solidFill>
            <a:srgbClr val="FFCC66"/>
          </a:solidFill>
          <a:ln w="9525">
            <a:solidFill>
              <a:srgbClr val="FFDC97">
                <a:alpha val="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/>
              <a:t>Обращайте больше внимание на питание!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Больше двигайтесь!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Спите в прохладной комнате!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Не гасите в себе гнев, дайте ему вырваться наружу!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Постоянно занимайтесь интеллектуальной деятельностью!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Гоните прочь уныние и хандру!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Адекватно реагируйте на все проявления своего организма!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Старайтесь получать как можно больше положительных эмоций!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Соблюдайте режим дня!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/>
              <a:t>Желайте себе и окружающим только добра!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WordArt 2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7705725" cy="4464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Rectangle 3"/>
          <p:cNvPicPr>
            <a:picLocks noGrp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1440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281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«Здоровье – состояние полного физического,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281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психического и социального благополучия».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</a:t>
            </a:r>
            <a:endParaRPr lang="ru-RU" smtClean="0"/>
          </a:p>
        </p:txBody>
      </p:sp>
      <p:pic>
        <p:nvPicPr>
          <p:cNvPr id="7170" name="Picture 4" descr="shkola_territoriya_zdorov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738" y="4076700"/>
            <a:ext cx="2528887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868863"/>
            <a:ext cx="24606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0113" y="1125538"/>
            <a:ext cx="18938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J02330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708400" y="3789363"/>
            <a:ext cx="23431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229600" cy="922337"/>
          </a:xfrm>
        </p:spPr>
        <p:txBody>
          <a:bodyPr lIns="0" rIns="0" bIns="0" anchor="b"/>
          <a:lstStyle/>
          <a:p>
            <a:pPr eaLnBrk="1" hangingPunct="1"/>
            <a:r>
              <a:rPr lang="ru-RU" sz="3100" smtClean="0">
                <a:solidFill>
                  <a:srgbClr val="C00000"/>
                </a:solidFill>
              </a:rPr>
              <a:t>Данные Министерства здравоохранения России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485775" y="1357313"/>
          <a:ext cx="8651875" cy="4772025"/>
        </p:xfrm>
        <a:graphic>
          <a:graphicData uri="http://schemas.openxmlformats.org/presentationml/2006/ole">
            <p:oleObj spid="_x0000_s19459" name="Диаграмма" r:id="rId3" imgW="8220201" imgH="4533789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1384300"/>
          </a:xfrm>
        </p:spPr>
        <p:txBody>
          <a:bodyPr lIns="0" rIns="0" bIns="0" anchor="b"/>
          <a:lstStyle/>
          <a:p>
            <a:pPr eaLnBrk="1" hangingPunct="1"/>
            <a:r>
              <a:rPr lang="ru-RU" sz="3200" smtClean="0"/>
              <a:t>Внешние факторы риска</a:t>
            </a:r>
            <a:r>
              <a:rPr lang="ru-RU" sz="2900" smtClean="0"/>
              <a:t>:</a:t>
            </a:r>
            <a:r>
              <a:rPr lang="ru-RU" sz="2300" smtClean="0"/>
              <a:t/>
            </a:r>
            <a:br>
              <a:rPr lang="ru-RU" sz="2300" smtClean="0"/>
            </a:br>
            <a:r>
              <a:rPr lang="ru-RU" sz="2300" baseline="30000" smtClean="0"/>
              <a:t>(за пределами образовательного учреждения)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229600" cy="1800225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экология;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семья и микроклимат в ней;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круг общения, вредные привычки;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питание;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здоровый образ жизни.</a:t>
            </a:r>
          </a:p>
        </p:txBody>
      </p:sp>
      <p:pic>
        <p:nvPicPr>
          <p:cNvPr id="20483" name="Picture 4" descr="boyicec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0" y="4445000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Женские руки держат стеклянный шар с нетронутой природой внут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43450"/>
            <a:ext cx="24844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chemeClr val="tx2"/>
                </a:solidFill>
              </a:rPr>
              <a:t>Внутренние факторы риска</a:t>
            </a:r>
            <a:r>
              <a:rPr lang="ru-RU" sz="2500">
                <a:solidFill>
                  <a:schemeClr val="tx2"/>
                </a:solidFill>
              </a:rPr>
              <a:t>:</a:t>
            </a:r>
            <a:br>
              <a:rPr lang="ru-RU" sz="2500">
                <a:solidFill>
                  <a:schemeClr val="tx2"/>
                </a:solidFill>
              </a:rPr>
            </a:br>
            <a:r>
              <a:rPr lang="ru-RU" sz="2500" baseline="30000">
                <a:solidFill>
                  <a:schemeClr val="tx2"/>
                </a:solidFill>
              </a:rPr>
              <a:t>(в самом образовательном учреждении)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229600" cy="41910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организация учебного процесса, методика организации урока;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организация и реализация воспитательного процесса;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двигательный режим учащихся в урочное и внеурочное время;</a:t>
            </a:r>
            <a:endParaRPr lang="ru-RU" sz="2400" smtClean="0">
              <a:latin typeface="Arial" charset="0"/>
            </a:endParaRP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создание условий психологического комфорта</a:t>
            </a:r>
            <a:r>
              <a:rPr lang="ru-RU" sz="2400" smtClean="0">
                <a:latin typeface="Arial" charset="0"/>
              </a:rPr>
              <a:t>,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создание медицинского обслуживания в образовательном учреждении;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организация питания в образовательном учреждении;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соблюдение санитарно-гигиенических норм в образовательном учреждении.</a:t>
            </a:r>
          </a:p>
          <a:p>
            <a:pPr marL="273050" indent="-273050"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rganization Chart 2"/>
          <p:cNvGraphicFramePr>
            <a:graphicFrameLocks/>
          </p:cNvGraphicFramePr>
          <p:nvPr>
            <p:ph idx="4294967295"/>
          </p:nvPr>
        </p:nvGraphicFramePr>
        <p:xfrm>
          <a:off x="457200" y="274638"/>
          <a:ext cx="8229600" cy="5851525"/>
        </p:xfrm>
        <a:graphic>
          <a:graphicData uri="http://schemas.openxmlformats.org/drawingml/2006/compatibility">
            <com:legacyDrawing xmlns:com="http://schemas.openxmlformats.org/drawingml/2006/compatibility" spid="_x0000_s3993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i="1" smtClean="0"/>
              <a:t>Сущностные характеристики успешного усвоения учебного материала младшими школьниками.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 eaLnBrk="1" hangingPunct="1"/>
            <a:r>
              <a:rPr lang="ru-RU" sz="2800" smtClean="0"/>
              <a:t>Восприятие;</a:t>
            </a:r>
          </a:p>
          <a:p>
            <a:pPr eaLnBrk="1" hangingPunct="1"/>
            <a:r>
              <a:rPr lang="ru-RU" sz="2800" smtClean="0"/>
              <a:t>Память;</a:t>
            </a:r>
          </a:p>
          <a:p>
            <a:pPr eaLnBrk="1" hangingPunct="1"/>
            <a:r>
              <a:rPr lang="ru-RU" sz="2800" smtClean="0"/>
              <a:t>Воспроизведение;</a:t>
            </a:r>
          </a:p>
          <a:p>
            <a:pPr eaLnBrk="1" hangingPunct="1"/>
            <a:r>
              <a:rPr lang="ru-RU" sz="2800" smtClean="0"/>
              <a:t>Внимание, (переключение);</a:t>
            </a:r>
          </a:p>
          <a:p>
            <a:pPr eaLnBrk="1" hangingPunct="1"/>
            <a:r>
              <a:rPr lang="ru-RU" sz="2800" smtClean="0"/>
              <a:t>Воображение;</a:t>
            </a:r>
          </a:p>
          <a:p>
            <a:pPr eaLnBrk="1" hangingPunct="1"/>
            <a:r>
              <a:rPr lang="ru-RU" sz="2800" smtClean="0"/>
              <a:t>Мышление;</a:t>
            </a:r>
          </a:p>
          <a:p>
            <a:pPr eaLnBrk="1" hangingPunct="1"/>
            <a:r>
              <a:rPr lang="ru-RU" sz="2800" smtClean="0"/>
              <a:t>Сравнение;</a:t>
            </a:r>
          </a:p>
          <a:p>
            <a:pPr eaLnBrk="1" hangingPunct="1"/>
            <a:r>
              <a:rPr lang="ru-RU" sz="2800" smtClean="0"/>
              <a:t>Абстракция;</a:t>
            </a:r>
          </a:p>
          <a:p>
            <a:pPr eaLnBrk="1" hangingPunct="1"/>
            <a:r>
              <a:rPr lang="ru-RU" sz="2800" smtClean="0"/>
              <a:t>Обобщение.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Работа по предупреждению утомляемости на уроках</a:t>
            </a:r>
            <a:r>
              <a:rPr lang="ru-RU" sz="3200" i="1" smtClean="0"/>
              <a:t>.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1800" smtClean="0"/>
              <a:t>Организация урока в условиях здоровьесбережения.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/>
            <a:r>
              <a:rPr lang="ru-RU" sz="1800" smtClean="0"/>
              <a:t>Организация подвижных игр на переменах;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>
              <a:buFont typeface="Arial" charset="0"/>
              <a:buNone/>
            </a:pPr>
            <a:endParaRPr lang="ru-RU" sz="1800" smtClean="0"/>
          </a:p>
        </p:txBody>
      </p:sp>
      <p:pic>
        <p:nvPicPr>
          <p:cNvPr id="41987" name="Picture 6" descr="IMG_0430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12875"/>
            <a:ext cx="40671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IMG_0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SP_A07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603750"/>
            <a:ext cx="30241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688</Words>
  <Application>Microsoft Office PowerPoint</Application>
  <PresentationFormat>Экран (4:3)</PresentationFormat>
  <Paragraphs>172</Paragraphs>
  <Slides>28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Times New Roman</vt:lpstr>
      <vt:lpstr>Tahoma</vt:lpstr>
      <vt:lpstr>Wingdings</vt:lpstr>
      <vt:lpstr>Тема Office</vt:lpstr>
      <vt:lpstr>Тема Office</vt:lpstr>
      <vt:lpstr>Тема Office</vt:lpstr>
      <vt:lpstr>Диаграмма</vt:lpstr>
      <vt:lpstr>Использование здоровьесберегающих технологий как средство успешного усвоения учебного материала младшими школьниками. </vt:lpstr>
      <vt:lpstr>Слайд 2</vt:lpstr>
      <vt:lpstr>Слайд 3</vt:lpstr>
      <vt:lpstr>Данные Министерства здравоохранения России</vt:lpstr>
      <vt:lpstr>Внешние факторы риска: (за пределами образовательного учреждения)</vt:lpstr>
      <vt:lpstr>Слайд 6</vt:lpstr>
      <vt:lpstr>Слайд 7</vt:lpstr>
      <vt:lpstr>Сущностные характеристики успешного усвоения учебного материала младшими школьниками.</vt:lpstr>
      <vt:lpstr>Работа по предупреждению утомляемости на уроках.</vt:lpstr>
      <vt:lpstr>Слайд 10</vt:lpstr>
      <vt:lpstr>Слайд 11</vt:lpstr>
      <vt:lpstr>Результативность опыта.</vt:lpstr>
      <vt:lpstr>Утомление чаще всего возникает в следующие периоды:</vt:lpstr>
      <vt:lpstr>Двигательная активность на уроке</vt:lpstr>
      <vt:lpstr>Слайд 15</vt:lpstr>
      <vt:lpstr>Слайд 16</vt:lpstr>
      <vt:lpstr>Слайд 17</vt:lpstr>
      <vt:lpstr>Слайд 18</vt:lpstr>
      <vt:lpstr>Слайд 19</vt:lpstr>
      <vt:lpstr>Слайд 20</vt:lpstr>
      <vt:lpstr>Каким должен быть урок, помогающий сохранять и укреплять здоровье школьников?</vt:lpstr>
      <vt:lpstr>Слайд 22</vt:lpstr>
      <vt:lpstr>Слайд 23</vt:lpstr>
      <vt:lpstr>Слайд 24</vt:lpstr>
      <vt:lpstr>Сохранение  и укрепление здоровья учащихся</vt:lpstr>
      <vt:lpstr>Слайд 26</vt:lpstr>
      <vt:lpstr>Слайд 27</vt:lpstr>
      <vt:lpstr>Слайд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Админитратор</cp:lastModifiedBy>
  <cp:revision>10</cp:revision>
  <dcterms:created xsi:type="dcterms:W3CDTF">2012-02-15T14:21:24Z</dcterms:created>
  <dcterms:modified xsi:type="dcterms:W3CDTF">2013-08-27T18:02:31Z</dcterms:modified>
</cp:coreProperties>
</file>