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8" r:id="rId1"/>
  </p:sldMasterIdLst>
  <p:notesMasterIdLst>
    <p:notesMasterId r:id="rId18"/>
  </p:notesMasterIdLst>
  <p:sldIdLst>
    <p:sldId id="286" r:id="rId2"/>
    <p:sldId id="287" r:id="rId3"/>
    <p:sldId id="256" r:id="rId4"/>
    <p:sldId id="271" r:id="rId5"/>
    <p:sldId id="272" r:id="rId6"/>
    <p:sldId id="257" r:id="rId7"/>
    <p:sldId id="280" r:id="rId8"/>
    <p:sldId id="281" r:id="rId9"/>
    <p:sldId id="282" r:id="rId10"/>
    <p:sldId id="273" r:id="rId11"/>
    <p:sldId id="274" r:id="rId12"/>
    <p:sldId id="275" r:id="rId13"/>
    <p:sldId id="276" r:id="rId14"/>
    <p:sldId id="278" r:id="rId15"/>
    <p:sldId id="261" r:id="rId16"/>
    <p:sldId id="285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19" autoAdjust="0"/>
    <p:restoredTop sz="94660"/>
  </p:normalViewPr>
  <p:slideViewPr>
    <p:cSldViewPr>
      <p:cViewPr>
        <p:scale>
          <a:sx n="100" d="100"/>
          <a:sy n="100" d="100"/>
        </p:scale>
        <p:origin x="-522" y="6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A80649-6834-4DB3-A68D-6EFE4ACB8C0A}" type="doc">
      <dgm:prSet loTypeId="urn:microsoft.com/office/officeart/2005/8/layout/vList4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6FB07F-FA4A-4F60-9910-143F717FDF78}">
      <dgm:prSet phldrT="[Текст]" custT="1"/>
      <dgm:spPr/>
      <dgm:t>
        <a:bodyPr/>
        <a:lstStyle/>
        <a:p>
          <a:r>
            <a:rPr lang="ru-RU" sz="2400" dirty="0" smtClean="0"/>
            <a:t>Теоретико-методологические основы и педагогические условия речи учащихся</a:t>
          </a:r>
          <a:endParaRPr lang="ru-RU" sz="2400" dirty="0"/>
        </a:p>
      </dgm:t>
    </dgm:pt>
    <dgm:pt modelId="{160CBC65-183C-4A6E-BF27-26D5BCD99864}" type="parTrans" cxnId="{04AB3A2B-FCDF-4A33-B50A-B0623868E3D1}">
      <dgm:prSet/>
      <dgm:spPr/>
      <dgm:t>
        <a:bodyPr/>
        <a:lstStyle/>
        <a:p>
          <a:endParaRPr lang="ru-RU"/>
        </a:p>
      </dgm:t>
    </dgm:pt>
    <dgm:pt modelId="{EB4DEA23-FA6B-4FC4-B21A-0BF590F896A3}" type="sibTrans" cxnId="{04AB3A2B-FCDF-4A33-B50A-B0623868E3D1}">
      <dgm:prSet/>
      <dgm:spPr/>
      <dgm:t>
        <a:bodyPr/>
        <a:lstStyle/>
        <a:p>
          <a:endParaRPr lang="ru-RU"/>
        </a:p>
      </dgm:t>
    </dgm:pt>
    <dgm:pt modelId="{A19E2088-3459-4B9E-919D-86CA8CC41FBB}">
      <dgm:prSet phldrT="[Текст]" custT="1"/>
      <dgm:spPr/>
      <dgm:t>
        <a:bodyPr/>
        <a:lstStyle/>
        <a:p>
          <a:r>
            <a:rPr lang="ru-RU" sz="2400" dirty="0" smtClean="0"/>
            <a:t>Инновационные технологии как средство развития речи</a:t>
          </a:r>
          <a:endParaRPr lang="ru-RU" sz="2100" dirty="0"/>
        </a:p>
      </dgm:t>
    </dgm:pt>
    <dgm:pt modelId="{C07BFBD2-A609-4812-BC7C-065B7453A60D}" type="parTrans" cxnId="{E64D4518-6DAA-4220-8F40-F42DEF3527EB}">
      <dgm:prSet/>
      <dgm:spPr/>
      <dgm:t>
        <a:bodyPr/>
        <a:lstStyle/>
        <a:p>
          <a:endParaRPr lang="ru-RU"/>
        </a:p>
      </dgm:t>
    </dgm:pt>
    <dgm:pt modelId="{3330F6E1-8470-49F3-A925-9A0FCFD46224}" type="sibTrans" cxnId="{E64D4518-6DAA-4220-8F40-F42DEF3527EB}">
      <dgm:prSet/>
      <dgm:spPr/>
      <dgm:t>
        <a:bodyPr/>
        <a:lstStyle/>
        <a:p>
          <a:endParaRPr lang="ru-RU"/>
        </a:p>
      </dgm:t>
    </dgm:pt>
    <dgm:pt modelId="{53238628-72BF-4C87-BF2D-612FC21A5C81}">
      <dgm:prSet phldrT="[Текст]" custT="1"/>
      <dgm:spPr/>
      <dgm:t>
        <a:bodyPr/>
        <a:lstStyle/>
        <a:p>
          <a:r>
            <a:rPr lang="ru-RU" sz="2400" dirty="0" smtClean="0"/>
            <a:t>Нестандартные упражнения </a:t>
          </a:r>
        </a:p>
        <a:p>
          <a:r>
            <a:rPr lang="ru-RU" sz="2400" dirty="0" smtClean="0"/>
            <a:t>По развитию речи</a:t>
          </a:r>
          <a:endParaRPr lang="ru-RU" sz="2400" dirty="0"/>
        </a:p>
      </dgm:t>
    </dgm:pt>
    <dgm:pt modelId="{4913BB03-AD0A-4186-A33E-249A03535246}" type="parTrans" cxnId="{9E379A3D-1F48-45AD-A3C8-6E44976E3601}">
      <dgm:prSet/>
      <dgm:spPr/>
      <dgm:t>
        <a:bodyPr/>
        <a:lstStyle/>
        <a:p>
          <a:endParaRPr lang="ru-RU"/>
        </a:p>
      </dgm:t>
    </dgm:pt>
    <dgm:pt modelId="{6F58CDC2-ACEA-4435-850A-9BEDF5590833}" type="sibTrans" cxnId="{9E379A3D-1F48-45AD-A3C8-6E44976E3601}">
      <dgm:prSet/>
      <dgm:spPr/>
      <dgm:t>
        <a:bodyPr/>
        <a:lstStyle/>
        <a:p>
          <a:endParaRPr lang="ru-RU"/>
        </a:p>
      </dgm:t>
    </dgm:pt>
    <dgm:pt modelId="{3AD69290-D0D5-4D31-BCE5-EDA35EC4DE40}" type="pres">
      <dgm:prSet presAssocID="{6DA80649-6834-4DB3-A68D-6EFE4ACB8C0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A9919A7-D13F-4AB8-9AF8-C9F6408018A4}" type="pres">
      <dgm:prSet presAssocID="{6E6FB07F-FA4A-4F60-9910-143F717FDF78}" presName="comp" presStyleCnt="0"/>
      <dgm:spPr/>
    </dgm:pt>
    <dgm:pt modelId="{66DDFB5D-B63C-45FF-9D15-4A673F6A69A7}" type="pres">
      <dgm:prSet presAssocID="{6E6FB07F-FA4A-4F60-9910-143F717FDF78}" presName="box" presStyleLbl="node1" presStyleIdx="0" presStyleCnt="3" custLinFactNeighborX="2006" custLinFactNeighborY="-22680"/>
      <dgm:spPr/>
      <dgm:t>
        <a:bodyPr/>
        <a:lstStyle/>
        <a:p>
          <a:endParaRPr lang="ru-RU"/>
        </a:p>
      </dgm:t>
    </dgm:pt>
    <dgm:pt modelId="{25E498FC-755B-4F39-869F-2FFD4349008D}" type="pres">
      <dgm:prSet presAssocID="{6E6FB07F-FA4A-4F60-9910-143F717FDF78}" presName="img" presStyleLbl="fgImgPlace1" presStyleIdx="0" presStyleCnt="3"/>
      <dgm:spPr/>
    </dgm:pt>
    <dgm:pt modelId="{AC2FB1EA-E15D-4A7B-BCAC-6AF428DCA445}" type="pres">
      <dgm:prSet presAssocID="{6E6FB07F-FA4A-4F60-9910-143F717FDF78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F29D6E-1370-43D7-A4A4-872B20974F49}" type="pres">
      <dgm:prSet presAssocID="{EB4DEA23-FA6B-4FC4-B21A-0BF590F896A3}" presName="spacer" presStyleCnt="0"/>
      <dgm:spPr/>
    </dgm:pt>
    <dgm:pt modelId="{5B37980B-B10C-45B7-B68A-C6FBB2753134}" type="pres">
      <dgm:prSet presAssocID="{A19E2088-3459-4B9E-919D-86CA8CC41FBB}" presName="comp" presStyleCnt="0"/>
      <dgm:spPr/>
    </dgm:pt>
    <dgm:pt modelId="{765041DF-6EB0-4812-AD36-027059F776E5}" type="pres">
      <dgm:prSet presAssocID="{A19E2088-3459-4B9E-919D-86CA8CC41FBB}" presName="box" presStyleLbl="node1" presStyleIdx="1" presStyleCnt="3"/>
      <dgm:spPr/>
      <dgm:t>
        <a:bodyPr/>
        <a:lstStyle/>
        <a:p>
          <a:endParaRPr lang="ru-RU"/>
        </a:p>
      </dgm:t>
    </dgm:pt>
    <dgm:pt modelId="{FC31224E-061B-4C19-AEBE-C76E99677924}" type="pres">
      <dgm:prSet presAssocID="{A19E2088-3459-4B9E-919D-86CA8CC41FBB}" presName="img" presStyleLbl="fgImgPlace1" presStyleIdx="1" presStyleCnt="3"/>
      <dgm:spPr/>
    </dgm:pt>
    <dgm:pt modelId="{EC187B2A-57DB-42B6-80CC-37D669D31C12}" type="pres">
      <dgm:prSet presAssocID="{A19E2088-3459-4B9E-919D-86CA8CC41FBB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E854C6C-E6B6-455B-AB23-CF559860CA00}" type="pres">
      <dgm:prSet presAssocID="{3330F6E1-8470-49F3-A925-9A0FCFD46224}" presName="spacer" presStyleCnt="0"/>
      <dgm:spPr/>
    </dgm:pt>
    <dgm:pt modelId="{EEC036DD-E1AF-4371-A87F-20928BF077D6}" type="pres">
      <dgm:prSet presAssocID="{53238628-72BF-4C87-BF2D-612FC21A5C81}" presName="comp" presStyleCnt="0"/>
      <dgm:spPr/>
    </dgm:pt>
    <dgm:pt modelId="{3C9AB330-2BFA-408B-9D17-E718DA1BEA37}" type="pres">
      <dgm:prSet presAssocID="{53238628-72BF-4C87-BF2D-612FC21A5C81}" presName="box" presStyleLbl="node1" presStyleIdx="2" presStyleCnt="3"/>
      <dgm:spPr/>
      <dgm:t>
        <a:bodyPr/>
        <a:lstStyle/>
        <a:p>
          <a:endParaRPr lang="ru-RU"/>
        </a:p>
      </dgm:t>
    </dgm:pt>
    <dgm:pt modelId="{29E8AB1B-F3B3-434A-973A-B751F8E177B1}" type="pres">
      <dgm:prSet presAssocID="{53238628-72BF-4C87-BF2D-612FC21A5C81}" presName="img" presStyleLbl="fgImgPlace1" presStyleIdx="2" presStyleCnt="3" custFlipVert="1" custScaleX="26525" custScaleY="4755" custLinFactNeighborX="-36411" custLinFactNeighborY="-28755"/>
      <dgm:spPr/>
    </dgm:pt>
    <dgm:pt modelId="{3310833B-33AF-4BBE-9DD4-6E4106A3AD12}" type="pres">
      <dgm:prSet presAssocID="{53238628-72BF-4C87-BF2D-612FC21A5C81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18FCC8-4BCC-4F3F-AFC9-AB306D9EAA17}" type="presOf" srcId="{A19E2088-3459-4B9E-919D-86CA8CC41FBB}" destId="{765041DF-6EB0-4812-AD36-027059F776E5}" srcOrd="0" destOrd="0" presId="urn:microsoft.com/office/officeart/2005/8/layout/vList4#1"/>
    <dgm:cxn modelId="{922E1E0F-B145-4EAB-9C11-2F8FAA19E1FD}" type="presOf" srcId="{6E6FB07F-FA4A-4F60-9910-143F717FDF78}" destId="{66DDFB5D-B63C-45FF-9D15-4A673F6A69A7}" srcOrd="0" destOrd="0" presId="urn:microsoft.com/office/officeart/2005/8/layout/vList4#1"/>
    <dgm:cxn modelId="{6A5B6909-23E2-4C73-A217-ABFEFCCAD74C}" type="presOf" srcId="{6E6FB07F-FA4A-4F60-9910-143F717FDF78}" destId="{AC2FB1EA-E15D-4A7B-BCAC-6AF428DCA445}" srcOrd="1" destOrd="0" presId="urn:microsoft.com/office/officeart/2005/8/layout/vList4#1"/>
    <dgm:cxn modelId="{04AB3A2B-FCDF-4A33-B50A-B0623868E3D1}" srcId="{6DA80649-6834-4DB3-A68D-6EFE4ACB8C0A}" destId="{6E6FB07F-FA4A-4F60-9910-143F717FDF78}" srcOrd="0" destOrd="0" parTransId="{160CBC65-183C-4A6E-BF27-26D5BCD99864}" sibTransId="{EB4DEA23-FA6B-4FC4-B21A-0BF590F896A3}"/>
    <dgm:cxn modelId="{CAD93B20-4119-4AF1-BB41-2BDD80622F2E}" type="presOf" srcId="{A19E2088-3459-4B9E-919D-86CA8CC41FBB}" destId="{EC187B2A-57DB-42B6-80CC-37D669D31C12}" srcOrd="1" destOrd="0" presId="urn:microsoft.com/office/officeart/2005/8/layout/vList4#1"/>
    <dgm:cxn modelId="{C34A575B-EB04-4E64-BE20-E71FFDF7CEF2}" type="presOf" srcId="{53238628-72BF-4C87-BF2D-612FC21A5C81}" destId="{3310833B-33AF-4BBE-9DD4-6E4106A3AD12}" srcOrd="1" destOrd="0" presId="urn:microsoft.com/office/officeart/2005/8/layout/vList4#1"/>
    <dgm:cxn modelId="{E64D4518-6DAA-4220-8F40-F42DEF3527EB}" srcId="{6DA80649-6834-4DB3-A68D-6EFE4ACB8C0A}" destId="{A19E2088-3459-4B9E-919D-86CA8CC41FBB}" srcOrd="1" destOrd="0" parTransId="{C07BFBD2-A609-4812-BC7C-065B7453A60D}" sibTransId="{3330F6E1-8470-49F3-A925-9A0FCFD46224}"/>
    <dgm:cxn modelId="{A5AD62D5-95DF-4B14-B8AA-5633DF6A045E}" type="presOf" srcId="{53238628-72BF-4C87-BF2D-612FC21A5C81}" destId="{3C9AB330-2BFA-408B-9D17-E718DA1BEA37}" srcOrd="0" destOrd="0" presId="urn:microsoft.com/office/officeart/2005/8/layout/vList4#1"/>
    <dgm:cxn modelId="{BA75C958-D84B-4109-A08A-B3B3C45CBEF6}" type="presOf" srcId="{6DA80649-6834-4DB3-A68D-6EFE4ACB8C0A}" destId="{3AD69290-D0D5-4D31-BCE5-EDA35EC4DE40}" srcOrd="0" destOrd="0" presId="urn:microsoft.com/office/officeart/2005/8/layout/vList4#1"/>
    <dgm:cxn modelId="{9E379A3D-1F48-45AD-A3C8-6E44976E3601}" srcId="{6DA80649-6834-4DB3-A68D-6EFE4ACB8C0A}" destId="{53238628-72BF-4C87-BF2D-612FC21A5C81}" srcOrd="2" destOrd="0" parTransId="{4913BB03-AD0A-4186-A33E-249A03535246}" sibTransId="{6F58CDC2-ACEA-4435-850A-9BEDF5590833}"/>
    <dgm:cxn modelId="{329CE572-FD8A-483B-AEF0-82F3643E4404}" type="presParOf" srcId="{3AD69290-D0D5-4D31-BCE5-EDA35EC4DE40}" destId="{8A9919A7-D13F-4AB8-9AF8-C9F6408018A4}" srcOrd="0" destOrd="0" presId="urn:microsoft.com/office/officeart/2005/8/layout/vList4#1"/>
    <dgm:cxn modelId="{D0CB516A-AAE0-4E12-8D24-15F5D0644F82}" type="presParOf" srcId="{8A9919A7-D13F-4AB8-9AF8-C9F6408018A4}" destId="{66DDFB5D-B63C-45FF-9D15-4A673F6A69A7}" srcOrd="0" destOrd="0" presId="urn:microsoft.com/office/officeart/2005/8/layout/vList4#1"/>
    <dgm:cxn modelId="{BD2D951D-F538-468A-8DEE-117300617274}" type="presParOf" srcId="{8A9919A7-D13F-4AB8-9AF8-C9F6408018A4}" destId="{25E498FC-755B-4F39-869F-2FFD4349008D}" srcOrd="1" destOrd="0" presId="urn:microsoft.com/office/officeart/2005/8/layout/vList4#1"/>
    <dgm:cxn modelId="{8773D371-F350-4D55-946F-54E898DF9815}" type="presParOf" srcId="{8A9919A7-D13F-4AB8-9AF8-C9F6408018A4}" destId="{AC2FB1EA-E15D-4A7B-BCAC-6AF428DCA445}" srcOrd="2" destOrd="0" presId="urn:microsoft.com/office/officeart/2005/8/layout/vList4#1"/>
    <dgm:cxn modelId="{ABC9DD1A-A678-4ABC-9028-78AC1DA81097}" type="presParOf" srcId="{3AD69290-D0D5-4D31-BCE5-EDA35EC4DE40}" destId="{81F29D6E-1370-43D7-A4A4-872B20974F49}" srcOrd="1" destOrd="0" presId="urn:microsoft.com/office/officeart/2005/8/layout/vList4#1"/>
    <dgm:cxn modelId="{C18B0708-1B1A-4073-A084-CA2FDC03B5E2}" type="presParOf" srcId="{3AD69290-D0D5-4D31-BCE5-EDA35EC4DE40}" destId="{5B37980B-B10C-45B7-B68A-C6FBB2753134}" srcOrd="2" destOrd="0" presId="urn:microsoft.com/office/officeart/2005/8/layout/vList4#1"/>
    <dgm:cxn modelId="{CADCEAAD-73B7-4A46-8DB9-617EFBF0D862}" type="presParOf" srcId="{5B37980B-B10C-45B7-B68A-C6FBB2753134}" destId="{765041DF-6EB0-4812-AD36-027059F776E5}" srcOrd="0" destOrd="0" presId="urn:microsoft.com/office/officeart/2005/8/layout/vList4#1"/>
    <dgm:cxn modelId="{33F2934B-3117-4C74-A2EC-6EB00581D40A}" type="presParOf" srcId="{5B37980B-B10C-45B7-B68A-C6FBB2753134}" destId="{FC31224E-061B-4C19-AEBE-C76E99677924}" srcOrd="1" destOrd="0" presId="urn:microsoft.com/office/officeart/2005/8/layout/vList4#1"/>
    <dgm:cxn modelId="{954E8A06-74EA-4169-8A74-53072DDDEADA}" type="presParOf" srcId="{5B37980B-B10C-45B7-B68A-C6FBB2753134}" destId="{EC187B2A-57DB-42B6-80CC-37D669D31C12}" srcOrd="2" destOrd="0" presId="urn:microsoft.com/office/officeart/2005/8/layout/vList4#1"/>
    <dgm:cxn modelId="{571C209C-4F76-4EFC-9643-900257B1AFE8}" type="presParOf" srcId="{3AD69290-D0D5-4D31-BCE5-EDA35EC4DE40}" destId="{EE854C6C-E6B6-455B-AB23-CF559860CA00}" srcOrd="3" destOrd="0" presId="urn:microsoft.com/office/officeart/2005/8/layout/vList4#1"/>
    <dgm:cxn modelId="{8A7C208D-61F6-4691-A507-DD35A022D35B}" type="presParOf" srcId="{3AD69290-D0D5-4D31-BCE5-EDA35EC4DE40}" destId="{EEC036DD-E1AF-4371-A87F-20928BF077D6}" srcOrd="4" destOrd="0" presId="urn:microsoft.com/office/officeart/2005/8/layout/vList4#1"/>
    <dgm:cxn modelId="{53C14595-A235-4E79-84C5-90229BFBDF97}" type="presParOf" srcId="{EEC036DD-E1AF-4371-A87F-20928BF077D6}" destId="{3C9AB330-2BFA-408B-9D17-E718DA1BEA37}" srcOrd="0" destOrd="0" presId="urn:microsoft.com/office/officeart/2005/8/layout/vList4#1"/>
    <dgm:cxn modelId="{4B91F0F4-FC4B-4142-9D00-D6DD782A37DC}" type="presParOf" srcId="{EEC036DD-E1AF-4371-A87F-20928BF077D6}" destId="{29E8AB1B-F3B3-434A-973A-B751F8E177B1}" srcOrd="1" destOrd="0" presId="urn:microsoft.com/office/officeart/2005/8/layout/vList4#1"/>
    <dgm:cxn modelId="{DB099297-CA58-4770-A8BD-BCE8FEC49C21}" type="presParOf" srcId="{EEC036DD-E1AF-4371-A87F-20928BF077D6}" destId="{3310833B-33AF-4BBE-9DD4-6E4106A3AD12}" srcOrd="2" destOrd="0" presId="urn:microsoft.com/office/officeart/2005/8/layout/vList4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58FED4-1A9E-476B-9463-C89290D42AE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57030BC-CE49-4ED4-BAAE-AA0C9C39AA18}">
      <dgm:prSet phldrT="[Текст]"/>
      <dgm:spPr/>
      <dgm:t>
        <a:bodyPr/>
        <a:lstStyle/>
        <a:p>
          <a:endParaRPr lang="ru-RU" dirty="0" smtClean="0"/>
        </a:p>
        <a:p>
          <a:endParaRPr lang="ru-RU" dirty="0"/>
        </a:p>
      </dgm:t>
    </dgm:pt>
    <dgm:pt modelId="{68C6B8F7-751D-43BE-B7EC-76DF407B97CC}" type="parTrans" cxnId="{C45BAC07-B904-472B-A6C1-BAD2FC5DA82A}">
      <dgm:prSet/>
      <dgm:spPr/>
      <dgm:t>
        <a:bodyPr/>
        <a:lstStyle/>
        <a:p>
          <a:endParaRPr lang="ru-RU"/>
        </a:p>
      </dgm:t>
    </dgm:pt>
    <dgm:pt modelId="{F061C980-18D6-413D-8771-A10B2A0F1BEE}" type="sibTrans" cxnId="{C45BAC07-B904-472B-A6C1-BAD2FC5DA82A}">
      <dgm:prSet/>
      <dgm:spPr/>
      <dgm:t>
        <a:bodyPr/>
        <a:lstStyle/>
        <a:p>
          <a:endParaRPr lang="ru-RU"/>
        </a:p>
      </dgm:t>
    </dgm:pt>
    <dgm:pt modelId="{BBB260D6-33FD-409A-AC99-6FE2BAAE0B39}">
      <dgm:prSet phldrT="[Текст]"/>
      <dgm:spPr/>
      <dgm:t>
        <a:bodyPr/>
        <a:lstStyle/>
        <a:p>
          <a:r>
            <a:rPr lang="ru-RU" dirty="0" smtClean="0"/>
            <a:t>Развитие диалогической и монологической речи через использование матриц и алгоритмов</a:t>
          </a:r>
          <a:endParaRPr lang="ru-RU" dirty="0"/>
        </a:p>
      </dgm:t>
    </dgm:pt>
    <dgm:pt modelId="{D8CFB38E-FF13-4A06-9117-9859433E52AF}" type="parTrans" cxnId="{D6C48450-AFF3-4EB3-8097-66606FBBC882}">
      <dgm:prSet/>
      <dgm:spPr/>
      <dgm:t>
        <a:bodyPr/>
        <a:lstStyle/>
        <a:p>
          <a:endParaRPr lang="ru-RU"/>
        </a:p>
      </dgm:t>
    </dgm:pt>
    <dgm:pt modelId="{7AA39BB2-4AA0-4446-A076-B433A6D498AD}" type="sibTrans" cxnId="{D6C48450-AFF3-4EB3-8097-66606FBBC882}">
      <dgm:prSet/>
      <dgm:spPr/>
      <dgm:t>
        <a:bodyPr/>
        <a:lstStyle/>
        <a:p>
          <a:endParaRPr lang="ru-RU"/>
        </a:p>
      </dgm:t>
    </dgm:pt>
    <dgm:pt modelId="{77FA8930-69DC-436E-AFDE-3C3F9D86D136}">
      <dgm:prSet phldrT="[Текст]"/>
      <dgm:spPr/>
      <dgm:t>
        <a:bodyPr/>
        <a:lstStyle/>
        <a:p>
          <a:r>
            <a:rPr lang="ru-RU" dirty="0" smtClean="0"/>
            <a:t>Используется алгоритм построения текста-рассуждения, используя фразы по плану (тезис, примеры, доказательства, вывод)</a:t>
          </a:r>
          <a:endParaRPr lang="ru-RU" dirty="0"/>
        </a:p>
      </dgm:t>
    </dgm:pt>
    <dgm:pt modelId="{5871DFDE-7BF2-4266-B1DF-4E909C089078}" type="parTrans" cxnId="{F046EE6D-E72F-4208-8061-E6C0CE20240C}">
      <dgm:prSet/>
      <dgm:spPr/>
      <dgm:t>
        <a:bodyPr/>
        <a:lstStyle/>
        <a:p>
          <a:endParaRPr lang="ru-RU"/>
        </a:p>
      </dgm:t>
    </dgm:pt>
    <dgm:pt modelId="{240AD35D-0CEF-4917-9F7D-C853A7448CA6}" type="sibTrans" cxnId="{F046EE6D-E72F-4208-8061-E6C0CE20240C}">
      <dgm:prSet/>
      <dgm:spPr/>
      <dgm:t>
        <a:bodyPr/>
        <a:lstStyle/>
        <a:p>
          <a:endParaRPr lang="ru-RU"/>
        </a:p>
      </dgm:t>
    </dgm:pt>
    <dgm:pt modelId="{C8BC9D6E-DFFF-4E32-8FCB-627C49B124C5}">
      <dgm:prSet phldrT="[Текст]" custT="1"/>
      <dgm:spPr/>
      <dgm:t>
        <a:bodyPr/>
        <a:lstStyle/>
        <a:p>
          <a:r>
            <a:rPr lang="ru-RU" sz="2400" dirty="0" smtClean="0"/>
            <a:t>Отработка навыков составления устного и письменного высказывания с привлечением примеров из художественных произведений, изучаемых на уроках чтения </a:t>
          </a:r>
          <a:br>
            <a:rPr lang="ru-RU" sz="2400" dirty="0" smtClean="0"/>
          </a:br>
          <a:r>
            <a:rPr lang="ru-RU" sz="2400" dirty="0" smtClean="0"/>
            <a:t>(использование матриц)</a:t>
          </a:r>
          <a:endParaRPr lang="ru-RU" sz="2400" dirty="0"/>
        </a:p>
      </dgm:t>
    </dgm:pt>
    <dgm:pt modelId="{DC2955E7-08C8-4B24-B941-C96957DF74AC}" type="parTrans" cxnId="{544A606A-B874-4F57-B5FC-7579A696CF68}">
      <dgm:prSet/>
      <dgm:spPr/>
      <dgm:t>
        <a:bodyPr/>
        <a:lstStyle/>
        <a:p>
          <a:endParaRPr lang="ru-RU"/>
        </a:p>
      </dgm:t>
    </dgm:pt>
    <dgm:pt modelId="{2ED92BAB-8152-4153-A7F8-D00575DA8B06}" type="sibTrans" cxnId="{544A606A-B874-4F57-B5FC-7579A696CF68}">
      <dgm:prSet/>
      <dgm:spPr/>
      <dgm:t>
        <a:bodyPr/>
        <a:lstStyle/>
        <a:p>
          <a:endParaRPr lang="ru-RU"/>
        </a:p>
      </dgm:t>
    </dgm:pt>
    <dgm:pt modelId="{3E929B86-1B59-424A-A3C3-FEC7A399351E}" type="pres">
      <dgm:prSet presAssocID="{3F58FED4-1A9E-476B-9463-C89290D42AE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012B89B2-50E3-4B63-B670-38F21B1C1DA2}" type="pres">
      <dgm:prSet presAssocID="{E57030BC-CE49-4ED4-BAAE-AA0C9C39AA18}" presName="thickLine" presStyleLbl="alignNode1" presStyleIdx="0" presStyleCnt="1"/>
      <dgm:spPr/>
      <dgm:t>
        <a:bodyPr/>
        <a:lstStyle/>
        <a:p>
          <a:endParaRPr lang="ru-RU"/>
        </a:p>
      </dgm:t>
    </dgm:pt>
    <dgm:pt modelId="{B14E55E2-1DD3-4B13-AABF-6FF8F7458CD4}" type="pres">
      <dgm:prSet presAssocID="{E57030BC-CE49-4ED4-BAAE-AA0C9C39AA18}" presName="horz1" presStyleCnt="0"/>
      <dgm:spPr/>
    </dgm:pt>
    <dgm:pt modelId="{CBAC07E4-0FC8-4DAB-894F-0EFF94430A4F}" type="pres">
      <dgm:prSet presAssocID="{E57030BC-CE49-4ED4-BAAE-AA0C9C39AA18}" presName="tx1" presStyleLbl="revTx" presStyleIdx="0" presStyleCnt="4"/>
      <dgm:spPr/>
      <dgm:t>
        <a:bodyPr/>
        <a:lstStyle/>
        <a:p>
          <a:endParaRPr lang="ru-RU"/>
        </a:p>
      </dgm:t>
    </dgm:pt>
    <dgm:pt modelId="{C3ECBD1A-5CFA-4AF5-8BBD-343BD3DCC4B4}" type="pres">
      <dgm:prSet presAssocID="{E57030BC-CE49-4ED4-BAAE-AA0C9C39AA18}" presName="vert1" presStyleCnt="0"/>
      <dgm:spPr/>
    </dgm:pt>
    <dgm:pt modelId="{8123A6C8-8A2B-4E94-B168-C64FE024537D}" type="pres">
      <dgm:prSet presAssocID="{BBB260D6-33FD-409A-AC99-6FE2BAAE0B39}" presName="vertSpace2a" presStyleCnt="0"/>
      <dgm:spPr/>
    </dgm:pt>
    <dgm:pt modelId="{5123F247-59DE-4DA5-9BD0-89D22B9B28AE}" type="pres">
      <dgm:prSet presAssocID="{BBB260D6-33FD-409A-AC99-6FE2BAAE0B39}" presName="horz2" presStyleCnt="0"/>
      <dgm:spPr/>
    </dgm:pt>
    <dgm:pt modelId="{D3D16AC7-9697-49C1-BAB1-889FCD65145A}" type="pres">
      <dgm:prSet presAssocID="{BBB260D6-33FD-409A-AC99-6FE2BAAE0B39}" presName="horzSpace2" presStyleCnt="0"/>
      <dgm:spPr/>
    </dgm:pt>
    <dgm:pt modelId="{2DC2F0BD-891A-4722-A41D-8C94D451271E}" type="pres">
      <dgm:prSet presAssocID="{BBB260D6-33FD-409A-AC99-6FE2BAAE0B39}" presName="tx2" presStyleLbl="revTx" presStyleIdx="1" presStyleCnt="4"/>
      <dgm:spPr/>
      <dgm:t>
        <a:bodyPr/>
        <a:lstStyle/>
        <a:p>
          <a:endParaRPr lang="ru-RU"/>
        </a:p>
      </dgm:t>
    </dgm:pt>
    <dgm:pt modelId="{0EB499D3-A765-40E4-B350-376378BD8C4B}" type="pres">
      <dgm:prSet presAssocID="{BBB260D6-33FD-409A-AC99-6FE2BAAE0B39}" presName="vert2" presStyleCnt="0"/>
      <dgm:spPr/>
    </dgm:pt>
    <dgm:pt modelId="{1410887C-103B-4933-A3C7-0F7AE526F939}" type="pres">
      <dgm:prSet presAssocID="{BBB260D6-33FD-409A-AC99-6FE2BAAE0B39}" presName="thinLine2b" presStyleLbl="callout" presStyleIdx="0" presStyleCnt="3"/>
      <dgm:spPr/>
      <dgm:t>
        <a:bodyPr/>
        <a:lstStyle/>
        <a:p>
          <a:endParaRPr lang="ru-RU"/>
        </a:p>
      </dgm:t>
    </dgm:pt>
    <dgm:pt modelId="{388BF492-2764-4F44-A7EC-AE740726D693}" type="pres">
      <dgm:prSet presAssocID="{BBB260D6-33FD-409A-AC99-6FE2BAAE0B39}" presName="vertSpace2b" presStyleCnt="0"/>
      <dgm:spPr/>
    </dgm:pt>
    <dgm:pt modelId="{BF776FCB-0190-47C9-99B0-1E7B17FF9749}" type="pres">
      <dgm:prSet presAssocID="{77FA8930-69DC-436E-AFDE-3C3F9D86D136}" presName="horz2" presStyleCnt="0"/>
      <dgm:spPr/>
    </dgm:pt>
    <dgm:pt modelId="{8DA2781A-9F71-4B07-85AA-53FD70E7A160}" type="pres">
      <dgm:prSet presAssocID="{77FA8930-69DC-436E-AFDE-3C3F9D86D136}" presName="horzSpace2" presStyleCnt="0"/>
      <dgm:spPr/>
    </dgm:pt>
    <dgm:pt modelId="{3FA98790-B7CA-4790-91C7-796192CA96F0}" type="pres">
      <dgm:prSet presAssocID="{77FA8930-69DC-436E-AFDE-3C3F9D86D136}" presName="tx2" presStyleLbl="revTx" presStyleIdx="2" presStyleCnt="4"/>
      <dgm:spPr/>
      <dgm:t>
        <a:bodyPr/>
        <a:lstStyle/>
        <a:p>
          <a:endParaRPr lang="ru-RU"/>
        </a:p>
      </dgm:t>
    </dgm:pt>
    <dgm:pt modelId="{D78BF7BA-AB4A-49DB-BDFC-F9924DF76BB3}" type="pres">
      <dgm:prSet presAssocID="{77FA8930-69DC-436E-AFDE-3C3F9D86D136}" presName="vert2" presStyleCnt="0"/>
      <dgm:spPr/>
    </dgm:pt>
    <dgm:pt modelId="{EB0DEFE7-96BD-49FC-8A3F-A56EB59662B8}" type="pres">
      <dgm:prSet presAssocID="{77FA8930-69DC-436E-AFDE-3C3F9D86D136}" presName="thinLine2b" presStyleLbl="callout" presStyleIdx="1" presStyleCnt="3"/>
      <dgm:spPr/>
      <dgm:t>
        <a:bodyPr/>
        <a:lstStyle/>
        <a:p>
          <a:endParaRPr lang="ru-RU"/>
        </a:p>
      </dgm:t>
    </dgm:pt>
    <dgm:pt modelId="{5897E22B-9E6A-4191-9DE7-F079CB107704}" type="pres">
      <dgm:prSet presAssocID="{77FA8930-69DC-436E-AFDE-3C3F9D86D136}" presName="vertSpace2b" presStyleCnt="0"/>
      <dgm:spPr/>
    </dgm:pt>
    <dgm:pt modelId="{EF9C12EC-AD9D-46D3-A962-58013E423782}" type="pres">
      <dgm:prSet presAssocID="{C8BC9D6E-DFFF-4E32-8FCB-627C49B124C5}" presName="horz2" presStyleCnt="0"/>
      <dgm:spPr/>
    </dgm:pt>
    <dgm:pt modelId="{3D0CB14A-9832-49C9-B1A2-6BE93BAA2B46}" type="pres">
      <dgm:prSet presAssocID="{C8BC9D6E-DFFF-4E32-8FCB-627C49B124C5}" presName="horzSpace2" presStyleCnt="0"/>
      <dgm:spPr/>
    </dgm:pt>
    <dgm:pt modelId="{9F16D36B-5475-4136-A950-5891D03B9644}" type="pres">
      <dgm:prSet presAssocID="{C8BC9D6E-DFFF-4E32-8FCB-627C49B124C5}" presName="tx2" presStyleLbl="revTx" presStyleIdx="3" presStyleCnt="4" custScaleY="134686"/>
      <dgm:spPr/>
      <dgm:t>
        <a:bodyPr/>
        <a:lstStyle/>
        <a:p>
          <a:endParaRPr lang="ru-RU"/>
        </a:p>
      </dgm:t>
    </dgm:pt>
    <dgm:pt modelId="{9EC910D9-9B5C-4B55-851C-170CB0907BB4}" type="pres">
      <dgm:prSet presAssocID="{C8BC9D6E-DFFF-4E32-8FCB-627C49B124C5}" presName="vert2" presStyleCnt="0"/>
      <dgm:spPr/>
    </dgm:pt>
    <dgm:pt modelId="{C6757380-D95E-4197-B4CB-C41417EE8173}" type="pres">
      <dgm:prSet presAssocID="{C8BC9D6E-DFFF-4E32-8FCB-627C49B124C5}" presName="thinLine2b" presStyleLbl="callout" presStyleIdx="2" presStyleCnt="3"/>
      <dgm:spPr/>
      <dgm:t>
        <a:bodyPr/>
        <a:lstStyle/>
        <a:p>
          <a:endParaRPr lang="ru-RU"/>
        </a:p>
      </dgm:t>
    </dgm:pt>
    <dgm:pt modelId="{F1B1CA12-549E-473F-A555-20121F00B8C7}" type="pres">
      <dgm:prSet presAssocID="{C8BC9D6E-DFFF-4E32-8FCB-627C49B124C5}" presName="vertSpace2b" presStyleCnt="0"/>
      <dgm:spPr/>
    </dgm:pt>
  </dgm:ptLst>
  <dgm:cxnLst>
    <dgm:cxn modelId="{D6C48450-AFF3-4EB3-8097-66606FBBC882}" srcId="{E57030BC-CE49-4ED4-BAAE-AA0C9C39AA18}" destId="{BBB260D6-33FD-409A-AC99-6FE2BAAE0B39}" srcOrd="0" destOrd="0" parTransId="{D8CFB38E-FF13-4A06-9117-9859433E52AF}" sibTransId="{7AA39BB2-4AA0-4446-A076-B433A6D498AD}"/>
    <dgm:cxn modelId="{959D39D3-A5DB-4276-8042-44A5DDB06A08}" type="presOf" srcId="{77FA8930-69DC-436E-AFDE-3C3F9D86D136}" destId="{3FA98790-B7CA-4790-91C7-796192CA96F0}" srcOrd="0" destOrd="0" presId="urn:microsoft.com/office/officeart/2008/layout/LinedList"/>
    <dgm:cxn modelId="{C45BAC07-B904-472B-A6C1-BAD2FC5DA82A}" srcId="{3F58FED4-1A9E-476B-9463-C89290D42AE2}" destId="{E57030BC-CE49-4ED4-BAAE-AA0C9C39AA18}" srcOrd="0" destOrd="0" parTransId="{68C6B8F7-751D-43BE-B7EC-76DF407B97CC}" sibTransId="{F061C980-18D6-413D-8771-A10B2A0F1BEE}"/>
    <dgm:cxn modelId="{544A606A-B874-4F57-B5FC-7579A696CF68}" srcId="{E57030BC-CE49-4ED4-BAAE-AA0C9C39AA18}" destId="{C8BC9D6E-DFFF-4E32-8FCB-627C49B124C5}" srcOrd="2" destOrd="0" parTransId="{DC2955E7-08C8-4B24-B941-C96957DF74AC}" sibTransId="{2ED92BAB-8152-4153-A7F8-D00575DA8B06}"/>
    <dgm:cxn modelId="{F046EE6D-E72F-4208-8061-E6C0CE20240C}" srcId="{E57030BC-CE49-4ED4-BAAE-AA0C9C39AA18}" destId="{77FA8930-69DC-436E-AFDE-3C3F9D86D136}" srcOrd="1" destOrd="0" parTransId="{5871DFDE-7BF2-4266-B1DF-4E909C089078}" sibTransId="{240AD35D-0CEF-4917-9F7D-C853A7448CA6}"/>
    <dgm:cxn modelId="{E65EDD73-8583-4B8A-84DD-DE703CF57EC9}" type="presOf" srcId="{C8BC9D6E-DFFF-4E32-8FCB-627C49B124C5}" destId="{9F16D36B-5475-4136-A950-5891D03B9644}" srcOrd="0" destOrd="0" presId="urn:microsoft.com/office/officeart/2008/layout/LinedList"/>
    <dgm:cxn modelId="{0BA14DB0-7C6B-4BA7-8AEC-BB2BCF9DCC85}" type="presOf" srcId="{3F58FED4-1A9E-476B-9463-C89290D42AE2}" destId="{3E929B86-1B59-424A-A3C3-FEC7A399351E}" srcOrd="0" destOrd="0" presId="urn:microsoft.com/office/officeart/2008/layout/LinedList"/>
    <dgm:cxn modelId="{F57AC2A3-12D9-4370-A0B3-7EF7649523D2}" type="presOf" srcId="{BBB260D6-33FD-409A-AC99-6FE2BAAE0B39}" destId="{2DC2F0BD-891A-4722-A41D-8C94D451271E}" srcOrd="0" destOrd="0" presId="urn:microsoft.com/office/officeart/2008/layout/LinedList"/>
    <dgm:cxn modelId="{0F2AA02D-F31F-4C66-964D-540471D77944}" type="presOf" srcId="{E57030BC-CE49-4ED4-BAAE-AA0C9C39AA18}" destId="{CBAC07E4-0FC8-4DAB-894F-0EFF94430A4F}" srcOrd="0" destOrd="0" presId="urn:microsoft.com/office/officeart/2008/layout/LinedList"/>
    <dgm:cxn modelId="{09988F35-1EBE-4B2D-8E5F-756B8E74C720}" type="presParOf" srcId="{3E929B86-1B59-424A-A3C3-FEC7A399351E}" destId="{012B89B2-50E3-4B63-B670-38F21B1C1DA2}" srcOrd="0" destOrd="0" presId="urn:microsoft.com/office/officeart/2008/layout/LinedList"/>
    <dgm:cxn modelId="{E06849F9-E754-41CA-85FA-4412E1D597D1}" type="presParOf" srcId="{3E929B86-1B59-424A-A3C3-FEC7A399351E}" destId="{B14E55E2-1DD3-4B13-AABF-6FF8F7458CD4}" srcOrd="1" destOrd="0" presId="urn:microsoft.com/office/officeart/2008/layout/LinedList"/>
    <dgm:cxn modelId="{B2A09CF1-AE38-46AA-B3B4-55DE2438AEB9}" type="presParOf" srcId="{B14E55E2-1DD3-4B13-AABF-6FF8F7458CD4}" destId="{CBAC07E4-0FC8-4DAB-894F-0EFF94430A4F}" srcOrd="0" destOrd="0" presId="urn:microsoft.com/office/officeart/2008/layout/LinedList"/>
    <dgm:cxn modelId="{7DEF555A-61B1-4A97-B4BF-71449FF55E3C}" type="presParOf" srcId="{B14E55E2-1DD3-4B13-AABF-6FF8F7458CD4}" destId="{C3ECBD1A-5CFA-4AF5-8BBD-343BD3DCC4B4}" srcOrd="1" destOrd="0" presId="urn:microsoft.com/office/officeart/2008/layout/LinedList"/>
    <dgm:cxn modelId="{C440E0B9-4754-4308-AA1B-2EC5688E91CC}" type="presParOf" srcId="{C3ECBD1A-5CFA-4AF5-8BBD-343BD3DCC4B4}" destId="{8123A6C8-8A2B-4E94-B168-C64FE024537D}" srcOrd="0" destOrd="0" presId="urn:microsoft.com/office/officeart/2008/layout/LinedList"/>
    <dgm:cxn modelId="{3A221605-38E3-4575-90D4-281C4C8ED34F}" type="presParOf" srcId="{C3ECBD1A-5CFA-4AF5-8BBD-343BD3DCC4B4}" destId="{5123F247-59DE-4DA5-9BD0-89D22B9B28AE}" srcOrd="1" destOrd="0" presId="urn:microsoft.com/office/officeart/2008/layout/LinedList"/>
    <dgm:cxn modelId="{D8047317-BBD3-4851-AE9D-C1BBF63D82CE}" type="presParOf" srcId="{5123F247-59DE-4DA5-9BD0-89D22B9B28AE}" destId="{D3D16AC7-9697-49C1-BAB1-889FCD65145A}" srcOrd="0" destOrd="0" presId="urn:microsoft.com/office/officeart/2008/layout/LinedList"/>
    <dgm:cxn modelId="{E20DE574-C390-4EFA-84DC-401462D3D51E}" type="presParOf" srcId="{5123F247-59DE-4DA5-9BD0-89D22B9B28AE}" destId="{2DC2F0BD-891A-4722-A41D-8C94D451271E}" srcOrd="1" destOrd="0" presId="urn:microsoft.com/office/officeart/2008/layout/LinedList"/>
    <dgm:cxn modelId="{28B41D8F-0C60-497E-AC24-9E24522877F7}" type="presParOf" srcId="{5123F247-59DE-4DA5-9BD0-89D22B9B28AE}" destId="{0EB499D3-A765-40E4-B350-376378BD8C4B}" srcOrd="2" destOrd="0" presId="urn:microsoft.com/office/officeart/2008/layout/LinedList"/>
    <dgm:cxn modelId="{E15B6303-E4D8-4E40-87BF-A45514EE7784}" type="presParOf" srcId="{C3ECBD1A-5CFA-4AF5-8BBD-343BD3DCC4B4}" destId="{1410887C-103B-4933-A3C7-0F7AE526F939}" srcOrd="2" destOrd="0" presId="urn:microsoft.com/office/officeart/2008/layout/LinedList"/>
    <dgm:cxn modelId="{F082E3EE-A55F-4E34-8722-B6A0FE9A5B4C}" type="presParOf" srcId="{C3ECBD1A-5CFA-4AF5-8BBD-343BD3DCC4B4}" destId="{388BF492-2764-4F44-A7EC-AE740726D693}" srcOrd="3" destOrd="0" presId="urn:microsoft.com/office/officeart/2008/layout/LinedList"/>
    <dgm:cxn modelId="{8AFA38C7-2A66-457C-9502-EF429A6C8A4A}" type="presParOf" srcId="{C3ECBD1A-5CFA-4AF5-8BBD-343BD3DCC4B4}" destId="{BF776FCB-0190-47C9-99B0-1E7B17FF9749}" srcOrd="4" destOrd="0" presId="urn:microsoft.com/office/officeart/2008/layout/LinedList"/>
    <dgm:cxn modelId="{ECB1CB9E-E9E6-4810-A734-D1603E1972A0}" type="presParOf" srcId="{BF776FCB-0190-47C9-99B0-1E7B17FF9749}" destId="{8DA2781A-9F71-4B07-85AA-53FD70E7A160}" srcOrd="0" destOrd="0" presId="urn:microsoft.com/office/officeart/2008/layout/LinedList"/>
    <dgm:cxn modelId="{3E4FD584-9B28-4A18-9BFA-3CE5CC114563}" type="presParOf" srcId="{BF776FCB-0190-47C9-99B0-1E7B17FF9749}" destId="{3FA98790-B7CA-4790-91C7-796192CA96F0}" srcOrd="1" destOrd="0" presId="urn:microsoft.com/office/officeart/2008/layout/LinedList"/>
    <dgm:cxn modelId="{EAB17107-3B21-4026-8958-69D49987BA60}" type="presParOf" srcId="{BF776FCB-0190-47C9-99B0-1E7B17FF9749}" destId="{D78BF7BA-AB4A-49DB-BDFC-F9924DF76BB3}" srcOrd="2" destOrd="0" presId="urn:microsoft.com/office/officeart/2008/layout/LinedList"/>
    <dgm:cxn modelId="{440BFAB8-4C83-46E4-B5AF-0FD45737BC70}" type="presParOf" srcId="{C3ECBD1A-5CFA-4AF5-8BBD-343BD3DCC4B4}" destId="{EB0DEFE7-96BD-49FC-8A3F-A56EB59662B8}" srcOrd="5" destOrd="0" presId="urn:microsoft.com/office/officeart/2008/layout/LinedList"/>
    <dgm:cxn modelId="{FE6D0A73-E90D-45A7-9142-0FBBCC335DC1}" type="presParOf" srcId="{C3ECBD1A-5CFA-4AF5-8BBD-343BD3DCC4B4}" destId="{5897E22B-9E6A-4191-9DE7-F079CB107704}" srcOrd="6" destOrd="0" presId="urn:microsoft.com/office/officeart/2008/layout/LinedList"/>
    <dgm:cxn modelId="{35631B60-D672-454C-945E-45B0B9D3593F}" type="presParOf" srcId="{C3ECBD1A-5CFA-4AF5-8BBD-343BD3DCC4B4}" destId="{EF9C12EC-AD9D-46D3-A962-58013E423782}" srcOrd="7" destOrd="0" presId="urn:microsoft.com/office/officeart/2008/layout/LinedList"/>
    <dgm:cxn modelId="{4B3C66D5-BA3A-4B49-9C5C-8C7BDAE100D5}" type="presParOf" srcId="{EF9C12EC-AD9D-46D3-A962-58013E423782}" destId="{3D0CB14A-9832-49C9-B1A2-6BE93BAA2B46}" srcOrd="0" destOrd="0" presId="urn:microsoft.com/office/officeart/2008/layout/LinedList"/>
    <dgm:cxn modelId="{030E1D93-954E-4AAE-BC18-692200FF1B1A}" type="presParOf" srcId="{EF9C12EC-AD9D-46D3-A962-58013E423782}" destId="{9F16D36B-5475-4136-A950-5891D03B9644}" srcOrd="1" destOrd="0" presId="urn:microsoft.com/office/officeart/2008/layout/LinedList"/>
    <dgm:cxn modelId="{3FE4CC6B-D910-4676-BF62-86C5E76C8FB5}" type="presParOf" srcId="{EF9C12EC-AD9D-46D3-A962-58013E423782}" destId="{9EC910D9-9B5C-4B55-851C-170CB0907BB4}" srcOrd="2" destOrd="0" presId="urn:microsoft.com/office/officeart/2008/layout/LinedList"/>
    <dgm:cxn modelId="{A79AAD9B-F3FD-4C1A-9EF9-5453CDC40ACA}" type="presParOf" srcId="{C3ECBD1A-5CFA-4AF5-8BBD-343BD3DCC4B4}" destId="{C6757380-D95E-4197-B4CB-C41417EE8173}" srcOrd="8" destOrd="0" presId="urn:microsoft.com/office/officeart/2008/layout/LinedList"/>
    <dgm:cxn modelId="{6607D874-6C7D-4604-B87F-7EBFDD717966}" type="presParOf" srcId="{C3ECBD1A-5CFA-4AF5-8BBD-343BD3DCC4B4}" destId="{F1B1CA12-549E-473F-A555-20121F00B8C7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DFB5D-B63C-45FF-9D15-4A673F6A69A7}">
      <dsp:nvSpPr>
        <dsp:cNvPr id="0" name=""/>
        <dsp:cNvSpPr/>
      </dsp:nvSpPr>
      <dsp:spPr>
        <a:xfrm>
          <a:off x="0" y="0"/>
          <a:ext cx="5593152" cy="1201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Теоретико-методологические основы и педагогические условия речи учащихся</a:t>
          </a:r>
          <a:endParaRPr lang="ru-RU" sz="2400" kern="1200" dirty="0"/>
        </a:p>
      </dsp:txBody>
      <dsp:txXfrm>
        <a:off x="1238808" y="0"/>
        <a:ext cx="4354344" cy="1201780"/>
      </dsp:txXfrm>
    </dsp:sp>
    <dsp:sp modelId="{25E498FC-755B-4F39-869F-2FFD4349008D}">
      <dsp:nvSpPr>
        <dsp:cNvPr id="0" name=""/>
        <dsp:cNvSpPr/>
      </dsp:nvSpPr>
      <dsp:spPr>
        <a:xfrm>
          <a:off x="120177" y="120178"/>
          <a:ext cx="1118630" cy="961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5041DF-6EB0-4812-AD36-027059F776E5}">
      <dsp:nvSpPr>
        <dsp:cNvPr id="0" name=""/>
        <dsp:cNvSpPr/>
      </dsp:nvSpPr>
      <dsp:spPr>
        <a:xfrm>
          <a:off x="0" y="1321957"/>
          <a:ext cx="5593152" cy="1201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Инновационные технологии как средство развития речи</a:t>
          </a:r>
          <a:endParaRPr lang="ru-RU" sz="2100" kern="1200" dirty="0"/>
        </a:p>
      </dsp:txBody>
      <dsp:txXfrm>
        <a:off x="1238808" y="1321957"/>
        <a:ext cx="4354344" cy="1201780"/>
      </dsp:txXfrm>
    </dsp:sp>
    <dsp:sp modelId="{FC31224E-061B-4C19-AEBE-C76E99677924}">
      <dsp:nvSpPr>
        <dsp:cNvPr id="0" name=""/>
        <dsp:cNvSpPr/>
      </dsp:nvSpPr>
      <dsp:spPr>
        <a:xfrm>
          <a:off x="120177" y="1442135"/>
          <a:ext cx="1118630" cy="961424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9AB330-2BFA-408B-9D17-E718DA1BEA37}">
      <dsp:nvSpPr>
        <dsp:cNvPr id="0" name=""/>
        <dsp:cNvSpPr/>
      </dsp:nvSpPr>
      <dsp:spPr>
        <a:xfrm>
          <a:off x="0" y="2643915"/>
          <a:ext cx="5593152" cy="12017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Нестандартные упражнения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 развитию речи</a:t>
          </a:r>
          <a:endParaRPr lang="ru-RU" sz="2400" kern="1200" dirty="0"/>
        </a:p>
      </dsp:txBody>
      <dsp:txXfrm>
        <a:off x="1238808" y="2643915"/>
        <a:ext cx="4354344" cy="1201780"/>
      </dsp:txXfrm>
    </dsp:sp>
    <dsp:sp modelId="{29E8AB1B-F3B3-434A-973A-B751F8E177B1}">
      <dsp:nvSpPr>
        <dsp:cNvPr id="0" name=""/>
        <dsp:cNvSpPr/>
      </dsp:nvSpPr>
      <dsp:spPr>
        <a:xfrm flipV="1">
          <a:off x="123830" y="2945490"/>
          <a:ext cx="296716" cy="4571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#1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20BE29-2113-423B-9962-B4A79CBD55EB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EC8B38-3E9E-4FE0-8317-B26938B5CDC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1375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97135A-E877-4E27-AEB7-A64D8C9C617D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A0489FF-6228-44C1-992C-96738F587BDE}" type="slidenum">
              <a:rPr lang="ru-RU"/>
              <a:pPr>
                <a:defRPr/>
              </a:pPr>
              <a:t>4</a:t>
            </a:fld>
            <a:endParaRPr lang="ru-RU"/>
          </a:p>
        </p:txBody>
      </p:sp>
      <p:sp>
        <p:nvSpPr>
          <p:cNvPr id="53251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EF69BDB-75CE-49D0-85FF-536127991A5D}" type="slidenum">
              <a:rPr lang="ru-RU"/>
              <a:pPr>
                <a:defRPr/>
              </a:pPr>
              <a:t>5</a:t>
            </a:fld>
            <a:endParaRPr lang="ru-RU"/>
          </a:p>
        </p:txBody>
      </p:sp>
      <p:sp>
        <p:nvSpPr>
          <p:cNvPr id="5427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7FB5D41-E2B9-4702-B211-7834529E04DD}" type="slidenum">
              <a:rPr lang="ru-RU"/>
              <a:pPr>
                <a:defRPr/>
              </a:pPr>
              <a:t>10</a:t>
            </a:fld>
            <a:endParaRPr lang="ru-RU"/>
          </a:p>
        </p:txBody>
      </p:sp>
      <p:sp>
        <p:nvSpPr>
          <p:cNvPr id="5734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F1B7E7-628C-4EC8-917F-C1FE29DD2F75}" type="slidenum">
              <a:rPr lang="ru-RU"/>
              <a:pPr>
                <a:defRPr/>
              </a:pPr>
              <a:t>14</a:t>
            </a:fld>
            <a:endParaRPr lang="ru-RU"/>
          </a:p>
        </p:txBody>
      </p:sp>
      <p:sp>
        <p:nvSpPr>
          <p:cNvPr id="5632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3225" cy="4205288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89DDBA-7FDD-4C35-8FC1-7FFE3BFBF358}" type="slidenum">
              <a:rPr lang="ru-RU"/>
              <a:pPr>
                <a:defRPr/>
              </a:pPr>
              <a:t>15</a:t>
            </a:fld>
            <a:endParaRPr lang="ru-RU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037013"/>
          </a:xfrm>
          <a:noFill/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6480" y="1604329"/>
            <a:ext cx="4043520" cy="4524955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38241" y="1604329"/>
            <a:ext cx="4044960" cy="452495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4AA29A-6B5B-48A7-B7E5-B27CF5FCCE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26720" cy="114348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>
          <a:xfrm>
            <a:off x="457200" y="6246813"/>
            <a:ext cx="2127250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idx="11"/>
          </p:nvPr>
        </p:nvSpPr>
        <p:spPr>
          <a:xfrm>
            <a:off x="3127375" y="6246813"/>
            <a:ext cx="289718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2"/>
          </p:nvPr>
        </p:nvSpPr>
        <p:spPr>
          <a:xfrm>
            <a:off x="6556375" y="6246813"/>
            <a:ext cx="2128838" cy="4714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9EAC6A-D48E-401C-8866-B506C6B6AC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85B95-D23F-49C1-97CA-EC47B6D858FD}" type="datetimeFigureOut">
              <a:rPr lang="ru-RU" smtClean="0"/>
              <a:pPr/>
              <a:t>28.05.2014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3E329-DFA1-4669-A589-2F95476E823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00166" y="285728"/>
            <a:ext cx="7467600" cy="1470025"/>
          </a:xfrm>
          <a:noFill/>
        </p:spPr>
        <p:txBody>
          <a:bodyPr/>
          <a:lstStyle/>
          <a:p>
            <a:pPr eaLnBrk="1" hangingPunct="1">
              <a:defRPr/>
            </a:pPr>
            <a:r>
              <a:rPr lang="ru-RU" sz="1600" b="1" smtClean="0">
                <a:solidFill>
                  <a:schemeClr val="tx1"/>
                </a:solidFill>
              </a:rPr>
              <a:t>Государственное бюджетное образовательное учреждение дополнительного профессионального образования</a:t>
            </a:r>
            <a:br>
              <a:rPr lang="ru-RU" sz="1600" b="1" smtClean="0">
                <a:solidFill>
                  <a:schemeClr val="tx1"/>
                </a:solidFill>
              </a:rPr>
            </a:br>
            <a:r>
              <a:rPr lang="ru-RU" sz="1600" b="1" smtClean="0">
                <a:solidFill>
                  <a:schemeClr val="tx1"/>
                </a:solidFill>
              </a:rPr>
              <a:t>центр повышения квалификации специалистов Санкт-Петербурга «Региональный центр оценки качества образования и информационных технологий»</a:t>
            </a:r>
            <a:endParaRPr lang="ru-RU" sz="1600" b="1" dirty="0" smtClean="0">
              <a:solidFill>
                <a:schemeClr val="tx1"/>
              </a:solidFill>
            </a:endParaRPr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subTitle" idx="1"/>
          </p:nvPr>
        </p:nvSpPr>
        <p:spPr>
          <a:xfrm>
            <a:off x="1000100" y="2714620"/>
            <a:ext cx="7696200" cy="1752600"/>
          </a:xfrm>
          <a:noFill/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Зачетная работа по учебной программе</a:t>
            </a:r>
            <a:br>
              <a:rPr lang="ru-RU" sz="2000" b="1" dirty="0" smtClean="0">
                <a:solidFill>
                  <a:schemeClr val="tx2"/>
                </a:solidFill>
              </a:rPr>
            </a:br>
            <a:r>
              <a:rPr lang="ru-RU" sz="2000" b="1" dirty="0" smtClean="0">
                <a:solidFill>
                  <a:schemeClr val="tx2"/>
                </a:solidFill>
              </a:rPr>
              <a:t> «Использование </a:t>
            </a:r>
            <a:r>
              <a:rPr lang="ru-RU" sz="2000" b="1" dirty="0" err="1" smtClean="0">
                <a:solidFill>
                  <a:schemeClr val="tx2"/>
                </a:solidFill>
              </a:rPr>
              <a:t>мультимедийных</a:t>
            </a:r>
            <a:r>
              <a:rPr lang="ru-RU" sz="2000" b="1" dirty="0" smtClean="0">
                <a:solidFill>
                  <a:schemeClr val="tx2"/>
                </a:solidFill>
              </a:rPr>
              <a:t> презентаций в образовательном учреждении»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на тему: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«Развитие языковых и коммуникативных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ru-RU" sz="2000" b="1" dirty="0" smtClean="0">
                <a:solidFill>
                  <a:schemeClr val="tx2"/>
                </a:solidFill>
              </a:rPr>
              <a:t> способностей учащихся начальной школы»</a:t>
            </a:r>
          </a:p>
        </p:txBody>
      </p:sp>
      <p:pic>
        <p:nvPicPr>
          <p:cNvPr id="4100" name="Picture 4" descr="логотипРЦОКОиИТ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28600" y="228600"/>
            <a:ext cx="1076325" cy="1143000"/>
          </a:xfrm>
          <a:prstGeom prst="rect">
            <a:avLst/>
          </a:prstGeom>
          <a:noFill/>
        </p:spPr>
      </p:pic>
      <p:sp>
        <p:nvSpPr>
          <p:cNvPr id="2053" name="Rectangle 18"/>
          <p:cNvSpPr>
            <a:spLocks noChangeArrowheads="1"/>
          </p:cNvSpPr>
          <p:nvPr/>
        </p:nvSpPr>
        <p:spPr bwMode="auto">
          <a:xfrm>
            <a:off x="1295400" y="4038600"/>
            <a:ext cx="6400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endParaRPr lang="en-US" sz="3200"/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3962400" y="4419600"/>
            <a:ext cx="487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1600" b="1" dirty="0" smtClean="0"/>
              <a:t>Выполнил</a:t>
            </a:r>
            <a:r>
              <a:rPr lang="en-US" sz="1600" b="1" dirty="0" smtClean="0"/>
              <a:t>: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Мартынчик</a:t>
            </a:r>
            <a:r>
              <a:rPr lang="ru-RU" sz="1600" b="1" dirty="0" smtClean="0"/>
              <a:t> Елена Ивановна</a:t>
            </a: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dirty="0"/>
              <a:t/>
            </a:r>
            <a:br>
              <a:rPr lang="ru-RU" sz="1600" b="1" dirty="0"/>
            </a:br>
            <a:r>
              <a:rPr lang="ru-RU" sz="1600" b="1" i="1" dirty="0"/>
              <a:t>слушатель группы</a:t>
            </a:r>
            <a:r>
              <a:rPr lang="ru-RU" sz="1600" b="1" i="1" dirty="0" smtClean="0"/>
              <a:t>: 13.14.24 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 smtClean="0"/>
              <a:t> ГБОУ  СОШ №  21</a:t>
            </a:r>
            <a:r>
              <a:rPr lang="ru-RU" sz="1600" b="1" i="1" dirty="0"/>
              <a:t/>
            </a:r>
            <a:br>
              <a:rPr lang="ru-RU" sz="1600" b="1" i="1" dirty="0"/>
            </a:br>
            <a:r>
              <a:rPr lang="ru-RU" sz="1600" b="1" i="1" dirty="0" smtClean="0"/>
              <a:t> района  Василеостровского</a:t>
            </a:r>
            <a:endParaRPr lang="ru-RU" sz="1600" b="1" i="1" dirty="0"/>
          </a:p>
          <a:p>
            <a:pPr>
              <a:defRPr/>
            </a:pPr>
            <a:r>
              <a:rPr lang="ru-RU" sz="1600" b="1" i="1" dirty="0"/>
              <a:t>Санкт-Петербурга</a:t>
            </a:r>
          </a:p>
          <a:p>
            <a:pPr>
              <a:defRPr/>
            </a:pPr>
            <a:endParaRPr lang="ru-RU" sz="1600" b="1" i="1" dirty="0"/>
          </a:p>
          <a:p>
            <a:pPr>
              <a:defRPr/>
            </a:pPr>
            <a:r>
              <a:rPr lang="ru-RU" sz="1600" b="1" dirty="0"/>
              <a:t>Преподаватель:</a:t>
            </a:r>
            <a:br>
              <a:rPr lang="ru-RU" sz="1600" b="1" dirty="0"/>
            </a:br>
            <a:r>
              <a:rPr lang="ru-RU" sz="1600" b="1" dirty="0" smtClean="0"/>
              <a:t>Крюкова </a:t>
            </a:r>
            <a:r>
              <a:rPr lang="ru-RU" sz="1600" b="1" dirty="0"/>
              <a:t>М.Е.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 Box 1"/>
          <p:cNvSpPr txBox="1">
            <a:spLocks noChangeArrowheads="1"/>
          </p:cNvSpPr>
          <p:nvPr/>
        </p:nvSpPr>
        <p:spPr bwMode="auto">
          <a:xfrm>
            <a:off x="899592" y="476672"/>
            <a:ext cx="7867650" cy="1876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Пути  формирования языковой компетенции младших школьников</a:t>
            </a:r>
            <a:endParaRPr lang="ru-RU" sz="3900" b="1" dirty="0">
              <a:solidFill>
                <a:schemeClr val="accent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+mj-lt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4251657906"/>
              </p:ext>
            </p:extLst>
          </p:nvPr>
        </p:nvGraphicFramePr>
        <p:xfrm>
          <a:off x="1928794" y="2571744"/>
          <a:ext cx="5593153" cy="3845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7410" name="Picture 2" descr="C:\Documents and Settings\Крюкова\Рабочий стол\857_biкниги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25976" y="2636912"/>
            <a:ext cx="1162958" cy="1094549"/>
          </a:xfrm>
          <a:prstGeom prst="rect">
            <a:avLst/>
          </a:prstGeom>
          <a:noFill/>
        </p:spPr>
      </p:pic>
      <p:pic>
        <p:nvPicPr>
          <p:cNvPr id="17413" name="Picture 5" descr="C:\Documents and Settings\Крюкова\Рабочий стол\69b1df15930ba2b93698d9da5b8b83ff-501x332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000232" y="3988598"/>
            <a:ext cx="1214446" cy="1012038"/>
          </a:xfrm>
          <a:prstGeom prst="rect">
            <a:avLst/>
          </a:prstGeom>
          <a:noFill/>
        </p:spPr>
      </p:pic>
      <p:pic>
        <p:nvPicPr>
          <p:cNvPr id="17414" name="Picture 6" descr="C:\Documents and Settings\Крюкова\Рабочий стол\обучающаяся девочка.pn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2000232" y="5310316"/>
            <a:ext cx="1214446" cy="10120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85786" y="0"/>
            <a:ext cx="8229600" cy="135734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0070C0"/>
                </a:solidFill>
              </a:rPr>
              <a:t>Теоретико-методологические основы и педагогические условия развития речи учащихся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Развитие устной и письменной речи</a:t>
            </a:r>
          </a:p>
          <a:p>
            <a:pPr marL="609600" indent="-609600"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Независимо от формы (монолог, диалог) основным условием </a:t>
            </a:r>
            <a:r>
              <a:rPr lang="ru-RU" sz="2400" dirty="0" err="1"/>
              <a:t>коммуникативности</a:t>
            </a:r>
            <a:r>
              <a:rPr lang="ru-RU" sz="2400" dirty="0"/>
              <a:t> речи является связность;</a:t>
            </a:r>
          </a:p>
          <a:p>
            <a:pPr marL="609600" indent="-609600"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последовательность изложения  своих мыслей.</a:t>
            </a: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Методические основы организации работы связной речи младших школьников:</a:t>
            </a:r>
          </a:p>
          <a:p>
            <a:pPr lvl="1"/>
            <a:r>
              <a:rPr lang="ru-RU" dirty="0" smtClean="0"/>
              <a:t>мимика и жесты:</a:t>
            </a:r>
          </a:p>
          <a:p>
            <a:pPr lvl="1"/>
            <a:r>
              <a:rPr lang="ru-RU" dirty="0" smtClean="0"/>
              <a:t>составление предложений:</a:t>
            </a:r>
          </a:p>
          <a:p>
            <a:pPr lvl="1"/>
            <a:r>
              <a:rPr lang="ru-RU" dirty="0" smtClean="0"/>
              <a:t>восстановление деформированного текста по серии сюжетных картинок;</a:t>
            </a:r>
          </a:p>
          <a:p>
            <a:pPr lvl="1"/>
            <a:r>
              <a:rPr lang="ru-RU" dirty="0" smtClean="0"/>
              <a:t>сочинения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Инновационные технологии как средство развития речи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683976"/>
              </p:ext>
            </p:extLst>
          </p:nvPr>
        </p:nvGraphicFramePr>
        <p:xfrm>
          <a:off x="457200" y="1600200"/>
          <a:ext cx="8229600" cy="50435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1"/>
                </a:solidFill>
              </a:rPr>
              <a:t>Нестандартные упражнения</a:t>
            </a:r>
            <a:br>
              <a:rPr lang="ru-RU" dirty="0" smtClean="0">
                <a:solidFill>
                  <a:schemeClr val="accent1"/>
                </a:solidFill>
              </a:rPr>
            </a:br>
            <a:endParaRPr lang="ru-RU" dirty="0">
              <a:solidFill>
                <a:schemeClr val="accent1"/>
              </a:solidFill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084730" y="1541392"/>
            <a:ext cx="7859217" cy="4813377"/>
            <a:chOff x="1084730" y="1541392"/>
            <a:chExt cx="7859217" cy="4813377"/>
          </a:xfrm>
        </p:grpSpPr>
        <p:sp>
          <p:nvSpPr>
            <p:cNvPr id="6" name="Полилиния 5"/>
            <p:cNvSpPr/>
            <p:nvPr/>
          </p:nvSpPr>
          <p:spPr>
            <a:xfrm>
              <a:off x="1115387" y="1541392"/>
              <a:ext cx="7828560" cy="1162543"/>
            </a:xfrm>
            <a:custGeom>
              <a:avLst/>
              <a:gdLst>
                <a:gd name="connsiteX0" fmla="*/ 0 w 7828560"/>
                <a:gd name="connsiteY0" fmla="*/ 193761 h 1162543"/>
                <a:gd name="connsiteX1" fmla="*/ 193761 w 7828560"/>
                <a:gd name="connsiteY1" fmla="*/ 0 h 1162543"/>
                <a:gd name="connsiteX2" fmla="*/ 7634799 w 7828560"/>
                <a:gd name="connsiteY2" fmla="*/ 0 h 1162543"/>
                <a:gd name="connsiteX3" fmla="*/ 7828560 w 7828560"/>
                <a:gd name="connsiteY3" fmla="*/ 193761 h 1162543"/>
                <a:gd name="connsiteX4" fmla="*/ 7828560 w 7828560"/>
                <a:gd name="connsiteY4" fmla="*/ 968782 h 1162543"/>
                <a:gd name="connsiteX5" fmla="*/ 7634799 w 7828560"/>
                <a:gd name="connsiteY5" fmla="*/ 1162543 h 1162543"/>
                <a:gd name="connsiteX6" fmla="*/ 193761 w 7828560"/>
                <a:gd name="connsiteY6" fmla="*/ 1162543 h 1162543"/>
                <a:gd name="connsiteX7" fmla="*/ 0 w 7828560"/>
                <a:gd name="connsiteY7" fmla="*/ 968782 h 1162543"/>
                <a:gd name="connsiteX8" fmla="*/ 0 w 7828560"/>
                <a:gd name="connsiteY8" fmla="*/ 193761 h 1162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28560" h="1162543">
                  <a:moveTo>
                    <a:pt x="0" y="193761"/>
                  </a:moveTo>
                  <a:cubicBezTo>
                    <a:pt x="0" y="86750"/>
                    <a:pt x="86750" y="0"/>
                    <a:pt x="193761" y="0"/>
                  </a:cubicBezTo>
                  <a:lnTo>
                    <a:pt x="7634799" y="0"/>
                  </a:lnTo>
                  <a:cubicBezTo>
                    <a:pt x="7741810" y="0"/>
                    <a:pt x="7828560" y="86750"/>
                    <a:pt x="7828560" y="193761"/>
                  </a:cubicBezTo>
                  <a:lnTo>
                    <a:pt x="7828560" y="968782"/>
                  </a:lnTo>
                  <a:cubicBezTo>
                    <a:pt x="7828560" y="1075793"/>
                    <a:pt x="7741810" y="1162543"/>
                    <a:pt x="7634799" y="1162543"/>
                  </a:cubicBezTo>
                  <a:lnTo>
                    <a:pt x="193761" y="1162543"/>
                  </a:lnTo>
                  <a:cubicBezTo>
                    <a:pt x="86750" y="1162543"/>
                    <a:pt x="0" y="1075793"/>
                    <a:pt x="0" y="968782"/>
                  </a:cubicBezTo>
                  <a:lnTo>
                    <a:pt x="0" y="19376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74493" tIns="56751" rIns="274493" bIns="56751" numCol="1" spcCol="1270" anchor="ctr" anchorCtr="0">
              <a:noAutofit/>
            </a:bodyPr>
            <a:lstStyle/>
            <a:p>
              <a:pPr lvl="0" algn="l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3200" kern="1200" dirty="0" smtClean="0">
                  <a:solidFill>
                    <a:schemeClr val="bg1"/>
                  </a:solidFill>
                </a:rPr>
                <a:t>Используются следующие упражнения по развитию речи:</a:t>
              </a:r>
              <a:endParaRPr lang="ru-RU" sz="3200" kern="1200" dirty="0">
                <a:solidFill>
                  <a:schemeClr val="bg1"/>
                </a:solidFill>
              </a:endParaRPr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1108155" y="2810655"/>
              <a:ext cx="7835792" cy="453836"/>
            </a:xfrm>
            <a:custGeom>
              <a:avLst/>
              <a:gdLst>
                <a:gd name="connsiteX0" fmla="*/ 0 w 7835792"/>
                <a:gd name="connsiteY0" fmla="*/ 75641 h 453836"/>
                <a:gd name="connsiteX1" fmla="*/ 75641 w 7835792"/>
                <a:gd name="connsiteY1" fmla="*/ 0 h 453836"/>
                <a:gd name="connsiteX2" fmla="*/ 7760151 w 7835792"/>
                <a:gd name="connsiteY2" fmla="*/ 0 h 453836"/>
                <a:gd name="connsiteX3" fmla="*/ 7835792 w 7835792"/>
                <a:gd name="connsiteY3" fmla="*/ 75641 h 453836"/>
                <a:gd name="connsiteX4" fmla="*/ 7835792 w 7835792"/>
                <a:gd name="connsiteY4" fmla="*/ 378195 h 453836"/>
                <a:gd name="connsiteX5" fmla="*/ 7760151 w 7835792"/>
                <a:gd name="connsiteY5" fmla="*/ 453836 h 453836"/>
                <a:gd name="connsiteX6" fmla="*/ 75641 w 7835792"/>
                <a:gd name="connsiteY6" fmla="*/ 453836 h 453836"/>
                <a:gd name="connsiteX7" fmla="*/ 0 w 7835792"/>
                <a:gd name="connsiteY7" fmla="*/ 378195 h 453836"/>
                <a:gd name="connsiteX8" fmla="*/ 0 w 7835792"/>
                <a:gd name="connsiteY8" fmla="*/ 75641 h 4538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792" h="453836">
                  <a:moveTo>
                    <a:pt x="0" y="75641"/>
                  </a:moveTo>
                  <a:cubicBezTo>
                    <a:pt x="0" y="33866"/>
                    <a:pt x="33866" y="0"/>
                    <a:pt x="75641" y="0"/>
                  </a:cubicBezTo>
                  <a:lnTo>
                    <a:pt x="7760151" y="0"/>
                  </a:lnTo>
                  <a:cubicBezTo>
                    <a:pt x="7801926" y="0"/>
                    <a:pt x="7835792" y="33866"/>
                    <a:pt x="7835792" y="75641"/>
                  </a:cubicBezTo>
                  <a:lnTo>
                    <a:pt x="7835792" y="378195"/>
                  </a:lnTo>
                  <a:cubicBezTo>
                    <a:pt x="7835792" y="419970"/>
                    <a:pt x="7801926" y="453836"/>
                    <a:pt x="7760151" y="453836"/>
                  </a:cubicBezTo>
                  <a:lnTo>
                    <a:pt x="75641" y="453836"/>
                  </a:lnTo>
                  <a:cubicBezTo>
                    <a:pt x="33866" y="453836"/>
                    <a:pt x="0" y="419970"/>
                    <a:pt x="0" y="378195"/>
                  </a:cubicBezTo>
                  <a:lnTo>
                    <a:pt x="0" y="7564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7174"/>
                <a:satOff val="-805"/>
                <a:lumOff val="5136"/>
                <a:alphaOff val="0"/>
              </a:schemeClr>
            </a:fillRef>
            <a:effectRef idx="0">
              <a:schemeClr val="accent2">
                <a:shade val="80000"/>
                <a:hueOff val="-7174"/>
                <a:satOff val="-805"/>
                <a:lumOff val="513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9896" tIns="22154" rIns="239896" bIns="22154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«Волшебные кляксы»;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1084730" y="3382160"/>
              <a:ext cx="7835792" cy="548627"/>
            </a:xfrm>
            <a:custGeom>
              <a:avLst/>
              <a:gdLst>
                <a:gd name="connsiteX0" fmla="*/ 0 w 7835792"/>
                <a:gd name="connsiteY0" fmla="*/ 91440 h 548627"/>
                <a:gd name="connsiteX1" fmla="*/ 91440 w 7835792"/>
                <a:gd name="connsiteY1" fmla="*/ 0 h 548627"/>
                <a:gd name="connsiteX2" fmla="*/ 7744352 w 7835792"/>
                <a:gd name="connsiteY2" fmla="*/ 0 h 548627"/>
                <a:gd name="connsiteX3" fmla="*/ 7835792 w 7835792"/>
                <a:gd name="connsiteY3" fmla="*/ 91440 h 548627"/>
                <a:gd name="connsiteX4" fmla="*/ 7835792 w 7835792"/>
                <a:gd name="connsiteY4" fmla="*/ 457187 h 548627"/>
                <a:gd name="connsiteX5" fmla="*/ 7744352 w 7835792"/>
                <a:gd name="connsiteY5" fmla="*/ 548627 h 548627"/>
                <a:gd name="connsiteX6" fmla="*/ 91440 w 7835792"/>
                <a:gd name="connsiteY6" fmla="*/ 548627 h 548627"/>
                <a:gd name="connsiteX7" fmla="*/ 0 w 7835792"/>
                <a:gd name="connsiteY7" fmla="*/ 457187 h 548627"/>
                <a:gd name="connsiteX8" fmla="*/ 0 w 7835792"/>
                <a:gd name="connsiteY8" fmla="*/ 91440 h 5486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792" h="548627">
                  <a:moveTo>
                    <a:pt x="0" y="91440"/>
                  </a:moveTo>
                  <a:cubicBezTo>
                    <a:pt x="0" y="40939"/>
                    <a:pt x="40939" y="0"/>
                    <a:pt x="91440" y="0"/>
                  </a:cubicBezTo>
                  <a:lnTo>
                    <a:pt x="7744352" y="0"/>
                  </a:lnTo>
                  <a:cubicBezTo>
                    <a:pt x="7794853" y="0"/>
                    <a:pt x="7835792" y="40939"/>
                    <a:pt x="7835792" y="91440"/>
                  </a:cubicBezTo>
                  <a:lnTo>
                    <a:pt x="7835792" y="457187"/>
                  </a:lnTo>
                  <a:cubicBezTo>
                    <a:pt x="7835792" y="507688"/>
                    <a:pt x="7794853" y="548627"/>
                    <a:pt x="7744352" y="548627"/>
                  </a:cubicBezTo>
                  <a:lnTo>
                    <a:pt x="91440" y="548627"/>
                  </a:lnTo>
                  <a:cubicBezTo>
                    <a:pt x="40939" y="548627"/>
                    <a:pt x="0" y="507688"/>
                    <a:pt x="0" y="457187"/>
                  </a:cubicBezTo>
                  <a:lnTo>
                    <a:pt x="0" y="9144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14349"/>
                <a:satOff val="-1610"/>
                <a:lumOff val="10272"/>
                <a:alphaOff val="0"/>
              </a:schemeClr>
            </a:fillRef>
            <a:effectRef idx="0">
              <a:schemeClr val="accent2">
                <a:shade val="80000"/>
                <a:hueOff val="-14349"/>
                <a:satOff val="-1610"/>
                <a:lumOff val="10272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44524" tIns="26782" rIns="244524" bIns="26782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«Сочиняем сказку»;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2" name="Полилиния 11"/>
            <p:cNvSpPr/>
            <p:nvPr/>
          </p:nvSpPr>
          <p:spPr>
            <a:xfrm>
              <a:off x="1108155" y="4025101"/>
              <a:ext cx="7835792" cy="404769"/>
            </a:xfrm>
            <a:custGeom>
              <a:avLst/>
              <a:gdLst>
                <a:gd name="connsiteX0" fmla="*/ 0 w 7835792"/>
                <a:gd name="connsiteY0" fmla="*/ 67463 h 404769"/>
                <a:gd name="connsiteX1" fmla="*/ 67463 w 7835792"/>
                <a:gd name="connsiteY1" fmla="*/ 0 h 404769"/>
                <a:gd name="connsiteX2" fmla="*/ 7768329 w 7835792"/>
                <a:gd name="connsiteY2" fmla="*/ 0 h 404769"/>
                <a:gd name="connsiteX3" fmla="*/ 7835792 w 7835792"/>
                <a:gd name="connsiteY3" fmla="*/ 67463 h 404769"/>
                <a:gd name="connsiteX4" fmla="*/ 7835792 w 7835792"/>
                <a:gd name="connsiteY4" fmla="*/ 337306 h 404769"/>
                <a:gd name="connsiteX5" fmla="*/ 7768329 w 7835792"/>
                <a:gd name="connsiteY5" fmla="*/ 404769 h 404769"/>
                <a:gd name="connsiteX6" fmla="*/ 67463 w 7835792"/>
                <a:gd name="connsiteY6" fmla="*/ 404769 h 404769"/>
                <a:gd name="connsiteX7" fmla="*/ 0 w 7835792"/>
                <a:gd name="connsiteY7" fmla="*/ 337306 h 404769"/>
                <a:gd name="connsiteX8" fmla="*/ 0 w 7835792"/>
                <a:gd name="connsiteY8" fmla="*/ 67463 h 4047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792" h="404769">
                  <a:moveTo>
                    <a:pt x="0" y="67463"/>
                  </a:moveTo>
                  <a:cubicBezTo>
                    <a:pt x="0" y="30204"/>
                    <a:pt x="30204" y="0"/>
                    <a:pt x="67463" y="0"/>
                  </a:cubicBezTo>
                  <a:lnTo>
                    <a:pt x="7768329" y="0"/>
                  </a:lnTo>
                  <a:cubicBezTo>
                    <a:pt x="7805588" y="0"/>
                    <a:pt x="7835792" y="30204"/>
                    <a:pt x="7835792" y="67463"/>
                  </a:cubicBezTo>
                  <a:lnTo>
                    <a:pt x="7835792" y="337306"/>
                  </a:lnTo>
                  <a:cubicBezTo>
                    <a:pt x="7835792" y="374565"/>
                    <a:pt x="7805588" y="404769"/>
                    <a:pt x="7768329" y="404769"/>
                  </a:cubicBezTo>
                  <a:lnTo>
                    <a:pt x="67463" y="404769"/>
                  </a:lnTo>
                  <a:cubicBezTo>
                    <a:pt x="30204" y="404769"/>
                    <a:pt x="0" y="374565"/>
                    <a:pt x="0" y="337306"/>
                  </a:cubicBezTo>
                  <a:lnTo>
                    <a:pt x="0" y="6746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21523"/>
                <a:satOff val="-2414"/>
                <a:lumOff val="15408"/>
                <a:alphaOff val="0"/>
              </a:schemeClr>
            </a:fillRef>
            <a:effectRef idx="0">
              <a:schemeClr val="accent2">
                <a:shade val="80000"/>
                <a:hueOff val="-21523"/>
                <a:satOff val="-2414"/>
                <a:lumOff val="1540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7501" tIns="19759" rIns="237501" bIns="19759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«Наблюдатель»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4" name="Полилиния 13"/>
            <p:cNvSpPr/>
            <p:nvPr/>
          </p:nvSpPr>
          <p:spPr>
            <a:xfrm>
              <a:off x="1108520" y="4668043"/>
              <a:ext cx="7835427" cy="423893"/>
            </a:xfrm>
            <a:custGeom>
              <a:avLst/>
              <a:gdLst>
                <a:gd name="connsiteX0" fmla="*/ 0 w 7835427"/>
                <a:gd name="connsiteY0" fmla="*/ 70650 h 423893"/>
                <a:gd name="connsiteX1" fmla="*/ 70650 w 7835427"/>
                <a:gd name="connsiteY1" fmla="*/ 0 h 423893"/>
                <a:gd name="connsiteX2" fmla="*/ 7764777 w 7835427"/>
                <a:gd name="connsiteY2" fmla="*/ 0 h 423893"/>
                <a:gd name="connsiteX3" fmla="*/ 7835427 w 7835427"/>
                <a:gd name="connsiteY3" fmla="*/ 70650 h 423893"/>
                <a:gd name="connsiteX4" fmla="*/ 7835427 w 7835427"/>
                <a:gd name="connsiteY4" fmla="*/ 353243 h 423893"/>
                <a:gd name="connsiteX5" fmla="*/ 7764777 w 7835427"/>
                <a:gd name="connsiteY5" fmla="*/ 423893 h 423893"/>
                <a:gd name="connsiteX6" fmla="*/ 70650 w 7835427"/>
                <a:gd name="connsiteY6" fmla="*/ 423893 h 423893"/>
                <a:gd name="connsiteX7" fmla="*/ 0 w 7835427"/>
                <a:gd name="connsiteY7" fmla="*/ 353243 h 423893"/>
                <a:gd name="connsiteX8" fmla="*/ 0 w 7835427"/>
                <a:gd name="connsiteY8" fmla="*/ 70650 h 423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427" h="423893">
                  <a:moveTo>
                    <a:pt x="0" y="70650"/>
                  </a:moveTo>
                  <a:cubicBezTo>
                    <a:pt x="0" y="31631"/>
                    <a:pt x="31631" y="0"/>
                    <a:pt x="70650" y="0"/>
                  </a:cubicBezTo>
                  <a:lnTo>
                    <a:pt x="7764777" y="0"/>
                  </a:lnTo>
                  <a:cubicBezTo>
                    <a:pt x="7803796" y="0"/>
                    <a:pt x="7835427" y="31631"/>
                    <a:pt x="7835427" y="70650"/>
                  </a:cubicBezTo>
                  <a:lnTo>
                    <a:pt x="7835427" y="353243"/>
                  </a:lnTo>
                  <a:cubicBezTo>
                    <a:pt x="7835427" y="392262"/>
                    <a:pt x="7803796" y="423893"/>
                    <a:pt x="7764777" y="423893"/>
                  </a:cubicBezTo>
                  <a:lnTo>
                    <a:pt x="70650" y="423893"/>
                  </a:lnTo>
                  <a:cubicBezTo>
                    <a:pt x="31631" y="423893"/>
                    <a:pt x="0" y="392262"/>
                    <a:pt x="0" y="353243"/>
                  </a:cubicBezTo>
                  <a:lnTo>
                    <a:pt x="0" y="7065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28698"/>
                <a:satOff val="-3219"/>
                <a:lumOff val="20544"/>
                <a:alphaOff val="0"/>
              </a:schemeClr>
            </a:fillRef>
            <a:effectRef idx="0">
              <a:schemeClr val="accent2">
                <a:shade val="80000"/>
                <a:hueOff val="-28698"/>
                <a:satOff val="-3219"/>
                <a:lumOff val="2054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8435" tIns="20693" rIns="238435" bIns="20693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Работа с контекстуальными синонимами.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1108520" y="5594560"/>
              <a:ext cx="7835427" cy="760209"/>
            </a:xfrm>
            <a:custGeom>
              <a:avLst/>
              <a:gdLst>
                <a:gd name="connsiteX0" fmla="*/ 0 w 7835427"/>
                <a:gd name="connsiteY0" fmla="*/ 126704 h 760209"/>
                <a:gd name="connsiteX1" fmla="*/ 126704 w 7835427"/>
                <a:gd name="connsiteY1" fmla="*/ 0 h 760209"/>
                <a:gd name="connsiteX2" fmla="*/ 7708723 w 7835427"/>
                <a:gd name="connsiteY2" fmla="*/ 0 h 760209"/>
                <a:gd name="connsiteX3" fmla="*/ 7835427 w 7835427"/>
                <a:gd name="connsiteY3" fmla="*/ 126704 h 760209"/>
                <a:gd name="connsiteX4" fmla="*/ 7835427 w 7835427"/>
                <a:gd name="connsiteY4" fmla="*/ 633505 h 760209"/>
                <a:gd name="connsiteX5" fmla="*/ 7708723 w 7835427"/>
                <a:gd name="connsiteY5" fmla="*/ 760209 h 760209"/>
                <a:gd name="connsiteX6" fmla="*/ 126704 w 7835427"/>
                <a:gd name="connsiteY6" fmla="*/ 760209 h 760209"/>
                <a:gd name="connsiteX7" fmla="*/ 0 w 7835427"/>
                <a:gd name="connsiteY7" fmla="*/ 633505 h 760209"/>
                <a:gd name="connsiteX8" fmla="*/ 0 w 7835427"/>
                <a:gd name="connsiteY8" fmla="*/ 126704 h 7602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835427" h="760209">
                  <a:moveTo>
                    <a:pt x="0" y="126704"/>
                  </a:moveTo>
                  <a:cubicBezTo>
                    <a:pt x="0" y="56727"/>
                    <a:pt x="56727" y="0"/>
                    <a:pt x="126704" y="0"/>
                  </a:cubicBezTo>
                  <a:lnTo>
                    <a:pt x="7708723" y="0"/>
                  </a:lnTo>
                  <a:cubicBezTo>
                    <a:pt x="7778700" y="0"/>
                    <a:pt x="7835427" y="56727"/>
                    <a:pt x="7835427" y="126704"/>
                  </a:cubicBezTo>
                  <a:lnTo>
                    <a:pt x="7835427" y="633505"/>
                  </a:lnTo>
                  <a:cubicBezTo>
                    <a:pt x="7835427" y="703482"/>
                    <a:pt x="7778700" y="760209"/>
                    <a:pt x="7708723" y="760209"/>
                  </a:cubicBezTo>
                  <a:lnTo>
                    <a:pt x="126704" y="760209"/>
                  </a:lnTo>
                  <a:cubicBezTo>
                    <a:pt x="56727" y="760209"/>
                    <a:pt x="0" y="703482"/>
                    <a:pt x="0" y="633505"/>
                  </a:cubicBezTo>
                  <a:lnTo>
                    <a:pt x="0" y="126704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fillRef>
            <a:effectRef idx="0">
              <a:schemeClr val="accent2">
                <a:shade val="80000"/>
                <a:hueOff val="-35872"/>
                <a:satOff val="-4024"/>
                <a:lumOff val="2568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54852" tIns="37110" rIns="254852" bIns="37110" numCol="1" spcCol="1270" anchor="ctr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Добавить реплики к описанным ситуациям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642938" y="250825"/>
            <a:ext cx="7715250" cy="1190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3600" b="1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Универсальные учебные действия</a:t>
            </a:r>
          </a:p>
        </p:txBody>
      </p:sp>
      <p:sp>
        <p:nvSpPr>
          <p:cNvPr id="33795" name="Text Box 2"/>
          <p:cNvSpPr txBox="1">
            <a:spLocks noChangeArrowheads="1"/>
          </p:cNvSpPr>
          <p:nvPr/>
        </p:nvSpPr>
        <p:spPr bwMode="auto">
          <a:xfrm>
            <a:off x="309856" y="1857364"/>
            <a:ext cx="7632848" cy="46329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/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В </a:t>
            </a:r>
            <a:r>
              <a:rPr lang="ru-RU" sz="2400" dirty="0"/>
              <a:t>широком значении термин «универсальные учебные действия» означает умение учиться,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т.е</a:t>
            </a:r>
            <a:r>
              <a:rPr lang="ru-RU" sz="2400" dirty="0"/>
              <a:t>. способность субъекта к саморазвитию и самосовершенствованию путем сознательного и активного присвоения нового социального опыта. 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В </a:t>
            </a:r>
            <a:r>
              <a:rPr lang="ru-RU" sz="2400" dirty="0"/>
              <a:t>более узком (собственно психологическом значении) этот термин можно определить как совокупность способов действия учащегося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(</a:t>
            </a:r>
            <a:r>
              <a:rPr lang="ru-RU" sz="2400" dirty="0"/>
              <a:t>а также связанных с ними навыков учебной работы), обеспечивающих его способность к самостоятельному усвоению новых знаний и умений, включая организацию этого процесса. 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8013" cy="1062038"/>
          </a:xfrm>
        </p:spPr>
        <p:txBody>
          <a:bodyPr tIns="10972"/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200" dirty="0" smtClean="0">
                <a:solidFill>
                  <a:srgbClr val="0070C0"/>
                </a:solidFill>
                <a:latin typeface="+mn-lt"/>
              </a:rPr>
              <a:t>Структура занятия введения нового знания в рамках </a:t>
            </a:r>
            <a:r>
              <a:rPr lang="ru-RU" sz="2200" dirty="0" err="1" smtClean="0">
                <a:solidFill>
                  <a:srgbClr val="0070C0"/>
                </a:solidFill>
                <a:latin typeface="+mn-lt"/>
              </a:rPr>
              <a:t>деятельностного</a:t>
            </a:r>
            <a:r>
              <a:rPr lang="ru-RU" sz="2200" dirty="0" smtClean="0">
                <a:solidFill>
                  <a:srgbClr val="0070C0"/>
                </a:solidFill>
                <a:latin typeface="+mn-lt"/>
              </a:rPr>
              <a:t> подхода имеет следующий вид:</a:t>
            </a:r>
          </a:p>
        </p:txBody>
      </p:sp>
      <p:sp>
        <p:nvSpPr>
          <p:cNvPr id="24580" name="Rectangle 2"/>
          <p:cNvSpPr>
            <a:spLocks noGrp="1" noChangeArrowheads="1"/>
          </p:cNvSpPr>
          <p:nvPr>
            <p:ph idx="1"/>
          </p:nvPr>
        </p:nvSpPr>
        <p:spPr>
          <a:xfrm>
            <a:off x="1285852" y="2143116"/>
            <a:ext cx="6786562" cy="3714763"/>
          </a:xfrm>
        </p:spPr>
        <p:txBody>
          <a:bodyPr tIns="10058">
            <a:normAutofit/>
          </a:bodyPr>
          <a:lstStyle/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Мотивирование к учебной деятельности.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Актуализация и фиксирование индивидуального затруднения в пробном учебном действии.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Построение проекта выхода из затруднения (цель и тема, способ, план, средство).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Реализация построенного проекта.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Самостоятельная работа с самопроверкой по эталону.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Включение в систему знаний и повторение.</a:t>
            </a:r>
          </a:p>
          <a:p>
            <a:pPr marL="457200" indent="-457200">
              <a:buFont typeface="+mj-lt"/>
              <a:buAutoNum type="arabicPeriod"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000" dirty="0" smtClean="0"/>
              <a:t>Рефлексия коррекционно-развивающей деятельности на занятии (итог).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ctrTitle"/>
          </p:nvPr>
        </p:nvSpPr>
        <p:spPr>
          <a:xfrm>
            <a:off x="685800" y="1000109"/>
            <a:ext cx="7772400" cy="1857387"/>
          </a:xfrm>
        </p:spPr>
        <p:txBody>
          <a:bodyPr>
            <a:normAutofit/>
          </a:bodyPr>
          <a:lstStyle/>
          <a:p>
            <a:pPr eaLnBrk="1" hangingPunct="1"/>
            <a:r>
              <a:rPr lang="ru-RU" dirty="0" smtClean="0">
                <a:solidFill>
                  <a:schemeClr val="accent1"/>
                </a:solidFill>
              </a:rPr>
              <a:t>Спасибо за внимание</a:t>
            </a:r>
            <a:endParaRPr lang="en-US" dirty="0" smtClean="0">
              <a:solidFill>
                <a:schemeClr val="accent1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5457825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307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4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914400" y="1997839"/>
            <a:ext cx="7315200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tx2"/>
                </a:solidFill>
              </a:rPr>
              <a:t>Аннотация</a:t>
            </a: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b="1" dirty="0" smtClean="0"/>
              <a:t>Зачетная работа </a:t>
            </a:r>
            <a:r>
              <a:rPr lang="ru-RU" b="1" dirty="0"/>
              <a:t>на тему: </a:t>
            </a:r>
            <a:r>
              <a:rPr lang="ru-RU" b="1" dirty="0" smtClean="0"/>
              <a:t>«Развитие языковых и коммуникативных способностей учащихся начальной школы» </a:t>
            </a:r>
            <a:r>
              <a:rPr lang="ru-RU" b="1" dirty="0"/>
              <a:t>выполнена </a:t>
            </a:r>
            <a:r>
              <a:rPr lang="ru-RU" b="1" dirty="0" smtClean="0"/>
              <a:t>слушателем </a:t>
            </a:r>
            <a:r>
              <a:rPr lang="ru-RU" b="1" dirty="0"/>
              <a:t>группы </a:t>
            </a:r>
            <a:r>
              <a:rPr lang="ru-RU" b="1" dirty="0" smtClean="0"/>
              <a:t>№ 13 14 24, ГБОУ  СОШ № 21 Василеостровского района </a:t>
            </a:r>
            <a:r>
              <a:rPr lang="ru-RU" b="1" dirty="0"/>
              <a:t>Санкт-Петербурга</a:t>
            </a:r>
            <a:br>
              <a:rPr lang="ru-RU" b="1" dirty="0"/>
            </a:br>
            <a:r>
              <a:rPr lang="ru-RU" dirty="0"/>
              <a:t> </a:t>
            </a:r>
            <a:r>
              <a:rPr lang="ru-RU" b="1" dirty="0"/>
              <a:t>в рамках курса </a:t>
            </a:r>
            <a:r>
              <a:rPr lang="ru-RU" b="1" dirty="0" smtClean="0"/>
              <a:t>«Использование </a:t>
            </a:r>
            <a:r>
              <a:rPr lang="ru-RU" b="1" dirty="0" err="1" smtClean="0"/>
              <a:t>мультимедийных</a:t>
            </a:r>
            <a:r>
              <a:rPr lang="ru-RU" b="1" dirty="0" smtClean="0"/>
              <a:t> презентаций в образовательном учреждении» </a:t>
            </a:r>
            <a:r>
              <a:rPr lang="ru-RU" b="1" dirty="0"/>
              <a:t>под руководством </a:t>
            </a:r>
            <a:r>
              <a:rPr lang="ru-RU" b="1" dirty="0" smtClean="0"/>
              <a:t>преподавателя Крюковой </a:t>
            </a:r>
            <a:r>
              <a:rPr lang="ru-RU" b="1" dirty="0"/>
              <a:t>М.Е., </a:t>
            </a:r>
          </a:p>
          <a:p>
            <a:pPr algn="ctr">
              <a:defRPr/>
            </a:pPr>
            <a:endParaRPr lang="ru-RU" dirty="0"/>
          </a:p>
          <a:p>
            <a:pPr algn="ctr">
              <a:defRPr/>
            </a:pPr>
            <a:r>
              <a:rPr lang="ru-RU" b="1" dirty="0"/>
              <a:t>Работа может быть </a:t>
            </a:r>
            <a:r>
              <a:rPr lang="ru-RU" b="1" dirty="0" smtClean="0"/>
              <a:t>использована </a:t>
            </a:r>
            <a:r>
              <a:rPr lang="ru-RU" b="1" dirty="0"/>
              <a:t>в образовательных учреждениях </a:t>
            </a:r>
            <a:r>
              <a:rPr lang="ru-RU" b="1" dirty="0" smtClean="0"/>
              <a:t>на педсоветах, конференциях, семинарах.</a:t>
            </a:r>
            <a:endParaRPr lang="ru-RU" dirty="0"/>
          </a:p>
          <a:p>
            <a:pPr indent="457200" algn="ctr" eaLnBrk="0" hangingPunct="0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8251170" cy="2357430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chemeClr val="accent1"/>
                </a:solidFill>
              </a:rPr>
              <a:t>Развитие языковых и коммуникационных способностей учащихся начальной школы</a:t>
            </a:r>
            <a:endParaRPr lang="ru-RU" sz="4000" dirty="0">
              <a:solidFill>
                <a:schemeClr val="accent1"/>
              </a:solidFill>
            </a:endParaRPr>
          </a:p>
        </p:txBody>
      </p:sp>
      <p:pic>
        <p:nvPicPr>
          <p:cNvPr id="1027" name="Picture 3" descr="G:\глобус и рук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5"/>
          <a:stretch>
            <a:fillRect/>
          </a:stretch>
        </p:blipFill>
        <p:spPr bwMode="auto">
          <a:xfrm>
            <a:off x="2285984" y="2786058"/>
            <a:ext cx="4857784" cy="314327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"/>
          <p:cNvSpPr>
            <a:spLocks noGrp="1" noChangeArrowheads="1"/>
          </p:cNvSpPr>
          <p:nvPr>
            <p:ph type="title"/>
          </p:nvPr>
        </p:nvSpPr>
        <p:spPr>
          <a:xfrm>
            <a:off x="683568" y="226280"/>
            <a:ext cx="8228013" cy="1273175"/>
          </a:xfrm>
        </p:spPr>
        <p:txBody>
          <a:bodyPr tIns="14629">
            <a:normAutofit fontScale="90000"/>
          </a:bodyPr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900" dirty="0" smtClean="0">
                <a:solidFill>
                  <a:srgbClr val="0070C0"/>
                </a:solidFill>
              </a:rPr>
              <a:t>В основе Стандарта лежит </a:t>
            </a:r>
            <a:br>
              <a:rPr lang="ru-RU" sz="2900" dirty="0" smtClean="0">
                <a:solidFill>
                  <a:srgbClr val="0070C0"/>
                </a:solidFill>
              </a:rPr>
            </a:br>
            <a:r>
              <a:rPr lang="ru-RU" sz="2900" dirty="0" err="1" smtClean="0">
                <a:solidFill>
                  <a:srgbClr val="0070C0"/>
                </a:solidFill>
              </a:rPr>
              <a:t>системно-деятельностный</a:t>
            </a:r>
            <a:r>
              <a:rPr lang="ru-RU" sz="2900" dirty="0" smtClean="0">
                <a:solidFill>
                  <a:srgbClr val="0070C0"/>
                </a:solidFill>
              </a:rPr>
              <a:t> подход,</a:t>
            </a:r>
            <a:br>
              <a:rPr lang="ru-RU" sz="2900" dirty="0" smtClean="0">
                <a:solidFill>
                  <a:srgbClr val="0070C0"/>
                </a:solidFill>
              </a:rPr>
            </a:br>
            <a:r>
              <a:rPr lang="ru-RU" sz="2900" dirty="0" smtClean="0">
                <a:solidFill>
                  <a:srgbClr val="0070C0"/>
                </a:solidFill>
              </a:rPr>
              <a:t>который предполагает: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052888" y="1430338"/>
            <a:ext cx="4633912" cy="4525962"/>
          </a:xfrm>
        </p:spPr>
        <p:txBody>
          <a:bodyPr tIns="10058">
            <a:normAutofit/>
          </a:bodyPr>
          <a:lstStyle/>
          <a:p>
            <a:pPr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</a:tabLst>
            </a:pPr>
            <a:endParaRPr lang="ru-RU" sz="2000" b="1" dirty="0" smtClean="0">
              <a:latin typeface="TimesNewRomanPSMT"/>
            </a:endParaRPr>
          </a:p>
          <a:p>
            <a:pPr marL="0" indent="0"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</a:tabLst>
            </a:pPr>
            <a:r>
              <a:rPr lang="ru-RU" sz="2200" dirty="0" smtClean="0"/>
              <a:t>воспитание и развитие качеств личности, отвечающих требованиям информационного общества, инновационной экономики, задачам построения демократического гражданского общества на основе толерантности, диалога культур и уважения многонационального, поликультурного и </a:t>
            </a:r>
            <a:r>
              <a:rPr lang="ru-RU" sz="2200" dirty="0" err="1" smtClean="0"/>
              <a:t>поликонфессионального</a:t>
            </a:r>
            <a:r>
              <a:rPr lang="ru-RU" sz="2200" dirty="0" smtClean="0"/>
              <a:t> состава российского общества</a:t>
            </a:r>
          </a:p>
        </p:txBody>
      </p:sp>
      <p:pic>
        <p:nvPicPr>
          <p:cNvPr id="22531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3105" y="1844824"/>
            <a:ext cx="2925762" cy="45259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>
    <p:split/>
  </p:transition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88925"/>
            <a:ext cx="8228013" cy="1112838"/>
          </a:xfrm>
        </p:spPr>
        <p:txBody>
          <a:bodyPr tIns="12801">
            <a:normAutofit fontScale="90000"/>
          </a:bodyPr>
          <a:lstStyle/>
          <a:p>
            <a:pPr algn="ctr"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500" b="1" dirty="0" smtClean="0">
                <a:solidFill>
                  <a:schemeClr val="accent1"/>
                </a:solidFill>
                <a:latin typeface="TimesNewRomanPSMT"/>
              </a:rPr>
              <a:t>Логопедические аспекты  программы</a:t>
            </a:r>
            <a:br>
              <a:rPr lang="ru-RU" sz="2500" b="1" dirty="0" smtClean="0">
                <a:solidFill>
                  <a:schemeClr val="accent1"/>
                </a:solidFill>
                <a:latin typeface="TimesNewRomanPSMT"/>
              </a:rPr>
            </a:br>
            <a:r>
              <a:rPr lang="ru-RU" sz="2500" b="1" dirty="0" smtClean="0">
                <a:solidFill>
                  <a:schemeClr val="accent1"/>
                </a:solidFill>
                <a:latin typeface="TimesNewRomanPSMT"/>
              </a:rPr>
              <a:t> в условиях ФГОС</a:t>
            </a:r>
            <a:br>
              <a:rPr lang="ru-RU" sz="2500" b="1" dirty="0" smtClean="0">
                <a:solidFill>
                  <a:schemeClr val="accent1"/>
                </a:solidFill>
                <a:latin typeface="TimesNewRomanPSMT"/>
              </a:rPr>
            </a:br>
            <a:endParaRPr lang="ru-RU" sz="2500" b="1" dirty="0" smtClean="0">
              <a:solidFill>
                <a:schemeClr val="accent1"/>
              </a:solidFill>
              <a:latin typeface="TimesNewRomanPSMT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430213" y="1458913"/>
            <a:ext cx="8713787" cy="4562475"/>
          </a:xfrm>
        </p:spPr>
        <p:txBody>
          <a:bodyPr lIns="0" tIns="12801" rIns="0" bIns="0" anchor="t">
            <a:normAutofit fontScale="85000" lnSpcReduction="10000"/>
          </a:bodyPr>
          <a:lstStyle/>
          <a:p>
            <a:pPr marL="361950" indent="-361950"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500" dirty="0" smtClean="0">
                <a:latin typeface="TimesNewRomanPSMT"/>
              </a:rPr>
              <a:t>	Цель программы: формирование и гармонизация энергоинформационного пространства личности </a:t>
            </a:r>
            <a:br>
              <a:rPr lang="ru-RU" sz="2500" dirty="0" smtClean="0">
                <a:latin typeface="TimesNewRomanPSMT"/>
              </a:rPr>
            </a:br>
            <a:r>
              <a:rPr lang="ru-RU" sz="2500" dirty="0" smtClean="0">
                <a:latin typeface="TimesNewRomanPSMT"/>
              </a:rPr>
              <a:t>средствами </a:t>
            </a:r>
            <a:r>
              <a:rPr lang="ru-RU" sz="2500" dirty="0" err="1" smtClean="0">
                <a:latin typeface="TimesNewRomanPSMT"/>
              </a:rPr>
              <a:t>природосообразного</a:t>
            </a:r>
            <a:r>
              <a:rPr lang="ru-RU" sz="2500" dirty="0" smtClean="0">
                <a:latin typeface="TimesNewRomanPSMT"/>
              </a:rPr>
              <a:t> развития </a:t>
            </a:r>
            <a:br>
              <a:rPr lang="ru-RU" sz="2500" dirty="0" smtClean="0">
                <a:latin typeface="TimesNewRomanPSMT"/>
              </a:rPr>
            </a:br>
            <a:r>
              <a:rPr lang="ru-RU" sz="2500" dirty="0" err="1" smtClean="0">
                <a:latin typeface="TimesNewRomanPSMT"/>
              </a:rPr>
              <a:t>коммуникативно</a:t>
            </a:r>
            <a:r>
              <a:rPr lang="ru-RU" sz="2500" dirty="0" smtClean="0">
                <a:latin typeface="TimesNewRomanPSMT"/>
              </a:rPr>
              <a:t>- познавательных речевых </a:t>
            </a:r>
            <a:br>
              <a:rPr lang="ru-RU" sz="2500" dirty="0" smtClean="0">
                <a:latin typeface="TimesNewRomanPSMT"/>
              </a:rPr>
            </a:br>
            <a:r>
              <a:rPr lang="ru-RU" sz="2500" dirty="0" smtClean="0">
                <a:latin typeface="TimesNewRomanPSMT"/>
              </a:rPr>
              <a:t>способностей детей.</a:t>
            </a:r>
          </a:p>
          <a:p>
            <a:pPr marL="609600" indent="-609600">
              <a:lnSpc>
                <a:spcPct val="11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600" dirty="0" smtClean="0"/>
              <a:t>Взят курс на профилактическую, компенсаторную и развивающую коррекцию.</a:t>
            </a:r>
          </a:p>
          <a:p>
            <a:pPr marL="609600" indent="-609600">
              <a:lnSpc>
                <a:spcPct val="11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600" dirty="0" smtClean="0"/>
              <a:t>Создаются условия для гармонизации информационного  поля личности, в котором действуют механизмы </a:t>
            </a:r>
            <a:r>
              <a:rPr lang="ru-RU" sz="2600" dirty="0" err="1" smtClean="0"/>
              <a:t>самокомпенсации</a:t>
            </a:r>
            <a:r>
              <a:rPr lang="ru-RU" sz="2500" dirty="0" smtClean="0">
                <a:latin typeface="TimesNewRomanPSMT"/>
              </a:rPr>
              <a:t>, </a:t>
            </a:r>
            <a:r>
              <a:rPr lang="ru-RU" sz="2600" dirty="0" err="1" smtClean="0"/>
              <a:t>самокоррекции</a:t>
            </a:r>
            <a:r>
              <a:rPr lang="ru-RU" sz="2600" dirty="0" smtClean="0"/>
              <a:t> и саморазвития</a:t>
            </a:r>
          </a:p>
          <a:p>
            <a:pPr marL="361950" indent="-361950">
              <a:buNone/>
              <a:tabLst>
                <a:tab pos="655638" algn="l"/>
                <a:tab pos="1312863" algn="l"/>
                <a:tab pos="1968500" algn="l"/>
                <a:tab pos="2625725" algn="l"/>
                <a:tab pos="3282950" algn="l"/>
                <a:tab pos="3938588" algn="l"/>
                <a:tab pos="4595813" algn="l"/>
                <a:tab pos="5253038" algn="l"/>
                <a:tab pos="5908675" algn="l"/>
                <a:tab pos="6565900" algn="l"/>
                <a:tab pos="7223125" algn="l"/>
                <a:tab pos="7878763" algn="l"/>
              </a:tabLst>
            </a:pPr>
            <a:r>
              <a:rPr lang="ru-RU" sz="2500" dirty="0" smtClean="0">
                <a:latin typeface="TimesNewRomanPSMT"/>
              </a:rPr>
              <a:t>	Работе в этом направлении способствует использование информационно коммуникационных технологий в коррекционно-развивающей работе учителя-логопеда как способа оптимизации процесса коррекции устной и письменной речи. 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78" name="AutoShape 22"/>
          <p:cNvSpPr>
            <a:spLocks noChangeArrowheads="1"/>
          </p:cNvSpPr>
          <p:nvPr/>
        </p:nvSpPr>
        <p:spPr bwMode="gray">
          <a:xfrm>
            <a:off x="1042988" y="1557338"/>
            <a:ext cx="3833812" cy="3833812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70679" name="Oval 23"/>
          <p:cNvSpPr>
            <a:spLocks noChangeArrowheads="1"/>
          </p:cNvSpPr>
          <p:nvPr/>
        </p:nvSpPr>
        <p:spPr bwMode="gray">
          <a:xfrm>
            <a:off x="1428728" y="1928802"/>
            <a:ext cx="3200400" cy="3200400"/>
          </a:xfrm>
          <a:prstGeom prst="ellipse">
            <a:avLst/>
          </a:prstGeom>
          <a:solidFill>
            <a:schemeClr val="accent3"/>
          </a:solidFill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 dirty="0">
              <a:solidFill>
                <a:schemeClr val="accent1"/>
              </a:solidFill>
              <a:latin typeface="Arial" charset="0"/>
            </a:endParaRPr>
          </a:p>
        </p:txBody>
      </p:sp>
      <p:sp>
        <p:nvSpPr>
          <p:cNvPr id="18436" name="AutoShape 24"/>
          <p:cNvSpPr>
            <a:spLocks noChangeArrowheads="1"/>
          </p:cNvSpPr>
          <p:nvPr/>
        </p:nvSpPr>
        <p:spPr bwMode="gray">
          <a:xfrm>
            <a:off x="3779838" y="1989138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 dirty="0">
                <a:solidFill>
                  <a:schemeClr val="accent1"/>
                </a:solidFill>
              </a:rPr>
              <a:t>Звукопроизношение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8437" name="AutoShape 25"/>
          <p:cNvSpPr>
            <a:spLocks noChangeArrowheads="1"/>
          </p:cNvSpPr>
          <p:nvPr/>
        </p:nvSpPr>
        <p:spPr bwMode="gray">
          <a:xfrm>
            <a:off x="4067175" y="2636838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 dirty="0">
                <a:solidFill>
                  <a:schemeClr val="accent1"/>
                </a:solidFill>
              </a:rPr>
              <a:t>Фонематическое восприятие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18438" name="AutoShape 26"/>
          <p:cNvSpPr>
            <a:spLocks noChangeArrowheads="1"/>
          </p:cNvSpPr>
          <p:nvPr/>
        </p:nvSpPr>
        <p:spPr bwMode="gray">
          <a:xfrm>
            <a:off x="4427538" y="3284538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>
                <a:solidFill>
                  <a:schemeClr val="accent1"/>
                </a:solidFill>
              </a:rPr>
              <a:t>Словарный запас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8439" name="AutoShape 27"/>
          <p:cNvSpPr>
            <a:spLocks noChangeArrowheads="1"/>
          </p:cNvSpPr>
          <p:nvPr/>
        </p:nvSpPr>
        <p:spPr bwMode="gray">
          <a:xfrm>
            <a:off x="4067175" y="393382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FCFFFA"/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>
                <a:solidFill>
                  <a:schemeClr val="accent1"/>
                </a:solidFill>
              </a:rPr>
              <a:t>Грамматический строй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18440" name="AutoShape 28"/>
          <p:cNvSpPr>
            <a:spLocks noChangeArrowheads="1"/>
          </p:cNvSpPr>
          <p:nvPr/>
        </p:nvSpPr>
        <p:spPr bwMode="gray">
          <a:xfrm>
            <a:off x="3851275" y="4581525"/>
            <a:ext cx="3781425" cy="50006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FCFFFF"/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ru-RU" b="1">
                <a:solidFill>
                  <a:schemeClr val="accent1"/>
                </a:solidFill>
              </a:rPr>
              <a:t>Связная речь</a:t>
            </a:r>
            <a:endParaRPr lang="en-US" b="1">
              <a:solidFill>
                <a:schemeClr val="accent1"/>
              </a:solidFill>
            </a:endParaRPr>
          </a:p>
        </p:txBody>
      </p:sp>
      <p:sp>
        <p:nvSpPr>
          <p:cNvPr id="70685" name="Text Box 29"/>
          <p:cNvSpPr txBox="1">
            <a:spLocks noChangeArrowheads="1"/>
          </p:cNvSpPr>
          <p:nvPr/>
        </p:nvSpPr>
        <p:spPr bwMode="gray">
          <a:xfrm>
            <a:off x="2484438" y="3213100"/>
            <a:ext cx="1166812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ru-RU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Речь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79" grpId="0" animBg="1"/>
      <p:bldP spid="18436" grpId="0" animBg="1"/>
      <p:bldP spid="18437" grpId="0" animBg="1"/>
      <p:bldP spid="18438" grpId="0" animBg="1"/>
      <p:bldP spid="18439" grpId="0" animBg="1"/>
      <p:bldP spid="184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Фонетическая сторона речи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00808"/>
            <a:ext cx="8291264" cy="4752528"/>
          </a:xfrm>
        </p:spPr>
        <p:txBody>
          <a:bodyPr>
            <a:noAutofit/>
          </a:bodyPr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Сформировать направленность внимания на звуковую сторону речи.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Восполнить пробелы в формировании фонематических процессов.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Развить первоначальные представления о звукобуквенном и слоговом составе слова.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/>
              <a:t>Поставить и </a:t>
            </a:r>
            <a:r>
              <a:rPr lang="ru-RU" sz="2400" dirty="0" err="1"/>
              <a:t>отдифференцировать</a:t>
            </a:r>
            <a:r>
              <a:rPr lang="ru-RU" sz="2400" dirty="0"/>
              <a:t> все звуки.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85750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Грамматическая сторона речи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Ориентироваться на морфологическом составе слова.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Активно пользоваться различными способами словообразования.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Правильно использовать новые слова.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Передавать суть выполняемых упражнений, последовательность производимых умственных действий в развернутом высказывании.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6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Лексическая сторона речи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Самостоятельно формулировать и задавать вопросы в разных видах учебной деятельности: в коллективных формах учебной работы, в работе парами.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Сравнивать, обобщать и делать выводы, доказывать и рассуждать.</a:t>
            </a:r>
          </a:p>
          <a:p>
            <a:pPr marL="609600" indent="-609600">
              <a:lnSpc>
                <a:spcPct val="90000"/>
              </a:lnSpc>
              <a:buClr>
                <a:schemeClr val="accent1"/>
              </a:buClr>
              <a:buSzPct val="70000"/>
              <a:buFont typeface="Wingdings 2"/>
              <a:buChar char=""/>
              <a:tabLst>
                <a:tab pos="360363" algn="l"/>
                <a:tab pos="808038" algn="l"/>
                <a:tab pos="1257300" algn="l"/>
                <a:tab pos="1706563" algn="l"/>
                <a:tab pos="2155825" algn="l"/>
                <a:tab pos="2605088" algn="l"/>
                <a:tab pos="3054350" algn="l"/>
                <a:tab pos="3503613" algn="l"/>
                <a:tab pos="3952875" algn="l"/>
                <a:tab pos="4402138" algn="l"/>
                <a:tab pos="4851400" algn="l"/>
                <a:tab pos="5300663" algn="l"/>
                <a:tab pos="5749925" algn="l"/>
                <a:tab pos="6199188" algn="l"/>
                <a:tab pos="6648450" algn="l"/>
                <a:tab pos="7097713" algn="l"/>
                <a:tab pos="7546975" algn="l"/>
                <a:tab pos="7996238" algn="l"/>
                <a:tab pos="8445500" algn="l"/>
                <a:tab pos="8894763" algn="l"/>
                <a:tab pos="9344025" algn="l"/>
              </a:tabLst>
            </a:pPr>
            <a:r>
              <a:rPr lang="ru-RU" sz="2400" dirty="0" smtClean="0"/>
              <a:t>Вскрывать причинно-следственные отношения между явлениями и фактами действительности.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668</TotalTime>
  <Words>478</Words>
  <Application>Microsoft Office PowerPoint</Application>
  <PresentationFormat>Экран (4:3)</PresentationFormat>
  <Paragraphs>86</Paragraphs>
  <Slides>16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Государственное бюджетное образовательное учреждение дополнительного профессионального образования центр повышения квалификации специалистов Санкт-Петербурга «Региональный центр оценки качества образования и информационных технологий»</vt:lpstr>
      <vt:lpstr>Презентация PowerPoint</vt:lpstr>
      <vt:lpstr>Развитие языковых и коммуникационных способностей учащихся начальной школы</vt:lpstr>
      <vt:lpstr>В основе Стандарта лежит  системно-деятельностный подход, который предполагает:</vt:lpstr>
      <vt:lpstr>Логопедические аспекты  программы  в условиях ФГОС </vt:lpstr>
      <vt:lpstr>Презентация PowerPoint</vt:lpstr>
      <vt:lpstr>Фонетическая сторона речи</vt:lpstr>
      <vt:lpstr>Грамматическая сторона речи</vt:lpstr>
      <vt:lpstr>Лексическая сторона речи</vt:lpstr>
      <vt:lpstr>Презентация PowerPoint</vt:lpstr>
      <vt:lpstr>Теоретико-методологические основы и педагогические условия развития речи учащихся</vt:lpstr>
      <vt:lpstr>Инновационные технологии как средство развития речи</vt:lpstr>
      <vt:lpstr>Нестандартные упражнения </vt:lpstr>
      <vt:lpstr>Презентация PowerPoint</vt:lpstr>
      <vt:lpstr>Структура занятия введения нового знания в рамках деятельностного подхода имеет следующий вид:</vt:lpstr>
      <vt:lpstr>Спасибо за внимание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Irina</dc:creator>
  <cp:lastModifiedBy>имя</cp:lastModifiedBy>
  <cp:revision>61</cp:revision>
  <dcterms:created xsi:type="dcterms:W3CDTF">2011-09-13T16:41:50Z</dcterms:created>
  <dcterms:modified xsi:type="dcterms:W3CDTF">2014-05-28T15:57:47Z</dcterms:modified>
</cp:coreProperties>
</file>