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07.08.2013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07.08.2013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07.08.2013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t>07.08.2013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804104"/>
            <a:ext cx="6830011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3600" dirty="0" smtClean="0"/>
              <a:t>Структура портфолио учителя.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475656" y="1988840"/>
            <a:ext cx="5893665" cy="3908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000" b="1" dirty="0" smtClean="0">
                <a:solidFill>
                  <a:srgbClr val="FF0000"/>
                </a:solidFill>
              </a:rPr>
              <a:t>ОБЩИЕ СВЕДЕНИЯ ОБ УЧИТЕЛЕ</a:t>
            </a:r>
            <a:r>
              <a:rPr lang="ru-RU" b="1" dirty="0" smtClean="0">
                <a:solidFill>
                  <a:srgbClr val="FF0000"/>
                </a:solidFill>
              </a:rPr>
              <a:t>:</a:t>
            </a:r>
          </a:p>
          <a:p>
            <a:endParaRPr lang="ru-RU" dirty="0" smtClean="0"/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dirty="0"/>
              <a:t>ф</a:t>
            </a:r>
            <a:r>
              <a:rPr lang="ru-RU" sz="2000" dirty="0" smtClean="0"/>
              <a:t>амилия, имя, отчество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dirty="0"/>
              <a:t>г</a:t>
            </a:r>
            <a:r>
              <a:rPr lang="ru-RU" sz="2000" dirty="0" smtClean="0"/>
              <a:t>од рождения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dirty="0"/>
              <a:t>о</a:t>
            </a:r>
            <a:r>
              <a:rPr lang="ru-RU" sz="2000" dirty="0" smtClean="0"/>
              <a:t>бразование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dirty="0"/>
              <a:t>т</a:t>
            </a:r>
            <a:r>
              <a:rPr lang="ru-RU" sz="2000" dirty="0" smtClean="0"/>
              <a:t>рудовой и педагогический стаж работы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dirty="0"/>
              <a:t>п</a:t>
            </a:r>
            <a:r>
              <a:rPr lang="ru-RU" sz="2000" dirty="0" smtClean="0"/>
              <a:t>овышение квалификации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dirty="0"/>
              <a:t>н</a:t>
            </a:r>
            <a:r>
              <a:rPr lang="ru-RU" sz="2000" dirty="0" smtClean="0"/>
              <a:t>аграды, грамоты, благодарственные письма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dirty="0"/>
              <a:t>к</a:t>
            </a:r>
            <a:r>
              <a:rPr lang="ru-RU" sz="2000" dirty="0" smtClean="0"/>
              <a:t>опии документов</a:t>
            </a:r>
          </a:p>
        </p:txBody>
      </p:sp>
    </p:spTree>
    <p:extLst>
      <p:ext uri="{BB962C8B-B14F-4D97-AF65-F5344CB8AC3E}">
        <p14:creationId xmlns:p14="http://schemas.microsoft.com/office/powerpoint/2010/main" val="3043386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5576" y="764704"/>
            <a:ext cx="7752379" cy="54938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2. </a:t>
            </a:r>
            <a:r>
              <a:rPr lang="ru-RU" b="1" dirty="0" smtClean="0">
                <a:solidFill>
                  <a:srgbClr val="C00000"/>
                </a:solidFill>
              </a:rPr>
              <a:t>РЕЗУЛЬТАТЫ ПЕДАГОГИЧЕСКОЙ ДЕЯТЕЛЬНОСТИ</a:t>
            </a:r>
            <a:r>
              <a:rPr lang="ru-RU" dirty="0" smtClean="0"/>
              <a:t>:</a:t>
            </a:r>
          </a:p>
          <a:p>
            <a:endParaRPr lang="ru-RU" dirty="0"/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000" dirty="0"/>
              <a:t>м</a:t>
            </a:r>
            <a:r>
              <a:rPr lang="ru-RU" sz="2000" dirty="0" smtClean="0"/>
              <a:t>атериалы о результатах освоения обучающимися 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о</a:t>
            </a:r>
            <a:r>
              <a:rPr lang="ru-RU" sz="2000" dirty="0" smtClean="0"/>
              <a:t>бразовательных программ;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000" dirty="0"/>
              <a:t>с</a:t>
            </a:r>
            <a:r>
              <a:rPr lang="ru-RU" sz="2000" dirty="0" smtClean="0"/>
              <a:t>равнительный анализ деятельности педагогического 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р</a:t>
            </a:r>
            <a:r>
              <a:rPr lang="ru-RU" sz="2000" dirty="0" smtClean="0"/>
              <a:t>аботника за 3 года на основании контрольных срезов, 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участия воспитанников в школьных и других олимпиадах,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к</a:t>
            </a:r>
            <a:r>
              <a:rPr lang="ru-RU" sz="2000" dirty="0" smtClean="0"/>
              <a:t>онкурсах;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000" dirty="0"/>
              <a:t>р</a:t>
            </a:r>
            <a:r>
              <a:rPr lang="ru-RU" sz="2000" dirty="0" smtClean="0"/>
              <a:t>езультаты промежуточной и итоговой аттестации учащихся;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000" dirty="0"/>
              <a:t>с</a:t>
            </a:r>
            <a:r>
              <a:rPr lang="ru-RU" sz="2000" dirty="0" smtClean="0"/>
              <a:t>ведения о наличии медалистов;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000" dirty="0"/>
              <a:t>с</a:t>
            </a:r>
            <a:r>
              <a:rPr lang="ru-RU" sz="2000" dirty="0" smtClean="0"/>
              <a:t>ведения о поступлении в вузы и т.п.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2708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548680"/>
            <a:ext cx="7635039" cy="54938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3. </a:t>
            </a:r>
            <a:r>
              <a:rPr lang="ru-RU" b="1" dirty="0" smtClean="0">
                <a:solidFill>
                  <a:srgbClr val="7030A0"/>
                </a:solidFill>
              </a:rPr>
              <a:t>НАУЧНО – МЕТОДИЧЕСКАЯ ДЕЯТЕЛЬНОСТЬ:</a:t>
            </a:r>
          </a:p>
          <a:p>
            <a:endParaRPr lang="ru-RU" dirty="0" smtClean="0"/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ru-RU" dirty="0" smtClean="0"/>
              <a:t>обоснование выбора образовательной программы и комплекта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     учебно-методической литературы;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ru-RU" dirty="0" smtClean="0"/>
              <a:t>обоснование применения в своей практике тех или иных средств 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     педагогической диагностики для оценки образовательных 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     результатов;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ru-RU" dirty="0" smtClean="0"/>
              <a:t>использование ИКТ в образовательном процессе;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ru-RU" dirty="0"/>
              <a:t>р</a:t>
            </a:r>
            <a:r>
              <a:rPr lang="ru-RU" dirty="0" smtClean="0"/>
              <a:t>абота в методическом объединении, сотрудничество с районным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     методическим центром;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ru-RU" dirty="0"/>
              <a:t>у</a:t>
            </a:r>
            <a:r>
              <a:rPr lang="ru-RU" dirty="0" smtClean="0"/>
              <a:t>частие в профессиональных и творческих педагогических </a:t>
            </a:r>
          </a:p>
          <a:p>
            <a:pPr>
              <a:lnSpc>
                <a:spcPct val="150000"/>
              </a:lnSpc>
            </a:pPr>
            <a:r>
              <a:rPr lang="ru-RU" dirty="0"/>
              <a:t> </a:t>
            </a:r>
            <a:r>
              <a:rPr lang="ru-RU" dirty="0" smtClean="0"/>
              <a:t>    конкурсах, в методических и предметных неделях;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ru-RU" dirty="0" smtClean="0"/>
              <a:t> разработка авторских программ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1033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720374"/>
            <a:ext cx="7354001" cy="46166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ru-RU" b="1" dirty="0" smtClean="0">
              <a:solidFill>
                <a:srgbClr val="002060"/>
              </a:solidFill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4. ВНЕУРОЧНАЯ ДЕЯТЕЛЬНОСТЬ:</a:t>
            </a:r>
          </a:p>
          <a:p>
            <a:endParaRPr lang="ru-RU" dirty="0"/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dirty="0"/>
              <a:t>с</a:t>
            </a:r>
            <a:r>
              <a:rPr lang="ru-RU" sz="2000" dirty="0" smtClean="0"/>
              <a:t>писок творческих работ, рефератов, учебно-</a:t>
            </a:r>
            <a:r>
              <a:rPr lang="ru-RU" sz="2000" dirty="0" err="1" smtClean="0"/>
              <a:t>иссле</a:t>
            </a:r>
            <a:r>
              <a:rPr lang="ru-RU" sz="2000" dirty="0" smtClean="0"/>
              <a:t>-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    </a:t>
            </a:r>
            <a:r>
              <a:rPr lang="ru-RU" sz="2000" dirty="0" err="1" smtClean="0"/>
              <a:t>довательских</a:t>
            </a:r>
            <a:r>
              <a:rPr lang="ru-RU" sz="2000" dirty="0" smtClean="0"/>
              <a:t> работ, проектов, выполненных учащимися;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dirty="0"/>
              <a:t>с</a:t>
            </a:r>
            <a:r>
              <a:rPr lang="ru-RU" sz="2000" dirty="0" smtClean="0"/>
              <a:t>писок победителей олимпиад, конкурсов, соревнований;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dirty="0"/>
              <a:t>с</a:t>
            </a:r>
            <a:r>
              <a:rPr lang="ru-RU" sz="2000" dirty="0" smtClean="0"/>
              <a:t>ценарии внеклассных мероприятий, фотографии и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    видеокассеты с записью проведенных мероприятий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    (выставки, предметные экскурсии, КВН и т.п.);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dirty="0"/>
              <a:t>п</a:t>
            </a:r>
            <a:r>
              <a:rPr lang="ru-RU" sz="2000" dirty="0" smtClean="0"/>
              <a:t>рограммы работы кружков и факультативов;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dirty="0"/>
              <a:t>д</a:t>
            </a:r>
            <a:r>
              <a:rPr lang="ru-RU" sz="2000" dirty="0" smtClean="0"/>
              <a:t>ругие документы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260181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6820" y="764704"/>
            <a:ext cx="7672741" cy="52168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5. УЧЕБНО – МАТЕРИАЛЬНАЯ БАЗА:</a:t>
            </a:r>
          </a:p>
          <a:p>
            <a:endParaRPr lang="ru-RU" dirty="0"/>
          </a:p>
          <a:p>
            <a:pPr marL="285750" indent="-285750">
              <a:lnSpc>
                <a:spcPct val="150000"/>
              </a:lnSpc>
              <a:buFont typeface="Courier New" pitchFamily="49" charset="0"/>
              <a:buChar char="o"/>
            </a:pPr>
            <a:r>
              <a:rPr lang="ru-RU" dirty="0"/>
              <a:t>с</a:t>
            </a:r>
            <a:r>
              <a:rPr lang="ru-RU" dirty="0" smtClean="0"/>
              <a:t>писок наглядных пособий (макеты, таблицы, схемы,</a:t>
            </a:r>
          </a:p>
          <a:p>
            <a:pPr>
              <a:lnSpc>
                <a:spcPct val="150000"/>
              </a:lnSpc>
            </a:pPr>
            <a:r>
              <a:rPr lang="ru-RU" dirty="0"/>
              <a:t> </a:t>
            </a:r>
            <a:r>
              <a:rPr lang="ru-RU" dirty="0" smtClean="0"/>
              <a:t>    портреты, иллюстрации и др.);</a:t>
            </a:r>
          </a:p>
          <a:p>
            <a:pPr marL="285750" indent="-285750">
              <a:lnSpc>
                <a:spcPct val="150000"/>
              </a:lnSpc>
              <a:buFont typeface="Courier New" pitchFamily="49" charset="0"/>
              <a:buChar char="o"/>
            </a:pPr>
            <a:r>
              <a:rPr lang="ru-RU" dirty="0"/>
              <a:t>н</a:t>
            </a:r>
            <a:r>
              <a:rPr lang="ru-RU" dirty="0" smtClean="0"/>
              <a:t>аличие технических средств обучения (телевизор, 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     видеомагнитофон, музыкальный центр, диапроектор и др.)</a:t>
            </a:r>
          </a:p>
          <a:p>
            <a:pPr marL="285750" indent="-285750">
              <a:lnSpc>
                <a:spcPct val="150000"/>
              </a:lnSpc>
              <a:buFont typeface="Courier New" pitchFamily="49" charset="0"/>
              <a:buChar char="o"/>
            </a:pPr>
            <a:r>
              <a:rPr lang="ru-RU" dirty="0"/>
              <a:t>н</a:t>
            </a:r>
            <a:r>
              <a:rPr lang="ru-RU" dirty="0" smtClean="0"/>
              <a:t>аличие компьютера и компьютерных средств обучения </a:t>
            </a:r>
          </a:p>
          <a:p>
            <a:pPr>
              <a:lnSpc>
                <a:spcPct val="150000"/>
              </a:lnSpc>
            </a:pPr>
            <a:r>
              <a:rPr lang="ru-RU" dirty="0"/>
              <a:t> </a:t>
            </a:r>
            <a:r>
              <a:rPr lang="ru-RU" dirty="0" smtClean="0"/>
              <a:t>    (программы виртуального эксперимента, контроля знаний,</a:t>
            </a:r>
          </a:p>
          <a:p>
            <a:pPr>
              <a:lnSpc>
                <a:spcPct val="150000"/>
              </a:lnSpc>
            </a:pPr>
            <a:r>
              <a:rPr lang="ru-RU" dirty="0"/>
              <a:t> </a:t>
            </a:r>
            <a:r>
              <a:rPr lang="ru-RU" dirty="0" smtClean="0"/>
              <a:t>    мультимедийные учебники и т.п.)</a:t>
            </a:r>
          </a:p>
          <a:p>
            <a:pPr marL="285750" indent="-285750">
              <a:lnSpc>
                <a:spcPct val="150000"/>
              </a:lnSpc>
              <a:buFont typeface="Courier New" pitchFamily="49" charset="0"/>
              <a:buChar char="o"/>
            </a:pPr>
            <a:r>
              <a:rPr lang="ru-RU" dirty="0"/>
              <a:t>а</a:t>
            </a:r>
            <a:r>
              <a:rPr lang="ru-RU" dirty="0" smtClean="0"/>
              <a:t>удио- </a:t>
            </a:r>
            <a:r>
              <a:rPr lang="ru-RU" smtClean="0"/>
              <a:t>и видео пособия;</a:t>
            </a:r>
            <a:endParaRPr lang="ru-RU" dirty="0" smtClean="0"/>
          </a:p>
          <a:p>
            <a:pPr marL="285750" indent="-285750">
              <a:lnSpc>
                <a:spcPct val="150000"/>
              </a:lnSpc>
              <a:buFont typeface="Courier New" pitchFamily="49" charset="0"/>
              <a:buChar char="o"/>
            </a:pPr>
            <a:r>
              <a:rPr lang="ru-RU" dirty="0"/>
              <a:t>н</a:t>
            </a:r>
            <a:r>
              <a:rPr lang="ru-RU" dirty="0" smtClean="0"/>
              <a:t>аличие дидактического материала, сборника задач, упражнений, 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     примеров рефератов и сочинений и т.п.</a:t>
            </a:r>
          </a:p>
          <a:p>
            <a:pPr marL="285750" indent="-285750">
              <a:lnSpc>
                <a:spcPct val="150000"/>
              </a:lnSpc>
              <a:buFont typeface="Courier New" pitchFamily="49" charset="0"/>
              <a:buChar char="o"/>
            </a:pPr>
            <a:r>
              <a:rPr lang="ru-RU" dirty="0"/>
              <a:t>д</a:t>
            </a:r>
            <a:r>
              <a:rPr lang="ru-RU" dirty="0" smtClean="0"/>
              <a:t>ругие документы по желанию учителя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7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980728"/>
            <a:ext cx="7157472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Презентацию приготовила:</a:t>
            </a:r>
          </a:p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ru-RU" sz="3600" i="1" dirty="0">
                <a:latin typeface="Arial" pitchFamily="34" charset="0"/>
                <a:cs typeface="Arial" pitchFamily="34" charset="0"/>
              </a:rPr>
              <a:t>у</a:t>
            </a:r>
            <a:r>
              <a:rPr lang="ru-RU" sz="3600" i="1" dirty="0" smtClean="0">
                <a:latin typeface="Arial" pitchFamily="34" charset="0"/>
                <a:cs typeface="Arial" pitchFamily="34" charset="0"/>
              </a:rPr>
              <a:t>читель начальных классов</a:t>
            </a:r>
          </a:p>
          <a:p>
            <a:pPr>
              <a:lnSpc>
                <a:spcPct val="150000"/>
              </a:lnSpc>
            </a:pPr>
            <a:r>
              <a:rPr lang="ru-RU" sz="3600" i="1" dirty="0" smtClean="0">
                <a:latin typeface="Arial" pitchFamily="34" charset="0"/>
                <a:cs typeface="Arial" pitchFamily="34" charset="0"/>
              </a:rPr>
              <a:t>МОУ «Побединская СОШ»</a:t>
            </a:r>
          </a:p>
          <a:p>
            <a:pPr>
              <a:lnSpc>
                <a:spcPct val="150000"/>
              </a:lnSpc>
            </a:pPr>
            <a:r>
              <a:rPr lang="ru-RU" sz="3600" i="1" dirty="0" err="1" smtClean="0">
                <a:latin typeface="Arial" pitchFamily="34" charset="0"/>
                <a:cs typeface="Arial" pitchFamily="34" charset="0"/>
              </a:rPr>
              <a:t>Терёшина</a:t>
            </a:r>
            <a:r>
              <a:rPr lang="ru-RU" sz="3600" i="1" dirty="0" smtClean="0">
                <a:latin typeface="Arial" pitchFamily="34" charset="0"/>
                <a:cs typeface="Arial" pitchFamily="34" charset="0"/>
              </a:rPr>
              <a:t> Елена Владимировна</a:t>
            </a:r>
            <a:endParaRPr lang="ru-RU" sz="36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5285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42</TotalTime>
  <Words>326</Words>
  <Application>Microsoft Office PowerPoint</Application>
  <PresentationFormat>Экран (4:3)</PresentationFormat>
  <Paragraphs>64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Кнопка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Елена</cp:lastModifiedBy>
  <cp:revision>11</cp:revision>
  <dcterms:created xsi:type="dcterms:W3CDTF">2013-07-31T12:16:46Z</dcterms:created>
  <dcterms:modified xsi:type="dcterms:W3CDTF">2013-08-07T08:27:31Z</dcterms:modified>
</cp:coreProperties>
</file>