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8" r:id="rId2"/>
    <p:sldId id="273" r:id="rId3"/>
    <p:sldId id="270" r:id="rId4"/>
    <p:sldId id="274" r:id="rId5"/>
    <p:sldId id="269" r:id="rId6"/>
    <p:sldId id="257" r:id="rId7"/>
    <p:sldId id="258" r:id="rId8"/>
    <p:sldId id="260" r:id="rId9"/>
    <p:sldId id="262" r:id="rId10"/>
    <p:sldId id="264" r:id="rId11"/>
    <p:sldId id="271" r:id="rId12"/>
    <p:sldId id="272" r:id="rId13"/>
    <p:sldId id="265" r:id="rId14"/>
    <p:sldId id="261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7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63FFE-1921-40F5-8B14-8049EED3610C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81D80-2F9A-4274-8AA0-9E078F6BBC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983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Пособие предназначено для автоматизации</a:t>
            </a:r>
            <a:r>
              <a:rPr lang="ru-RU" baseline="0" dirty="0" smtClean="0"/>
              <a:t> свистящих звуков в речи ребенка. Стихи, которые ребенок должен составить самостоятельно, помогут развить его интеллект, тренируют память, вырабатывают чувство ритма, улучшают дикцию, обогащают словарный запас и знания об окружающем мире. Пособие может быть использовано для занятий с группой детей и для индивидуальных занятий.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81D80-2F9A-4274-8AA0-9E078F6BBC3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534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Подбор рифмы к слову  «матрас».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81D80-2F9A-4274-8AA0-9E078F6BBC3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052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Рассказать «свое» стихотворение.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81D80-2F9A-4274-8AA0-9E078F6BBC3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193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Пособие предназначено для автоматизации</a:t>
            </a:r>
            <a:r>
              <a:rPr lang="ru-RU" baseline="0" dirty="0" smtClean="0"/>
              <a:t> свистящих звуков в речи ребенка. Стихи, которые ребенок должен составить самостоятельно, помогут развить его интеллект, тренируют память, вырабатывают чувство ритма, улучшают дикцию, обогащают словарный запас и знания об окружающем мире. Пособие может быть использовано для занятий с группой детей и для индивидуальных занятий.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81D80-2F9A-4274-8AA0-9E078F6BBC3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93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Уточнение  четкого представления и четкого воспроизведения артикуляционных</a:t>
            </a:r>
            <a:r>
              <a:rPr lang="ru-RU" baseline="0" dirty="0" smtClean="0"/>
              <a:t> движений и поз.</a:t>
            </a:r>
          </a:p>
          <a:p>
            <a:r>
              <a:rPr lang="ru-RU" baseline="0" dirty="0" smtClean="0"/>
              <a:t>Повторение артикуляционных упражнений.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81D80-2F9A-4274-8AA0-9E078F6BBC3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125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Расширение знаний об окружающем мире: рассказ о папуасах.</a:t>
            </a:r>
          </a:p>
          <a:p>
            <a:r>
              <a:rPr lang="ru-RU" dirty="0" smtClean="0"/>
              <a:t>Объяснение задания.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81D80-2F9A-4274-8AA0-9E078F6BBC3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750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Подбор рифмы к слову «папуас».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81D80-2F9A-4274-8AA0-9E078F6BBC3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51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Подбор рифмы к слову «ананас».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81D80-2F9A-4274-8AA0-9E078F6BBC3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570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Подбор рифмы к слову «таз».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81D80-2F9A-4274-8AA0-9E078F6BBC3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835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Подбор рифмы к слову  «нас».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81D80-2F9A-4274-8AA0-9E078F6BBC3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170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Подбор рифмы к слову  «глаз».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81D80-2F9A-4274-8AA0-9E078F6BBC3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354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033D1-18EC-4784-A33D-C8A2B48E46BC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BF71-8458-428F-ACD3-A105BBAED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033D1-18EC-4784-A33D-C8A2B48E46BC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BF71-8458-428F-ACD3-A105BBAED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033D1-18EC-4784-A33D-C8A2B48E46BC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BF71-8458-428F-ACD3-A105BBAED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033D1-18EC-4784-A33D-C8A2B48E46BC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BF71-8458-428F-ACD3-A105BBAED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033D1-18EC-4784-A33D-C8A2B48E46BC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BF71-8458-428F-ACD3-A105BBAED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033D1-18EC-4784-A33D-C8A2B48E46BC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BF71-8458-428F-ACD3-A105BBAED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033D1-18EC-4784-A33D-C8A2B48E46BC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BF71-8458-428F-ACD3-A105BBAED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033D1-18EC-4784-A33D-C8A2B48E46BC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BF71-8458-428F-ACD3-A105BBAED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033D1-18EC-4784-A33D-C8A2B48E46BC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BF71-8458-428F-ACD3-A105BBAED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033D1-18EC-4784-A33D-C8A2B48E46BC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BF71-8458-428F-ACD3-A105BBAED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033D1-18EC-4784-A33D-C8A2B48E46BC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BF71-8458-428F-ACD3-A105BBAED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7999">
              <a:srgbClr val="99CCFF"/>
            </a:gs>
            <a:gs pos="67000">
              <a:srgbClr val="9966FF">
                <a:alpha val="0"/>
              </a:srgbClr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033D1-18EC-4784-A33D-C8A2B48E46BC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FBF71-8458-428F-ACD3-A105BBAED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microsoft.com/office/2007/relationships/hdphoto" Target="../media/hdphoto7.wdp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microsoft.com/office/2007/relationships/hdphoto" Target="../media/hdphoto8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microsoft.com/office/2007/relationships/hdphoto" Target="../media/hdphoto8.wdp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openxmlformats.org/officeDocument/2006/relationships/slide" Target="slide3.xml"/><Relationship Id="rId5" Type="http://schemas.openxmlformats.org/officeDocument/2006/relationships/image" Target="../media/image14.png"/><Relationship Id="rId10" Type="http://schemas.openxmlformats.org/officeDocument/2006/relationships/image" Target="../media/image7.jpeg"/><Relationship Id="rId4" Type="http://schemas.microsoft.com/office/2007/relationships/hdphoto" Target="../media/hdphoto6.wdp"/><Relationship Id="rId9" Type="http://schemas.openxmlformats.org/officeDocument/2006/relationships/image" Target="../media/image13.jpeg"/><Relationship Id="rId1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9.png"/><Relationship Id="rId18" Type="http://schemas.openxmlformats.org/officeDocument/2006/relationships/image" Target="../media/image22.jpeg"/><Relationship Id="rId3" Type="http://schemas.openxmlformats.org/officeDocument/2006/relationships/image" Target="../media/image7.jpeg"/><Relationship Id="rId7" Type="http://schemas.microsoft.com/office/2007/relationships/hdphoto" Target="../media/hdphoto6.wdp"/><Relationship Id="rId12" Type="http://schemas.openxmlformats.org/officeDocument/2006/relationships/image" Target="../media/image10.jpeg"/><Relationship Id="rId17" Type="http://schemas.openxmlformats.org/officeDocument/2006/relationships/image" Target="../media/image13.jpeg"/><Relationship Id="rId2" Type="http://schemas.openxmlformats.org/officeDocument/2006/relationships/slide" Target="slide3.xml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microsoft.com/office/2007/relationships/hdphoto" Target="../media/hdphoto8.wdp"/><Relationship Id="rId5" Type="http://schemas.microsoft.com/office/2007/relationships/hdphoto" Target="../media/hdphoto10.wdp"/><Relationship Id="rId15" Type="http://schemas.openxmlformats.org/officeDocument/2006/relationships/image" Target="../media/image20.jpeg"/><Relationship Id="rId10" Type="http://schemas.openxmlformats.org/officeDocument/2006/relationships/image" Target="../media/image12.png"/><Relationship Id="rId4" Type="http://schemas.openxmlformats.org/officeDocument/2006/relationships/image" Target="../media/image17.png"/><Relationship Id="rId9" Type="http://schemas.microsoft.com/office/2007/relationships/hdphoto" Target="../media/hdphoto11.wdp"/><Relationship Id="rId1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4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7.xml"/><Relationship Id="rId10" Type="http://schemas.openxmlformats.org/officeDocument/2006/relationships/slide" Target="slide12.xml"/><Relationship Id="rId4" Type="http://schemas.openxmlformats.org/officeDocument/2006/relationships/slide" Target="slide6.xml"/><Relationship Id="rId9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slide" Target="slide3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Автоматизация свистящих</a:t>
            </a:r>
            <a:b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детей дошкольного и младшего школьного возраста</a:t>
            </a:r>
            <a:endParaRPr lang="ru-RU" sz="27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5013176"/>
            <a:ext cx="3704456" cy="1440160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Выполнила </a:t>
            </a:r>
            <a:r>
              <a:rPr lang="ru-RU" sz="18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Решетняк</a:t>
            </a:r>
            <a:r>
              <a:rPr lang="ru-RU" sz="1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И.А.,</a:t>
            </a:r>
          </a:p>
          <a:p>
            <a:pPr algn="r"/>
            <a:r>
              <a:rPr lang="ru-RU" sz="1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учитель-логопед ГБОУ НОШ №36</a:t>
            </a:r>
          </a:p>
          <a:p>
            <a:pPr algn="r"/>
            <a:r>
              <a:rPr lang="ru-RU" sz="1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Василеостровского района </a:t>
            </a:r>
            <a:endParaRPr lang="ru-RU" sz="1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10" descr="папуасики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77445"/>
          <a:stretch>
            <a:fillRect/>
          </a:stretch>
        </p:blipFill>
        <p:spPr>
          <a:xfrm>
            <a:off x="683568" y="1484784"/>
            <a:ext cx="1184610" cy="3939071"/>
          </a:xfrm>
        </p:spPr>
      </p:pic>
      <p:sp>
        <p:nvSpPr>
          <p:cNvPr id="8" name="TextBox 7"/>
          <p:cNvSpPr txBox="1"/>
          <p:nvPr/>
        </p:nvSpPr>
        <p:spPr>
          <a:xfrm>
            <a:off x="2051720" y="1844824"/>
            <a:ext cx="5976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Станцевал для нас,</a:t>
            </a:r>
          </a:p>
          <a:p>
            <a:r>
              <a:rPr lang="ru-RU" sz="3200" dirty="0" smtClean="0"/>
              <a:t>Прищурил правый                          .     </a:t>
            </a:r>
          </a:p>
          <a:p>
            <a:endParaRPr lang="ru-RU" sz="3200" dirty="0" smtClean="0"/>
          </a:p>
        </p:txBody>
      </p:sp>
      <p:pic>
        <p:nvPicPr>
          <p:cNvPr id="10" name="Рисунок 9" descr="глаз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78" b="98016" l="9574" r="9946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436107">
            <a:off x="5398071" y="1945770"/>
            <a:ext cx="2154854" cy="1440160"/>
          </a:xfrm>
          <a:prstGeom prst="rect">
            <a:avLst/>
          </a:prstGeom>
        </p:spPr>
      </p:pic>
      <p:sp>
        <p:nvSpPr>
          <p:cNvPr id="6" name="Управляющая кнопка: домой 5">
            <a:hlinkClick r:id="rId6" action="ppaction://hlinksldjump" highlightClick="1"/>
          </p:cNvPr>
          <p:cNvSpPr/>
          <p:nvPr/>
        </p:nvSpPr>
        <p:spPr>
          <a:xfrm>
            <a:off x="8643966" y="6429396"/>
            <a:ext cx="285720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10" descr="папуасики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77445"/>
          <a:stretch>
            <a:fillRect/>
          </a:stretch>
        </p:blipFill>
        <p:spPr>
          <a:xfrm>
            <a:off x="683568" y="1484784"/>
            <a:ext cx="1184610" cy="3939071"/>
          </a:xfrm>
        </p:spPr>
      </p:pic>
      <p:sp>
        <p:nvSpPr>
          <p:cNvPr id="8" name="TextBox 7"/>
          <p:cNvSpPr txBox="1"/>
          <p:nvPr/>
        </p:nvSpPr>
        <p:spPr>
          <a:xfrm>
            <a:off x="2051720" y="1844824"/>
            <a:ext cx="59766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Прищурил правый глаз,</a:t>
            </a:r>
          </a:p>
          <a:p>
            <a:endParaRPr lang="ru-RU" sz="3200" dirty="0" smtClean="0"/>
          </a:p>
          <a:p>
            <a:r>
              <a:rPr lang="ru-RU" sz="3200" dirty="0" smtClean="0"/>
              <a:t>Улегся на                                      .</a:t>
            </a:r>
          </a:p>
          <a:p>
            <a:endParaRPr lang="ru-RU" sz="3200" dirty="0" smtClean="0"/>
          </a:p>
        </p:txBody>
      </p:sp>
      <p:pic>
        <p:nvPicPr>
          <p:cNvPr id="6" name="Рисунок 5" descr="matrasi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538" l="2301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3372" y="2571744"/>
            <a:ext cx="2650712" cy="1441325"/>
          </a:xfrm>
          <a:prstGeom prst="rect">
            <a:avLst/>
          </a:prstGeom>
        </p:spPr>
      </p:pic>
      <p:sp>
        <p:nvSpPr>
          <p:cNvPr id="7" name="Управляющая кнопка: домой 6">
            <a:hlinkClick r:id="rId6" action="ppaction://hlinksldjump" highlightClick="1"/>
          </p:cNvPr>
          <p:cNvSpPr/>
          <p:nvPr/>
        </p:nvSpPr>
        <p:spPr>
          <a:xfrm>
            <a:off x="8643966" y="6357958"/>
            <a:ext cx="285720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10" descr="папуасики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77445"/>
          <a:stretch>
            <a:fillRect/>
          </a:stretch>
        </p:blipFill>
        <p:spPr>
          <a:xfrm>
            <a:off x="683568" y="1484784"/>
            <a:ext cx="1184610" cy="3939071"/>
          </a:xfrm>
        </p:spPr>
      </p:pic>
      <p:sp>
        <p:nvSpPr>
          <p:cNvPr id="8" name="TextBox 7"/>
          <p:cNvSpPr txBox="1"/>
          <p:nvPr/>
        </p:nvSpPr>
        <p:spPr>
          <a:xfrm>
            <a:off x="2051720" y="2060848"/>
            <a:ext cx="59046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Улегся на матрас,</a:t>
            </a:r>
          </a:p>
          <a:p>
            <a:endParaRPr lang="ru-RU" sz="3200" dirty="0" smtClean="0"/>
          </a:p>
          <a:p>
            <a:r>
              <a:rPr lang="ru-RU" sz="3200" dirty="0" smtClean="0"/>
              <a:t>Устроил тихий                             .</a:t>
            </a:r>
          </a:p>
          <a:p>
            <a:endParaRPr lang="ru-RU" sz="3200" dirty="0" smtClean="0"/>
          </a:p>
        </p:txBody>
      </p:sp>
      <p:pic>
        <p:nvPicPr>
          <p:cNvPr id="7" name="Рисунок 6" descr="тихий час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2564904"/>
            <a:ext cx="2040226" cy="1530170"/>
          </a:xfrm>
          <a:prstGeom prst="rect">
            <a:avLst/>
          </a:prstGeom>
        </p:spPr>
      </p:pic>
      <p:sp>
        <p:nvSpPr>
          <p:cNvPr id="6" name="Управляющая кнопка: домой 5">
            <a:hlinkClick r:id="rId5" action="ppaction://hlinksldjump" highlightClick="1"/>
          </p:cNvPr>
          <p:cNvSpPr/>
          <p:nvPr/>
        </p:nvSpPr>
        <p:spPr>
          <a:xfrm>
            <a:off x="8643966" y="6429396"/>
            <a:ext cx="285720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Oz_Taz_13l_1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09513" y="482868"/>
            <a:ext cx="2400267" cy="1800200"/>
          </a:xfrm>
          <a:prstGeom prst="rect">
            <a:avLst/>
          </a:prstGeom>
        </p:spPr>
      </p:pic>
      <p:pic>
        <p:nvPicPr>
          <p:cNvPr id="4" name="Рисунок 3" descr="ananas.jp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00" b="94889" l="6706" r="9467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7818" y="27323"/>
            <a:ext cx="2105573" cy="1872208"/>
          </a:xfrm>
          <a:prstGeom prst="rect">
            <a:avLst/>
          </a:prstGeom>
        </p:spPr>
      </p:pic>
      <p:pic>
        <p:nvPicPr>
          <p:cNvPr id="10" name="Рисунок 9" descr="глаз.jp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08995" y="747169"/>
            <a:ext cx="2224708" cy="148684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643042" y="2285992"/>
            <a:ext cx="4608512" cy="4248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Мальчик-папуас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Скушал ананас,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Корки бросил в таз,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Станцевал для нас,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Прищурил правый глаз,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Улегся я на матрас,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Устроил тихий час.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тихий час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00192" y="4725144"/>
            <a:ext cx="2040226" cy="1530170"/>
          </a:xfrm>
          <a:prstGeom prst="rect">
            <a:avLst/>
          </a:prstGeom>
        </p:spPr>
      </p:pic>
      <p:pic>
        <p:nvPicPr>
          <p:cNvPr id="5" name="Содержимое 10" descr="папуасики.jpeg"/>
          <p:cNvPicPr>
            <a:picLocks noGrp="1" noChangeAspect="1"/>
          </p:cNvPicPr>
          <p:nvPr>
            <p:ph idx="1"/>
          </p:nvPr>
        </p:nvPicPr>
        <p:blipFill>
          <a:blip r:embed="rId10" cstate="print"/>
          <a:srcRect r="77445"/>
          <a:stretch>
            <a:fillRect/>
          </a:stretch>
        </p:blipFill>
        <p:spPr>
          <a:xfrm>
            <a:off x="323528" y="1628800"/>
            <a:ext cx="1184610" cy="3939071"/>
          </a:xfrm>
        </p:spPr>
      </p:pic>
      <p:sp>
        <p:nvSpPr>
          <p:cNvPr id="14" name="Управляющая кнопка: домой 13">
            <a:hlinkClick r:id="rId11" action="ppaction://hlinksldjump" highlightClick="1"/>
          </p:cNvPr>
          <p:cNvSpPr/>
          <p:nvPr/>
        </p:nvSpPr>
        <p:spPr>
          <a:xfrm>
            <a:off x="8643966" y="6429396"/>
            <a:ext cx="285720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matrasi.jpg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153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36114" y="2705497"/>
            <a:ext cx="2650712" cy="1441325"/>
          </a:xfrm>
          <a:prstGeom prst="rect">
            <a:avLst/>
          </a:prstGeom>
        </p:spPr>
      </p:pic>
      <p:pic>
        <p:nvPicPr>
          <p:cNvPr id="7" name="Рисунок 6" descr="танецi.jpe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272129" y="160577"/>
            <a:ext cx="1512168" cy="19843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Продолжи стихотворение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10" descr="папуасики.jpe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 r="77445"/>
          <a:stretch>
            <a:fillRect/>
          </a:stretch>
        </p:blipFill>
        <p:spPr>
          <a:xfrm>
            <a:off x="3563888" y="2708920"/>
            <a:ext cx="1008063" cy="3460750"/>
          </a:xfrm>
        </p:spPr>
      </p:pic>
      <p:pic>
        <p:nvPicPr>
          <p:cNvPr id="5" name="Рисунок 4" descr="ananas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5385" r="9794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5976" y="1214422"/>
            <a:ext cx="1859098" cy="1714512"/>
          </a:xfrm>
          <a:prstGeom prst="rect">
            <a:avLst/>
          </a:prstGeom>
        </p:spPr>
      </p:pic>
      <p:pic>
        <p:nvPicPr>
          <p:cNvPr id="6" name="Рисунок 5" descr="Oz_Taz_13l_1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33285" y="1071546"/>
            <a:ext cx="2110715" cy="1583036"/>
          </a:xfrm>
          <a:prstGeom prst="rect">
            <a:avLst/>
          </a:prstGeom>
        </p:spPr>
      </p:pic>
      <p:pic>
        <p:nvPicPr>
          <p:cNvPr id="7" name="Рисунок 6" descr="iкаркасjpeg.jpe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13608" y="4827804"/>
            <a:ext cx="1742848" cy="1405522"/>
          </a:xfrm>
          <a:prstGeom prst="rect">
            <a:avLst/>
          </a:prstGeom>
        </p:spPr>
      </p:pic>
      <p:pic>
        <p:nvPicPr>
          <p:cNvPr id="8" name="Рисунок 7" descr="matrasi.jpg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653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05531" y="3714752"/>
            <a:ext cx="1988570" cy="1081285"/>
          </a:xfrm>
          <a:prstGeom prst="rect">
            <a:avLst/>
          </a:prstGeom>
        </p:spPr>
      </p:pic>
      <p:pic>
        <p:nvPicPr>
          <p:cNvPr id="9" name="Рисунок 8" descr="танецi.jpe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833991" y="1863064"/>
            <a:ext cx="1353908" cy="1776649"/>
          </a:xfrm>
          <a:prstGeom prst="rect">
            <a:avLst/>
          </a:prstGeom>
        </p:spPr>
      </p:pic>
      <p:pic>
        <p:nvPicPr>
          <p:cNvPr id="10" name="Рисунок 9" descr="глаз.jpg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21" b="96825" l="984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50486" y="4022873"/>
            <a:ext cx="1564588" cy="1045666"/>
          </a:xfrm>
          <a:prstGeom prst="rect">
            <a:avLst/>
          </a:prstGeom>
        </p:spPr>
      </p:pic>
      <p:pic>
        <p:nvPicPr>
          <p:cNvPr id="11" name="Рисунок 10" descr="iуказjpeg.jpe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53518" y="5180666"/>
            <a:ext cx="998984" cy="1248730"/>
          </a:xfrm>
          <a:prstGeom prst="rect">
            <a:avLst/>
          </a:prstGeom>
        </p:spPr>
      </p:pic>
      <p:pic>
        <p:nvPicPr>
          <p:cNvPr id="12" name="Рисунок 11" descr="камаз.jpeg"/>
          <p:cNvPicPr>
            <a:picLocks noChangeAspect="1"/>
          </p:cNvPicPr>
          <p:nvPr/>
        </p:nvPicPr>
        <p:blipFill>
          <a:blip r:embed="rId16" cstate="print"/>
          <a:srcRect b="9281"/>
          <a:stretch>
            <a:fillRect/>
          </a:stretch>
        </p:blipFill>
        <p:spPr>
          <a:xfrm>
            <a:off x="657350" y="3374763"/>
            <a:ext cx="1679929" cy="1143008"/>
          </a:xfrm>
          <a:prstGeom prst="rect">
            <a:avLst/>
          </a:prstGeom>
        </p:spPr>
      </p:pic>
      <p:pic>
        <p:nvPicPr>
          <p:cNvPr id="14" name="Рисунок 13" descr="тихий час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572265" y="5161371"/>
            <a:ext cx="1821352" cy="1366015"/>
          </a:xfrm>
          <a:prstGeom prst="rect">
            <a:avLst/>
          </a:prstGeom>
        </p:spPr>
      </p:pic>
      <p:pic>
        <p:nvPicPr>
          <p:cNvPr id="16" name="Рисунок 15" descr="1 класс.jpg"/>
          <p:cNvPicPr>
            <a:picLocks noChangeAspect="1"/>
          </p:cNvPicPr>
          <p:nvPr/>
        </p:nvPicPr>
        <p:blipFill>
          <a:blip r:embed="rId18" cstate="print"/>
          <a:srcRect t="16336"/>
          <a:stretch>
            <a:fillRect/>
          </a:stretch>
        </p:blipFill>
        <p:spPr>
          <a:xfrm>
            <a:off x="928661" y="1571612"/>
            <a:ext cx="2235199" cy="1493118"/>
          </a:xfrm>
          <a:prstGeom prst="rect">
            <a:avLst/>
          </a:prstGeom>
        </p:spPr>
      </p:pic>
      <p:sp>
        <p:nvSpPr>
          <p:cNvPr id="15" name="Управляющая кнопка: домой 14">
            <a:hlinkClick r:id="rId2" action="ppaction://hlinksldjump" highlightClick="1"/>
          </p:cNvPr>
          <p:cNvSpPr/>
          <p:nvPr/>
        </p:nvSpPr>
        <p:spPr>
          <a:xfrm>
            <a:off x="8715404" y="6429396"/>
            <a:ext cx="285720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680" y="2492896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в начало 6">
            <a:hlinkClick r:id="" action="ppaction://hlinkshowjump?jump=firstslide" highlightClick="1"/>
          </p:cNvPr>
          <p:cNvSpPr/>
          <p:nvPr/>
        </p:nvSpPr>
        <p:spPr>
          <a:xfrm>
            <a:off x="8429652" y="6215082"/>
            <a:ext cx="542350" cy="54235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2932987"/>
            <a:ext cx="5760640" cy="1143000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Стихи для папуаса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апуасик.jpg"/>
          <p:cNvPicPr>
            <a:picLocks noChangeAspect="1"/>
          </p:cNvPicPr>
          <p:nvPr/>
        </p:nvPicPr>
        <p:blipFill>
          <a:blip r:embed="rId4" cstate="print"/>
          <a:srcRect l="18511" r="16934"/>
          <a:stretch>
            <a:fillRect/>
          </a:stretch>
        </p:blipFill>
        <p:spPr>
          <a:xfrm>
            <a:off x="179512" y="620688"/>
            <a:ext cx="3383040" cy="5240579"/>
          </a:xfrm>
          <a:prstGeom prst="rect">
            <a:avLst/>
          </a:prstGeom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686800" y="6439610"/>
            <a:ext cx="285720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59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7638"/>
            <a:ext cx="8496944" cy="5184576"/>
          </a:xfrm>
        </p:spPr>
        <p:txBody>
          <a:bodyPr>
            <a:normAutofit fontScale="92500" lnSpcReduction="20000"/>
          </a:bodyPr>
          <a:lstStyle/>
          <a:p>
            <a:endParaRPr lang="ru-RU" sz="2800" dirty="0" smtClean="0">
              <a:hlinkClick r:id="rId2" action="ppaction://hlinksldjump"/>
            </a:endParaRPr>
          </a:p>
          <a:p>
            <a:r>
              <a:rPr lang="ru-RU" sz="2800" dirty="0" smtClean="0">
                <a:hlinkClick r:id="rId3" action="ppaction://hlinksldjump"/>
              </a:rPr>
              <a:t>Рассказ о папуасах</a:t>
            </a:r>
            <a:endParaRPr lang="ru-RU" sz="2800" dirty="0" smtClean="0">
              <a:hlinkClick r:id="rId2" action="ppaction://hlinksldjump"/>
            </a:endParaRPr>
          </a:p>
          <a:p>
            <a:r>
              <a:rPr lang="ru-RU" sz="2800" dirty="0" smtClean="0">
                <a:hlinkClick r:id="rId2" action="ppaction://hlinksldjump"/>
              </a:rPr>
              <a:t>Артикуляционные </a:t>
            </a:r>
            <a:r>
              <a:rPr lang="ru-RU" sz="2800" dirty="0" smtClean="0">
                <a:hlinkClick r:id="rId2" action="ppaction://hlinksldjump"/>
              </a:rPr>
              <a:t>упражнения.</a:t>
            </a:r>
            <a:r>
              <a:rPr lang="ru-RU" sz="2800" dirty="0" smtClean="0"/>
              <a:t>		</a:t>
            </a:r>
          </a:p>
          <a:p>
            <a:r>
              <a:rPr lang="ru-RU" sz="2800" dirty="0" smtClean="0">
                <a:hlinkClick r:id="rId4" action="ppaction://hlinksldjump"/>
              </a:rPr>
              <a:t>Ищем рифму к слогу АС.</a:t>
            </a:r>
            <a:r>
              <a:rPr lang="ru-RU" sz="2800" dirty="0" smtClean="0">
                <a:hlinkClick r:id="rId4" action="ppaction://hlinksldjump"/>
              </a:rPr>
              <a:t>	</a:t>
            </a:r>
            <a:r>
              <a:rPr lang="ru-RU" sz="2800" dirty="0" smtClean="0"/>
              <a:t>		</a:t>
            </a:r>
            <a:endParaRPr lang="ru-RU" sz="2800" dirty="0"/>
          </a:p>
          <a:p>
            <a:r>
              <a:rPr lang="ru-RU" sz="2800" dirty="0" smtClean="0">
                <a:hlinkClick r:id="rId5" action="ppaction://hlinksldjump"/>
              </a:rPr>
              <a:t>Подбор </a:t>
            </a:r>
            <a:r>
              <a:rPr lang="ru-RU" sz="2800" dirty="0" smtClean="0">
                <a:hlinkClick r:id="rId5" action="ppaction://hlinksldjump"/>
              </a:rPr>
              <a:t>рифмы к слову «папуас».	</a:t>
            </a:r>
            <a:r>
              <a:rPr lang="ru-RU" sz="2800" dirty="0" smtClean="0"/>
              <a:t>	</a:t>
            </a:r>
          </a:p>
          <a:p>
            <a:r>
              <a:rPr lang="ru-RU" sz="2800" dirty="0" smtClean="0">
                <a:hlinkClick r:id="rId6" action="ppaction://hlinksldjump"/>
              </a:rPr>
              <a:t>Подбор рифмы к слову «ананас».		</a:t>
            </a:r>
            <a:endParaRPr lang="ru-RU" sz="2800" dirty="0" smtClean="0"/>
          </a:p>
          <a:p>
            <a:r>
              <a:rPr lang="ru-RU" sz="2800" dirty="0" smtClean="0">
                <a:hlinkClick r:id="rId7" action="ppaction://hlinksldjump"/>
              </a:rPr>
              <a:t>Подбор рифмы к слову «таз».	</a:t>
            </a:r>
            <a:r>
              <a:rPr lang="ru-RU" sz="2800" dirty="0" smtClean="0"/>
              <a:t>	</a:t>
            </a:r>
          </a:p>
          <a:p>
            <a:r>
              <a:rPr lang="ru-RU" sz="2800" dirty="0" smtClean="0">
                <a:hlinkClick r:id="rId8" action="ppaction://hlinksldjump"/>
              </a:rPr>
              <a:t>Подбор рифмы к слову «нас».</a:t>
            </a:r>
            <a:r>
              <a:rPr lang="ru-RU" sz="2800" dirty="0" smtClean="0"/>
              <a:t>		</a:t>
            </a:r>
            <a:endParaRPr lang="ru-RU" sz="2800" dirty="0" smtClean="0"/>
          </a:p>
          <a:p>
            <a:r>
              <a:rPr lang="ru-RU" sz="2800" dirty="0" smtClean="0">
                <a:hlinkClick r:id="rId9" action="ppaction://hlinksldjump"/>
              </a:rPr>
              <a:t>Подбор рифмы к слову «глаз».</a:t>
            </a:r>
            <a:r>
              <a:rPr lang="ru-RU" sz="2800" dirty="0" smtClean="0"/>
              <a:t>		    </a:t>
            </a:r>
          </a:p>
          <a:p>
            <a:r>
              <a:rPr lang="ru-RU" sz="2800" dirty="0" smtClean="0">
                <a:hlinkClick r:id="rId10" action="ppaction://hlinksldjump"/>
              </a:rPr>
              <a:t>Подбор рифмы к слову «матрас».</a:t>
            </a:r>
            <a:endParaRPr lang="ru-RU" sz="2800" dirty="0" smtClean="0"/>
          </a:p>
          <a:p>
            <a:r>
              <a:rPr lang="ru-RU" sz="2800" dirty="0" smtClean="0"/>
              <a:t> </a:t>
            </a:r>
            <a:r>
              <a:rPr lang="ru-RU" sz="2800" dirty="0" smtClean="0">
                <a:hlinkClick r:id="rId11" action="ppaction://hlinksldjump"/>
              </a:rPr>
              <a:t>Выразительное </a:t>
            </a:r>
            <a:r>
              <a:rPr lang="ru-RU" sz="2800" dirty="0" smtClean="0">
                <a:hlinkClick r:id="rId11" action="ppaction://hlinksldjump"/>
              </a:rPr>
              <a:t>чтение стихотворения.</a:t>
            </a:r>
            <a:r>
              <a:rPr lang="ru-RU" sz="2800" dirty="0" smtClean="0"/>
              <a:t>	    </a:t>
            </a:r>
            <a:endParaRPr lang="ru-RU" sz="2800" dirty="0" smtClean="0"/>
          </a:p>
          <a:p>
            <a:r>
              <a:rPr lang="ru-RU" sz="2800" dirty="0" smtClean="0">
                <a:hlinkClick r:id="rId12" action="ppaction://hlinksldjump"/>
              </a:rPr>
              <a:t>Продолжи стихотворение.</a:t>
            </a:r>
            <a:r>
              <a:rPr lang="ru-RU" sz="2800" dirty="0" smtClean="0">
                <a:hlinkClick r:id="rId12" action="ppaction://hlinksldjump"/>
              </a:rPr>
              <a:t>	</a:t>
            </a:r>
            <a:r>
              <a:rPr lang="ru-RU" sz="2800" dirty="0" smtClean="0"/>
              <a:t>		</a:t>
            </a:r>
            <a:r>
              <a:rPr lang="ru-RU" sz="2800" dirty="0" smtClean="0"/>
              <a:t>    </a:t>
            </a:r>
            <a:r>
              <a:rPr lang="ru-RU" sz="2800" dirty="0" smtClean="0"/>
              <a:t>		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Рассказ о папуасах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ПАПУАСЫ (от индонезийского </a:t>
            </a:r>
            <a:r>
              <a:rPr lang="ru-RU" dirty="0" err="1"/>
              <a:t>папува</a:t>
            </a:r>
            <a:r>
              <a:rPr lang="ru-RU" dirty="0"/>
              <a:t> — «курчавый»), группа народов, основное население </a:t>
            </a:r>
            <a:r>
              <a:rPr lang="ru-RU" dirty="0" smtClean="0"/>
              <a:t>Папуа-Новой </a:t>
            </a:r>
            <a:r>
              <a:rPr lang="ru-RU" dirty="0"/>
              <a:t>Гвинеи</a:t>
            </a:r>
            <a:r>
              <a:rPr lang="ru-RU" dirty="0" smtClean="0"/>
              <a:t>.</a:t>
            </a:r>
          </a:p>
          <a:p>
            <a:r>
              <a:rPr lang="ru-RU" dirty="0"/>
              <a:t>Регион проживания: Австралия и Океания</a:t>
            </a:r>
          </a:p>
        </p:txBody>
      </p:sp>
      <p:pic>
        <p:nvPicPr>
          <p:cNvPr id="4" name="Рисунок 3" descr="папуасик.jpg"/>
          <p:cNvPicPr>
            <a:picLocks noChangeAspect="1"/>
          </p:cNvPicPr>
          <p:nvPr/>
        </p:nvPicPr>
        <p:blipFill>
          <a:blip r:embed="rId4" cstate="print"/>
          <a:srcRect l="18511" r="16934"/>
          <a:stretch>
            <a:fillRect/>
          </a:stretch>
        </p:blipFill>
        <p:spPr>
          <a:xfrm>
            <a:off x="179512" y="255290"/>
            <a:ext cx="1296144" cy="2007823"/>
          </a:xfrm>
          <a:prstGeom prst="rect">
            <a:avLst/>
          </a:prstGeom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686800" y="6439610"/>
            <a:ext cx="285720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83752"/>
            <a:ext cx="2820646" cy="421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46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alpha val="0"/>
              </a:srgbClr>
            </a:gs>
            <a:gs pos="17999">
              <a:srgbClr val="99CCFF"/>
            </a:gs>
            <a:gs pos="67000">
              <a:srgbClr val="9966FF">
                <a:alpha val="0"/>
              </a:srgbClr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Артикуляционные упражнения 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горка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7" b="100000" l="3369" r="9166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12913" y="1124744"/>
            <a:ext cx="2345146" cy="1872208"/>
          </a:xfrm>
          <a:prstGeom prst="rect">
            <a:avLst/>
          </a:prstGeom>
        </p:spPr>
      </p:pic>
      <p:pic>
        <p:nvPicPr>
          <p:cNvPr id="5" name="Рисунок 4" descr="колеса.jp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67" b="89943" l="5052" r="53833"/>
                    </a14:imgEffect>
                  </a14:imgLayer>
                </a14:imgProps>
              </a:ext>
            </a:extLst>
          </a:blip>
          <a:srcRect r="48683"/>
          <a:stretch>
            <a:fillRect/>
          </a:stretch>
        </p:blipFill>
        <p:spPr>
          <a:xfrm>
            <a:off x="6588224" y="3412058"/>
            <a:ext cx="1926065" cy="3185294"/>
          </a:xfrm>
          <a:prstGeom prst="rect">
            <a:avLst/>
          </a:prstGeom>
        </p:spPr>
      </p:pic>
      <p:pic>
        <p:nvPicPr>
          <p:cNvPr id="6" name="Рисунок 5" descr="лопатка.jp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65" b="99219" l="1101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9792" y="4077072"/>
            <a:ext cx="3004358" cy="211683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1560" y="1772816"/>
            <a:ext cx="194421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лопаточка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2348880"/>
            <a:ext cx="165618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горка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2996952"/>
            <a:ext cx="165618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дудочка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3645024"/>
            <a:ext cx="165618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колесо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Управляющая кнопка: домой 11">
            <a:hlinkClick r:id="rId9" action="ppaction://hlinksldjump" highlightClick="1"/>
          </p:cNvPr>
          <p:cNvSpPr/>
          <p:nvPr/>
        </p:nvSpPr>
        <p:spPr>
          <a:xfrm>
            <a:off x="8643966" y="6429396"/>
            <a:ext cx="285720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дудочка.jpg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750" b="93500" l="1333" r="9666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5856" y="1700808"/>
            <a:ext cx="3031232" cy="20208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папуасики.jpe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 r="77445"/>
          <a:stretch>
            <a:fillRect/>
          </a:stretch>
        </p:blipFill>
        <p:spPr>
          <a:xfrm>
            <a:off x="755576" y="692696"/>
            <a:ext cx="1360487" cy="4525963"/>
          </a:xfrm>
        </p:spPr>
      </p:pic>
      <p:sp>
        <p:nvSpPr>
          <p:cNvPr id="4" name="TextBox 3"/>
          <p:cNvSpPr txBox="1"/>
          <p:nvPr/>
        </p:nvSpPr>
        <p:spPr>
          <a:xfrm>
            <a:off x="2656306" y="2348880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Ас-ас-ас</a:t>
            </a:r>
            <a:endParaRPr lang="ru-RU" sz="4800" dirty="0" smtClean="0"/>
          </a:p>
        </p:txBody>
      </p:sp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8858280" y="6429396"/>
            <a:ext cx="285720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555776" y="3179877"/>
            <a:ext cx="5199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 - папуас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10" descr="папуасики.jpe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 r="77445"/>
          <a:stretch>
            <a:fillRect/>
          </a:stretch>
        </p:blipFill>
        <p:spPr>
          <a:xfrm>
            <a:off x="467544" y="1484784"/>
            <a:ext cx="1184275" cy="3938587"/>
          </a:xfrm>
        </p:spPr>
      </p:pic>
      <p:sp>
        <p:nvSpPr>
          <p:cNvPr id="5" name="TextBox 4"/>
          <p:cNvSpPr txBox="1"/>
          <p:nvPr/>
        </p:nvSpPr>
        <p:spPr>
          <a:xfrm>
            <a:off x="2051720" y="2492896"/>
            <a:ext cx="63367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Мальчик – папуас</a:t>
            </a:r>
          </a:p>
          <a:p>
            <a:endParaRPr lang="ru-RU" sz="4400" dirty="0" smtClean="0"/>
          </a:p>
          <a:p>
            <a:r>
              <a:rPr lang="ru-RU" sz="4400" dirty="0" smtClean="0"/>
              <a:t>Скушал                               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87824" y="4149080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 descr="ananas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83968" y="3284984"/>
            <a:ext cx="2699792" cy="2024844"/>
          </a:xfrm>
          <a:prstGeom prst="rect">
            <a:avLst/>
          </a:prstGeom>
        </p:spPr>
      </p:pic>
      <p:sp>
        <p:nvSpPr>
          <p:cNvPr id="7" name="Управляющая кнопка: домой 6">
            <a:hlinkClick r:id="rId6" action="ppaction://hlinksldjump" highlightClick="1"/>
          </p:cNvPr>
          <p:cNvSpPr/>
          <p:nvPr/>
        </p:nvSpPr>
        <p:spPr>
          <a:xfrm>
            <a:off x="8643966" y="6429396"/>
            <a:ext cx="285720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10" descr="папуасики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77445"/>
          <a:stretch>
            <a:fillRect/>
          </a:stretch>
        </p:blipFill>
        <p:spPr>
          <a:xfrm>
            <a:off x="611560" y="1052736"/>
            <a:ext cx="1184610" cy="3939071"/>
          </a:xfrm>
        </p:spPr>
      </p:pic>
      <p:sp>
        <p:nvSpPr>
          <p:cNvPr id="6" name="TextBox 5"/>
          <p:cNvSpPr txBox="1"/>
          <p:nvPr/>
        </p:nvSpPr>
        <p:spPr>
          <a:xfrm>
            <a:off x="2915816" y="4005064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051720" y="1988840"/>
            <a:ext cx="68407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dirty="0" smtClean="0"/>
          </a:p>
          <a:p>
            <a:r>
              <a:rPr lang="ru-RU" sz="4400" dirty="0" smtClean="0"/>
              <a:t>Скушал ананас,</a:t>
            </a:r>
          </a:p>
          <a:p>
            <a:endParaRPr lang="ru-RU" sz="4400" dirty="0" smtClean="0"/>
          </a:p>
          <a:p>
            <a:r>
              <a:rPr lang="ru-RU" sz="4400" dirty="0" smtClean="0"/>
              <a:t>Корки бросил в                     .</a:t>
            </a:r>
            <a:endParaRPr lang="ru-RU" sz="4400" dirty="0"/>
          </a:p>
        </p:txBody>
      </p:sp>
      <p:pic>
        <p:nvPicPr>
          <p:cNvPr id="9" name="Рисунок 8" descr="Oz_Taz_13l_1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4168" y="3356992"/>
            <a:ext cx="2448272" cy="1836204"/>
          </a:xfrm>
          <a:prstGeom prst="rect">
            <a:avLst/>
          </a:prstGeom>
        </p:spPr>
      </p:pic>
      <p:sp>
        <p:nvSpPr>
          <p:cNvPr id="8" name="Управляющая кнопка: домой 7">
            <a:hlinkClick r:id="rId6" action="ppaction://hlinksldjump" highlightClick="1"/>
          </p:cNvPr>
          <p:cNvSpPr/>
          <p:nvPr/>
        </p:nvSpPr>
        <p:spPr>
          <a:xfrm>
            <a:off x="8715404" y="6429396"/>
            <a:ext cx="285720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10" descr="папуасики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77445"/>
          <a:stretch>
            <a:fillRect/>
          </a:stretch>
        </p:blipFill>
        <p:spPr>
          <a:xfrm>
            <a:off x="395536" y="764704"/>
            <a:ext cx="1184610" cy="3939071"/>
          </a:xfrm>
        </p:spPr>
      </p:pic>
      <p:pic>
        <p:nvPicPr>
          <p:cNvPr id="7" name="Рисунок 6" descr="танецi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3501008"/>
            <a:ext cx="1872208" cy="24567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1844824"/>
            <a:ext cx="5976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Корки бросил в таз,</a:t>
            </a:r>
          </a:p>
          <a:p>
            <a:r>
              <a:rPr lang="ru-RU" sz="4000" dirty="0" smtClean="0"/>
              <a:t>Станцевал для …               .        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72132" y="2500306"/>
            <a:ext cx="158417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домой 5">
            <a:hlinkClick r:id="rId5" action="ppaction://hlinksldjump" highlightClick="1"/>
          </p:cNvPr>
          <p:cNvSpPr/>
          <p:nvPr/>
        </p:nvSpPr>
        <p:spPr>
          <a:xfrm>
            <a:off x="8643966" y="6429396"/>
            <a:ext cx="285720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331</Words>
  <Application>Microsoft Office PowerPoint</Application>
  <PresentationFormat>Экран (4:3)</PresentationFormat>
  <Paragraphs>88</Paragraphs>
  <Slides>15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 Автоматизация свистящих для детей дошкольного и младшего школьного возраста</vt:lpstr>
      <vt:lpstr>Стихи для папуаса</vt:lpstr>
      <vt:lpstr>Содержание </vt:lpstr>
      <vt:lpstr>Рассказ о папуасах</vt:lpstr>
      <vt:lpstr>Артикуляционные упражнения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Продолжи стихотворение</vt:lpstr>
      <vt:lpstr>Презентация PowerPoint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папуас</dc:title>
  <dc:creator>User</dc:creator>
  <cp:lastModifiedBy>Виталий Решетняк</cp:lastModifiedBy>
  <cp:revision>92</cp:revision>
  <dcterms:created xsi:type="dcterms:W3CDTF">2014-02-13T08:37:58Z</dcterms:created>
  <dcterms:modified xsi:type="dcterms:W3CDTF">2014-05-05T09:46:30Z</dcterms:modified>
</cp:coreProperties>
</file>