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73" r:id="rId8"/>
    <p:sldId id="265" r:id="rId9"/>
    <p:sldId id="266" r:id="rId10"/>
    <p:sldId id="267" r:id="rId11"/>
    <p:sldId id="268" r:id="rId12"/>
    <p:sldId id="269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FF9C3C-EA62-4DAD-9F21-AC1470D23EB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04.06.2014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7D70C5-E45E-48BA-8F01-2B49A800164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amochki-chehova.ru/upload/blogs/1913ddbc950d22a3e85ff2b1a2e71bab.jpg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alisha.ru/wp-content/uploads/2011/11/36884_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marL="182880" indent="0">
              <a:buNone/>
            </a:pPr>
            <a:r>
              <a:rPr lang="ru-RU" i="1" dirty="0" smtClean="0">
                <a:latin typeface="Calibri" panose="020F0502020204030204" pitchFamily="34" charset="0"/>
              </a:rPr>
              <a:t>ПАЛЬЧИКИ ИГРАЮТ – РЕЧЬ РАЗВИВАЮТ</a:t>
            </a:r>
            <a:endParaRPr lang="ru-RU" i="1" dirty="0">
              <a:latin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148064" y="3813074"/>
            <a:ext cx="3384376" cy="681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Моторика мелкая,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а польза – крупная.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Рисунок 3" descr="hpqscan0019 -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2132856"/>
            <a:ext cx="4104456" cy="44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612068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</a:t>
            </a:r>
            <a:r>
              <a:rPr lang="ru-RU" sz="3200" dirty="0" smtClean="0">
                <a:solidFill>
                  <a:srgbClr val="FF0000"/>
                </a:solidFill>
                <a:latin typeface="Calibri"/>
                <a:sym typeface="Wingding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ерекладывать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из одной коробки в другую разные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 очень мелкие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предметы, удерживая их двумя пальцами: большим и указательным, большим и средним, большим и безымянным и т.д.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 небольшие игрушки из «киндер сюрпризов»,  крупные бусины и пуговицы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можно перебирать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разноцветную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фасоль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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открывать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и закрывать разные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коробочки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баночки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endParaRPr lang="ru-RU" dirty="0"/>
          </a:p>
        </p:txBody>
      </p:sp>
      <p:pic>
        <p:nvPicPr>
          <p:cNvPr id="5" name="Picture 2" descr="Картинка 46 из 628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54896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2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34146" cy="4968552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prstClr val="black"/>
                </a:solidFill>
                <a:latin typeface="Calibri" panose="020F0502020204030204" pitchFamily="34" charset="0"/>
              </a:rPr>
              <a:t>Упражнения с использованием различных предметов (начиная с </a:t>
            </a:r>
            <a:r>
              <a:rPr lang="ru-RU" sz="28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 до 6 лет)</a:t>
            </a:r>
            <a:endParaRPr lang="ru-RU" sz="3600" b="1" dirty="0" smtClean="0">
              <a:solidFill>
                <a:prstClr val="black"/>
              </a:solidFill>
              <a:latin typeface="Calibri" panose="020F0502020204030204" pitchFamily="34" charset="0"/>
              <a:sym typeface="Wingdings"/>
            </a:endParaRPr>
          </a:p>
          <a:p>
            <a:pPr marL="571500" lvl="0" indent="-571500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</a:pPr>
            <a:r>
              <a:rPr lang="ru-RU" sz="39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 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О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ткручивать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 закручивать крышки на пластиковых бутылках, на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тюбиках или баночках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из-под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крема;</a:t>
            </a:r>
          </a:p>
          <a:p>
            <a:pPr marL="571500" lvl="0" indent="-571500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застегивать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 расстегивать пуговицы, кнопки,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липучки, молнии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на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одежде или обуви;</a:t>
            </a:r>
          </a:p>
          <a:p>
            <a:pPr marL="571500" lvl="0" indent="-571500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завязывать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 развязывать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шнурки, завязывать узелки на толстых верёвках, нанизывать бусины на нить;</a:t>
            </a:r>
          </a:p>
          <a:p>
            <a:pPr marL="571500" lvl="0" indent="-571500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р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аскладывать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счетные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палочки (карандаши), строить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из них различные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фигурки;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70450"/>
            <a:ext cx="28829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maaam.ru/upload/blogs/e6d1d793cca64eb9a020283e891066a9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3168352" cy="20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4680520"/>
          </a:xfrm>
        </p:spPr>
        <p:txBody>
          <a:bodyPr>
            <a:normAutofit fontScale="92500"/>
          </a:bodyPr>
          <a:lstStyle/>
          <a:p>
            <a:pPr marL="457200" lvl="0" indent="-457200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выкладывать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из пуговиц  различные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картинки;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sym typeface="Wingdings"/>
            </a:endParaRP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комкать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, начиная с уголка, носовой платок (или полиэтиленовый мешочек) так, чтобы он весь уместился в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кулачке;</a:t>
            </a: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«рисунки на ладошке» - узнавать фигуры, цифры или буквы, «написанные» сначала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на правой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затем на 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левой руке палочкой или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пальцем;</a:t>
            </a:r>
            <a:r>
              <a:rPr lang="ru-RU" sz="39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 </a:t>
            </a: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распознавать предметы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вслепую, ощупывая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их рукой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Tx/>
              <a:buSzPct val="73000"/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>игра «Волшебные мешочек».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sym typeface="Wingdings"/>
              </a:rPr>
            </a:b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sym typeface="Wingdings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sym typeface="Wingdings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2" descr="Картинка 344 из 628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51164"/>
            <a:ext cx="2808313" cy="233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cs409828.vk.me/v409828956/50da/SJ_tQycWy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66801"/>
            <a:ext cx="2824716" cy="271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" y="116632"/>
            <a:ext cx="3960440" cy="29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cs3.livemaster.ru/zhurnalfoto/4/e/d/120521170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39" y="3756683"/>
            <a:ext cx="3862896" cy="30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50.radikal.ru/i128/0910/19/767acbc966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proza.ru/pics/2009/11/19/6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9" y="3811401"/>
            <a:ext cx="3938380" cy="30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skvp72.mskzapad.ru/files/docs/sid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85" y="2429361"/>
            <a:ext cx="3742571" cy="28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ews.mail.ru/prev670w/pic/9b/99/main11033569_aae46653ef6eed8a625e80aff784f7c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5" y="1196752"/>
            <a:ext cx="4127452" cy="29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8169" y="332656"/>
            <a:ext cx="8496944" cy="3474720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Помните - игры </a:t>
            </a:r>
            <a:r>
              <a:rPr lang="ru-RU" altLang="ru-RU" sz="28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и упражнения с пальчикам не только </a:t>
            </a:r>
            <a:r>
              <a:rPr lang="ru-RU" altLang="ru-RU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развивают </a:t>
            </a:r>
            <a:r>
              <a:rPr lang="ru-RU" altLang="ru-RU" sz="28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память, внимание, </a:t>
            </a:r>
            <a:r>
              <a:rPr lang="ru-RU" altLang="ru-RU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воображение, но и </a:t>
            </a:r>
            <a:r>
              <a:rPr lang="ru-RU" altLang="ru-RU" sz="28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стимулируют речевое </a:t>
            </a:r>
            <a:r>
              <a:rPr lang="ru-RU" altLang="ru-RU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развитие вашего ребёнка.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42" y="2060848"/>
            <a:ext cx="3960174" cy="39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4017600"/>
          </a:xfrm>
        </p:spPr>
        <p:txBody>
          <a:bodyPr>
            <a:normAutofit/>
          </a:bodyPr>
          <a:lstStyle/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Педагог В. Сухомлинский писал: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«Ум ребенка находится на кончике его пальцев»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И. </a:t>
            </a: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Кант: 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«Рука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является вышедшим наружу Головным 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мозгом».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Невропатолог </a:t>
            </a: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и психиатр В. М. Бехтерев </a:t>
            </a: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писал:       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«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Движения руки всегда были тесно связаны с речью и способствовали ее развитию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».</a:t>
            </a:r>
            <a:endParaRPr lang="ru-RU" sz="28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М.Монтессори</a:t>
            </a: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«Пальцы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помогают говорить»</a:t>
            </a:r>
          </a:p>
          <a:p>
            <a:endParaRPr lang="ru-RU" dirty="0"/>
          </a:p>
        </p:txBody>
      </p:sp>
      <p:pic>
        <p:nvPicPr>
          <p:cNvPr id="4" name="Picture 2" descr="http://wunderkind-blog.ru/wp-content/uploads/2012/05/melkaya_moto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80656"/>
            <a:ext cx="53869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hpqscan0001 - копия -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88639"/>
            <a:ext cx="7488831" cy="4946395"/>
          </a:xfrm>
          <a:prstGeom prst="rect">
            <a:avLst/>
          </a:prstGeom>
          <a:ln>
            <a:solidFill>
              <a:srgbClr val="B83D68">
                <a:lumMod val="75000"/>
              </a:srgbClr>
            </a:solidFill>
          </a:ln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611560" y="5173990"/>
            <a:ext cx="7488831" cy="1495369"/>
          </a:xfrm>
          <a:prstGeom prst="rect">
            <a:avLst/>
          </a:prstGeom>
          <a:noFill/>
          <a:ln w="12700" cap="flat" cmpd="sng" algn="ctr">
            <a:solidFill>
              <a:srgbClr val="B13F9A"/>
            </a:solidFill>
            <a:prstDash val="solid"/>
          </a:ln>
          <a:effectLst/>
        </p:spPr>
        <p:txBody>
          <a:bodyPr vert="horz" anchor="ctr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1800" b="1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Двигательный центр,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отвечающий за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движения пальцев рук и моторный центр речи в головном мозге человека находятся очень близко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друг к другу.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6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Развивая мелкую моторику ребёнка, мы способствуем развитию таких психических процессов как:</a:t>
            </a:r>
            <a:endParaRPr lang="ru-RU" sz="28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восприятие;</a:t>
            </a:r>
          </a:p>
          <a:p>
            <a:pPr marL="0" lvl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- воображение;</a:t>
            </a:r>
            <a:endParaRPr lang="ru-RU" sz="28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внимание; 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мышление;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память;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координация;</a:t>
            </a:r>
          </a:p>
          <a:p>
            <a:pPr marL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наблюдательность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речь.</a:t>
            </a:r>
          </a:p>
          <a:p>
            <a:pPr marL="0"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3650"/>
            <a:ext cx="3649279" cy="443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88640"/>
            <a:ext cx="8712968" cy="640871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Tx/>
              <a:buNone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Уровень развития мелкой моторики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Дети до 3-х лет:</a:t>
            </a:r>
          </a:p>
          <a:p>
            <a:pPr marL="0" indent="0">
              <a:buClrTx/>
              <a:buNone/>
            </a:pPr>
            <a:r>
              <a:rPr lang="ru-RU" sz="3000" b="1" i="1" dirty="0" smtClean="0"/>
              <a:t>-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«Сделай как я» - покажи один пальчик, потом два    пальчика, три пальчика.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Дети </a:t>
            </a:r>
            <a:r>
              <a:rPr lang="ru-RU" sz="3000" b="1" i="1" dirty="0" smtClean="0"/>
              <a:t>от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3-х</a:t>
            </a:r>
            <a:r>
              <a:rPr kumimoji="0" lang="ru-RU" sz="30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до 4-х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лет: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Tx/>
              <a:buChar char="-"/>
              <a:tabLst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«Колечко»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 соединить указательный и большой пальцы на одной руке,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затем на другой, затем на обеих руках;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lvl="0">
              <a:buClr>
                <a:srgbClr val="B13F9A"/>
              </a:buClr>
              <a:buNone/>
              <a:defRPr/>
            </a:pPr>
            <a:r>
              <a:rPr lang="ru-RU" sz="3000" i="1" dirty="0" smtClean="0">
                <a:solidFill>
                  <a:prstClr val="black"/>
                </a:solidFill>
              </a:rPr>
              <a:t>- «</a:t>
            </a:r>
            <a:r>
              <a:rPr lang="ru-RU" sz="3000" i="1" dirty="0">
                <a:solidFill>
                  <a:prstClr val="black"/>
                </a:solidFill>
              </a:rPr>
              <a:t>Замок» </a:t>
            </a:r>
            <a:r>
              <a:rPr lang="ru-RU" sz="3000" dirty="0">
                <a:solidFill>
                  <a:prstClr val="black"/>
                </a:solidFill>
              </a:rPr>
              <a:t>сплести пальцы обеих </a:t>
            </a:r>
            <a:r>
              <a:rPr lang="ru-RU" sz="3000" dirty="0" smtClean="0">
                <a:solidFill>
                  <a:prstClr val="black"/>
                </a:solidFill>
              </a:rPr>
              <a:t>ладоней</a:t>
            </a:r>
            <a:r>
              <a:rPr lang="ru-RU" sz="3000" dirty="0">
                <a:solidFill>
                  <a:prstClr val="black"/>
                </a:solidFill>
              </a:rPr>
              <a:t>;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 </a:t>
            </a: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«Гусь»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-опереться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указательным пальцем на большой, средний, безымянный и мизинец прижать друг к другу и к большому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</a:t>
            </a:r>
            <a:r>
              <a:rPr kumimoji="0" lang="ru-RU" sz="3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«Зайчик»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 указательный и средний пальцы вытянуть вверх, остальные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сжаты в кулак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4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4618856" cy="562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Результаты</a:t>
            </a:r>
            <a:r>
              <a:rPr lang="ru-RU" sz="3200" dirty="0" smtClean="0">
                <a:solidFill>
                  <a:schemeClr val="tx1"/>
                </a:solidFill>
              </a:rPr>
              <a:t> теста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323528" y="1268760"/>
            <a:ext cx="4176464" cy="518457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Говорящие дети: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3000"/>
              <a:buNone/>
              <a:tabLst/>
              <a:defRPr/>
            </a:pPr>
            <a:endParaRPr kumimoji="0" lang="ru-RU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sym typeface="Wingdings"/>
              </a:rPr>
              <a:t>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удаются все или почти все упражнения;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sym typeface="Wingdings"/>
              </a:rPr>
              <a:t> 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sym typeface="Wingding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изолированные движения пальцев рук не вызывают   затруднений при выполнении.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4788024" y="1276756"/>
            <a:ext cx="4176464" cy="51765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  <a:buFont typeface="Wingdings" panose="05000000000000000000" pitchFamily="2" charset="2"/>
              <a:buChar char="ü"/>
            </a:pP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Не говорящие или плохо говорящие дети: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endParaRPr kumimoji="0" lang="ru-RU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sym typeface="Wingding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lang="ru-RU" dirty="0">
                <a:latin typeface="Calibri" panose="020F0502020204030204" pitchFamily="34" charset="0"/>
                <a:sym typeface="Wingdings"/>
              </a:rPr>
              <a:t> </a:t>
            </a:r>
            <a:r>
              <a:rPr lang="ru-RU" dirty="0" smtClean="0">
                <a:latin typeface="Calibri" panose="020F0502020204030204" pitchFamily="34" charset="0"/>
                <a:sym typeface="Wingdings"/>
              </a:rPr>
              <a:t>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sym typeface="Wingdings"/>
              </a:rPr>
              <a:t>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sym typeface="Wingdings"/>
              </a:rPr>
              <a:t>    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пальцы напряжены (сгибаются и разгибаются только вместе) или пальцы вялые (моторные движения не ловкие, не точные).</a:t>
            </a:r>
            <a:endParaRPr kumimoji="0" lang="ru-RU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5220"/>
            <a:ext cx="8352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atin typeface="Calibri" panose="020F0502020204030204" pitchFamily="34" charset="0"/>
              </a:rPr>
              <a:t>Средства</a:t>
            </a:r>
            <a:r>
              <a:rPr lang="ru-RU" sz="3600" b="1" dirty="0">
                <a:latin typeface="Comic Sans MS" panose="030F0702030302020204" pitchFamily="66" charset="0"/>
              </a:rPr>
              <a:t> </a:t>
            </a:r>
            <a:r>
              <a:rPr lang="ru-RU" sz="3600" b="1" dirty="0">
                <a:latin typeface="Calibri" panose="020F0502020204030204" pitchFamily="34" charset="0"/>
              </a:rPr>
              <a:t>развития мелкой моторики</a:t>
            </a:r>
            <a:endParaRPr lang="ru-RU" sz="3600" b="1" u="sng" dirty="0">
              <a:latin typeface="Calibri" panose="020F0502020204030204" pitchFamily="34" charset="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82725" y="877489"/>
            <a:ext cx="2304951" cy="15960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39553" y="4382116"/>
            <a:ext cx="2592288" cy="19272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301537" y="879617"/>
            <a:ext cx="2339147" cy="18307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108000" y="2513969"/>
            <a:ext cx="2376264" cy="186814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88656" y="4308936"/>
            <a:ext cx="2395512" cy="18005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084168" y="764705"/>
            <a:ext cx="2254884" cy="1642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619672" y="2473569"/>
            <a:ext cx="2498796" cy="190854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849931" y="2950788"/>
            <a:ext cx="2073997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Крупа, бусы, пуговицы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841837" y="4732143"/>
            <a:ext cx="2089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Природный материал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953313" y="2710403"/>
            <a:ext cx="29170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fontAlgn="base" hangingPunct="1">
              <a:spcAft>
                <a:spcPct val="0"/>
              </a:spcAft>
            </a:pPr>
            <a:r>
              <a:rPr lang="ru-RU" altLang="ru-RU" sz="2800" dirty="0">
                <a:latin typeface="Calibri" panose="020F0502020204030204" pitchFamily="34" charset="0"/>
              </a:rPr>
              <a:t>В</a:t>
            </a:r>
            <a:r>
              <a:rPr lang="ru-RU" altLang="ru-RU" sz="2800" dirty="0" smtClean="0">
                <a:latin typeface="Calibri" panose="020F0502020204030204" pitchFamily="34" charset="0"/>
              </a:rPr>
              <a:t>еревки, </a:t>
            </a:r>
          </a:p>
          <a:p>
            <a:pPr algn="ctr" defTabSz="912813" eaLnBrk="1" fontAlgn="base" hangingPunct="1"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шнурки, </a:t>
            </a:r>
          </a:p>
          <a:p>
            <a:pPr algn="ctr" defTabSz="912813" eaLnBrk="1" fontAlgn="base" hangingPunct="1"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нитки</a:t>
            </a:r>
            <a:r>
              <a:rPr lang="ru-RU" altLang="ru-RU" sz="24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296132" y="1324127"/>
            <a:ext cx="194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Мозаика 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6497952" y="4669991"/>
            <a:ext cx="2107059" cy="17445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54856" y="1366837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Песок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92483" y="4669991"/>
            <a:ext cx="223127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fontAlgn="base" hangingPunct="1"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Карандаши, счетные</a:t>
            </a:r>
          </a:p>
          <a:p>
            <a:pPr algn="ctr" defTabSz="912813" eaLnBrk="1" fontAlgn="base" hangingPunct="1"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палочки</a:t>
            </a:r>
            <a:endParaRPr lang="ru-RU" altLang="ru-RU" sz="2000" dirty="0" smtClean="0">
              <a:latin typeface="Calibri" panose="020F0502020204030204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354304" y="1533400"/>
            <a:ext cx="2233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Бумага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411829" y="5100879"/>
            <a:ext cx="23758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81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dirty="0" smtClean="0">
                <a:latin typeface="Calibri" panose="020F0502020204030204" pitchFamily="34" charset="0"/>
              </a:rPr>
              <a:t>Пластилин, глина </a:t>
            </a:r>
          </a:p>
        </p:txBody>
      </p:sp>
    </p:spTree>
    <p:extLst>
      <p:ext uri="{BB962C8B-B14F-4D97-AF65-F5344CB8AC3E}">
        <p14:creationId xmlns:p14="http://schemas.microsoft.com/office/powerpoint/2010/main" val="42769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042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Развитие мелкой моторики у детей до года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908720"/>
            <a:ext cx="8640960" cy="5691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Массаж кистей рук и пальцев.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- поглаживать и растирать ладони вверх-вниз;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- разминать и растирать каждый палец вдоль, затем – поперек;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- растирать пальчики спиралевидными движениями </a:t>
            </a:r>
          </a:p>
          <a:p>
            <a:pPr lvl="0">
              <a:buClrTx/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ysClr val="windowText" lastClr="000000"/>
                </a:solidFill>
                <a:latin typeface="Calibri"/>
              </a:rPr>
              <a:t>Пассивное выполнение упражнений</a:t>
            </a:r>
          </a:p>
          <a:p>
            <a:pPr lvl="0">
              <a:buClr>
                <a:srgbClr val="B13F9A"/>
              </a:buClr>
              <a:buNone/>
            </a:pPr>
            <a:r>
              <a:rPr lang="ru-RU" dirty="0">
                <a:solidFill>
                  <a:sysClr val="windowText" lastClr="000000"/>
                </a:solidFill>
                <a:latin typeface="Calibri"/>
              </a:rPr>
              <a:t>(взрослый сгибает и разгибает пальцы ребенка, совершает ими энергичные движения):</a:t>
            </a:r>
          </a:p>
          <a:p>
            <a:pPr lvl="0">
              <a:buClr>
                <a:srgbClr val="B13F9A"/>
              </a:buClr>
              <a:buNone/>
            </a:pPr>
            <a:r>
              <a:rPr lang="ru-RU" dirty="0">
                <a:solidFill>
                  <a:sysClr val="windowText" lastClr="000000"/>
                </a:solidFill>
                <a:latin typeface="Calibri"/>
              </a:rPr>
              <a:t>- сжимать пальцы в кулачок и разгибать;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ru-RU" dirty="0" smtClean="0">
                <a:solidFill>
                  <a:sysClr val="windowText" lastClr="000000"/>
                </a:solidFill>
                <a:latin typeface="Calibri"/>
              </a:rPr>
              <a:t>- сгибать  </a:t>
            </a:r>
            <a:r>
              <a:rPr lang="ru-RU" dirty="0">
                <a:solidFill>
                  <a:sysClr val="windowText" lastClr="000000"/>
                </a:solidFill>
                <a:latin typeface="Calibri"/>
              </a:rPr>
              <a:t>и разгибать каждый пальчик </a:t>
            </a:r>
            <a:endParaRPr lang="ru-RU" dirty="0" smtClean="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buClr>
                <a:srgbClr val="B13F9A"/>
              </a:buClr>
              <a:buNone/>
            </a:pPr>
            <a:r>
              <a:rPr lang="ru-RU" dirty="0" smtClean="0">
                <a:solidFill>
                  <a:sysClr val="windowText" lastClr="000000"/>
                </a:solidFill>
                <a:latin typeface="Calibri"/>
              </a:rPr>
              <a:t>по отдельности.</a:t>
            </a:r>
            <a:endParaRPr lang="ru-RU" dirty="0">
              <a:solidFill>
                <a:sysClr val="windowText" lastClr="000000"/>
              </a:solidFill>
              <a:latin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Рисунок 5" descr="images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4439512"/>
            <a:ext cx="251777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568952" cy="4089608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600"/>
              </a:spcBef>
              <a:spcAft>
                <a:spcPts val="0"/>
              </a:spcAft>
              <a:buClrTx/>
              <a:buSzPct val="73000"/>
              <a:buFont typeface="Wingdings" panose="05000000000000000000" pitchFamily="2" charset="2"/>
              <a:buChar char="v"/>
            </a:pP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Упражнения с использованием различных предметов (начиная с 10 месяцев </a:t>
            </a: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 2 лет)</a:t>
            </a:r>
            <a:endParaRPr lang="ru-RU" sz="28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lvl="0" indent="-27432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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Катать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между ладошками и пальцами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специальные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массажные мячики, карандаши с гранями,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палочки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круглую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расческу для волос и т.д.)</a:t>
            </a:r>
          </a:p>
          <a:p>
            <a:pPr marL="274320" lvl="0" indent="-27432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sym typeface="Wingdings"/>
              </a:rPr>
              <a:t>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Сделайте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«Сухой бассейн», насыпьте в глубокую миску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горох (или смесь из разных круп),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спрячьте в нем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не очень мелкие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игрушки и предложите ребенку их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найти.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366509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650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ПАЛЬЧИКИ ИГРАЮТ – РЕЧЬ РАЗВИВАЮТ</vt:lpstr>
      <vt:lpstr>Презентация PowerPoint</vt:lpstr>
      <vt:lpstr>Презентация PowerPoint</vt:lpstr>
      <vt:lpstr>Развивая мелкую моторику ребёнка, мы способствуем развитию таких психических процессов как:</vt:lpstr>
      <vt:lpstr>Презентация PowerPoint</vt:lpstr>
      <vt:lpstr>Результаты теста</vt:lpstr>
      <vt:lpstr>Презентация PowerPoint</vt:lpstr>
      <vt:lpstr>Развитие мелкой моторики у детей до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Evgenyi Kopylov</dc:creator>
  <cp:lastModifiedBy>Женя</cp:lastModifiedBy>
  <cp:revision>31</cp:revision>
  <cp:lastPrinted>2014-05-29T10:03:51Z</cp:lastPrinted>
  <dcterms:created xsi:type="dcterms:W3CDTF">2014-05-27T18:36:20Z</dcterms:created>
  <dcterms:modified xsi:type="dcterms:W3CDTF">2014-06-04T18:52:20Z</dcterms:modified>
</cp:coreProperties>
</file>