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7" r:id="rId18"/>
    <p:sldId id="285" r:id="rId19"/>
    <p:sldId id="278" r:id="rId20"/>
    <p:sldId id="279" r:id="rId21"/>
    <p:sldId id="272" r:id="rId22"/>
    <p:sldId id="273" r:id="rId23"/>
    <p:sldId id="283" r:id="rId24"/>
    <p:sldId id="284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004C-7EDA-4235-901E-29E27199086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5FAE-047B-4CB6-92E3-C5BE85FC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_ramka_det_sk0ln56atem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92509">
            <a:off x="1756041" y="1321146"/>
            <a:ext cx="5214974" cy="32128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Родительское собрание.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2 класс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Выполняя упражнение по русскому языку, необходимо: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повторить правила;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прочитать задания к упражнению, повторить, что нужно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сделать</a:t>
            </a:r>
            <a:r>
              <a:rPr lang="ru-RU" dirty="0">
                <a:latin typeface="Arial" pitchFamily="34" charset="0"/>
                <a:cs typeface="Arial" pitchFamily="34" charset="0"/>
              </a:rPr>
              <a:t>; 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прочитать упражнение и выполнить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все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задания устно;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задание письменно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проверить работу.</a:t>
            </a:r>
          </a:p>
          <a:p>
            <a:endParaRPr lang="ru-RU" dirty="0"/>
          </a:p>
        </p:txBody>
      </p:sp>
      <p:pic>
        <p:nvPicPr>
          <p:cNvPr id="4" name="Рисунок 3" descr="236363-2012-03-06-1_1232549537781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2355" y="3571872"/>
            <a:ext cx="1971677" cy="328612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901014" cy="192882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Очень важным моментом является выработка привычки к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неукоснительному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выполнению домашних заданий: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какая бы погода ни была;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какие бы ни шли телепередачи;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чей бы день рождения ни отмечался.</a:t>
            </a:r>
          </a:p>
          <a:p>
            <a:endParaRPr lang="ru-RU" dirty="0"/>
          </a:p>
        </p:txBody>
      </p:sp>
      <p:pic>
        <p:nvPicPr>
          <p:cNvPr id="4" name="Рисунок 3" descr="62868761_kyj73t8u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56" y="5572140"/>
            <a:ext cx="7143768" cy="514352"/>
          </a:xfrm>
          <a:prstGeom prst="rect">
            <a:avLst/>
          </a:prstGeom>
        </p:spPr>
      </p:pic>
      <p:pic>
        <p:nvPicPr>
          <p:cNvPr id="5" name="Рисунок 4" descr="bigstock__d_red_exclamation_mark_on_whi_1898415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86776" y="0"/>
            <a:ext cx="642942" cy="281903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Уроки должны быть выполнены, и выполнены хорошо.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Оправдания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невыполненным урокам быть не может.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выработки этой привычки нужно, чтобы родители с уважением относились к учебе как к важному и серьезному делу.</a:t>
            </a:r>
          </a:p>
          <a:p>
            <a:endParaRPr lang="ru-RU" dirty="0"/>
          </a:p>
        </p:txBody>
      </p:sp>
      <p:pic>
        <p:nvPicPr>
          <p:cNvPr id="4" name="Рисунок 3" descr="bigstock__d_red_exclamation_mark_on_whi_1898415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143380"/>
            <a:ext cx="407324" cy="1785950"/>
          </a:xfrm>
          <a:prstGeom prst="rect">
            <a:avLst/>
          </a:prstGeom>
        </p:spPr>
      </p:pic>
      <p:pic>
        <p:nvPicPr>
          <p:cNvPr id="5" name="Рисунок 4" descr="bigstock__d_red_exclamation_mark_on_whi_1898415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34" y="2071678"/>
            <a:ext cx="357190" cy="1566132"/>
          </a:xfrm>
          <a:prstGeom prst="rect">
            <a:avLst/>
          </a:prstGeom>
        </p:spPr>
      </p:pic>
      <p:pic>
        <p:nvPicPr>
          <p:cNvPr id="6" name="Рисунок 5" descr="bigstock__d_red_exclamation_mark_on_whi_18984152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214290"/>
            <a:ext cx="333376" cy="146171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0002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Очень важно, чтобы ребенок садился за уроки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один и тот же час.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429684" cy="385765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Важным является и место выполнения работы.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должно быть постоянным.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Никто </a:t>
            </a:r>
            <a:r>
              <a:rPr lang="ru-RU" dirty="0">
                <a:latin typeface="Arial" pitchFamily="34" charset="0"/>
                <a:cs typeface="Arial" pitchFamily="34" charset="0"/>
              </a:rPr>
              <a:t>не должен мешать ученику.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Очень </a:t>
            </a:r>
            <a:r>
              <a:rPr lang="ru-RU" dirty="0">
                <a:latin typeface="Arial" pitchFamily="34" charset="0"/>
                <a:cs typeface="Arial" pitchFamily="34" charset="0"/>
              </a:rPr>
              <a:t>важно также заниматься собранно, в хорошем темпе, не отвлекаясь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посторонние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дела.</a:t>
            </a:r>
          </a:p>
          <a:p>
            <a:endParaRPr lang="ru-RU" dirty="0"/>
          </a:p>
        </p:txBody>
      </p:sp>
      <p:pic>
        <p:nvPicPr>
          <p:cNvPr id="4" name="Рисунок 3" descr="bigstock__d_red_exclamation_mark_on_whi_1898415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285729"/>
            <a:ext cx="500066" cy="219258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4292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 детей бывают два повода для     отвлечения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         игра                       деловой повод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857488" y="1571612"/>
            <a:ext cx="1285884" cy="1000132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500694" y="1428736"/>
            <a:ext cx="1276360" cy="127636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школьни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6" y="3214686"/>
            <a:ext cx="5014541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Очень важен темп работы. Работают хорошо те, кто работает быстро. Поэтому ребенка нужно ограничивать во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времени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(ставить часы).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i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3214662"/>
            <a:ext cx="3643338" cy="3643338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5143536" cy="59293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первых порах вы сидите рядом с ребенком, вы должны приободрить его: «Не торопись, детка. Смотри, какая хорошая буква получилась. Ну-ка еще одну постарайся, чтобы еще лучше вышло». Это, конечно, поможет ему в нелегкой работе, даже просто сделает ее веселее.</a:t>
            </a:r>
          </a:p>
        </p:txBody>
      </p:sp>
      <p:pic>
        <p:nvPicPr>
          <p:cNvPr id="4" name="Рисунок 3" descr="urok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29256" y="1142984"/>
            <a:ext cx="3444163" cy="342902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00042"/>
            <a:ext cx="7258072" cy="56261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Одна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из главных задач «сидения» рядом с сыном или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дочерью </a:t>
            </a:r>
            <a:r>
              <a:rPr lang="ru-RU" dirty="0">
                <a:latin typeface="Arial" pitchFamily="34" charset="0"/>
                <a:cs typeface="Arial" pitchFamily="34" charset="0"/>
              </a:rPr>
              <a:t>- следить за тем, чтобы они ни в коем случае не отвлекались во время работы. И этого можно добиться даже от самого несобранного ребенка, если сидящие рядом мама или папа вежливо и спокойно будут возвращать его к работе.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2868761_kyj73t8u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5857892"/>
            <a:ext cx="7358114" cy="405965"/>
          </a:xfrm>
          <a:prstGeom prst="rect">
            <a:avLst/>
          </a:prstGeom>
        </p:spPr>
      </p:pic>
      <p:pic>
        <p:nvPicPr>
          <p:cNvPr id="5" name="Рисунок 4" descr="bigstock__d_red_exclamation_mark_on_whi_1898415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158" y="857232"/>
            <a:ext cx="928694" cy="407194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4e760_9fc314b3_XL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0"/>
            <a:ext cx="642942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Приучение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 самостоятельности.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проверке домашних заданий не спешите указывать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ошибки</a:t>
            </a:r>
            <a:r>
              <a:rPr lang="ru-RU" dirty="0">
                <a:latin typeface="Arial" pitchFamily="34" charset="0"/>
                <a:cs typeface="Arial" pitchFamily="34" charset="0"/>
              </a:rPr>
              <a:t>, пусть ребенок найдет их сам, не давайте готового ответа на их вопросы. При выполнении домашних заданий не нужно подменять школьника в работе; дети отучаются думать и ждут подсказки.</a:t>
            </a:r>
          </a:p>
        </p:txBody>
      </p:sp>
      <p:pic>
        <p:nvPicPr>
          <p:cNvPr id="4" name="Рисунок 3" descr="62868761_kyj73t8u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5957903"/>
            <a:ext cx="6215106" cy="342903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35744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Домашние уроки.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помочь ребенку хорошо учиться.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выбор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5" y="2643181"/>
            <a:ext cx="6857200" cy="379016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Приучение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 самостоятельности.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Учите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детей выделять учебную задачу, то есть ребенок должен ясно представлять, какими навыками и знаниями должен овладеть, чтобы суметь выполнить то или иное задание. Выделяя каждый раз учебную задачу на примере только что усвоенного материала, мы способствуем тому, чтобы ребенок научился сам видеть ее и в новом материале, и в том, который еще только подлежит усвоению.</a:t>
            </a:r>
          </a:p>
        </p:txBody>
      </p:sp>
      <p:pic>
        <p:nvPicPr>
          <p:cNvPr id="5" name="Рисунок 4" descr="62868761_kyj73t8u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5957903"/>
            <a:ext cx="6215106" cy="342903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6 способов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мотивировать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вашего ребенка выполнять домашнее задание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4545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Установить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регулярное время для выполнения домашней работы.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. Придумайте систему вознаграждений.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>
                <a:latin typeface="Arial" pitchFamily="34" charset="0"/>
                <a:cs typeface="Arial" pitchFamily="34" charset="0"/>
              </a:rPr>
              <a:t>. Соответствующая награда.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4. Нужно найти оптимальный вариант поощрения или вознаграждения для ребенка.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dirty="0">
                <a:latin typeface="Arial" pitchFamily="34" charset="0"/>
                <a:cs typeface="Arial" pitchFamily="34" charset="0"/>
              </a:rPr>
              <a:t>. Будьте настойчивее.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dirty="0">
                <a:latin typeface="Arial" pitchFamily="34" charset="0"/>
                <a:cs typeface="Arial" pitchFamily="34" charset="0"/>
              </a:rPr>
              <a:t>. Будьте всегда рядом.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Лучшим   </a:t>
            </a:r>
            <a:r>
              <a:rPr lang="ru-RU" dirty="0">
                <a:latin typeface="Arial" pitchFamily="34" charset="0"/>
                <a:cs typeface="Arial" pitchFamily="34" charset="0"/>
              </a:rPr>
              <a:t>вознаграждением и для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ребенка,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для </a:t>
            </a:r>
            <a:r>
              <a:rPr lang="ru-RU" dirty="0">
                <a:latin typeface="Arial" pitchFamily="34" charset="0"/>
                <a:cs typeface="Arial" pitchFamily="34" charset="0"/>
              </a:rPr>
              <a:t>вас будет время, проведенное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вместе всей </a:t>
            </a:r>
            <a:r>
              <a:rPr lang="ru-RU" dirty="0">
                <a:latin typeface="Arial" pitchFamily="34" charset="0"/>
                <a:cs typeface="Arial" pitchFamily="34" charset="0"/>
              </a:rPr>
              <a:t>семьей. Совместный поход в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парк </a:t>
            </a:r>
            <a:r>
              <a:rPr lang="ru-RU" dirty="0">
                <a:latin typeface="Arial" pitchFamily="34" charset="0"/>
                <a:cs typeface="Arial" pitchFamily="34" charset="0"/>
              </a:rPr>
              <a:t>или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музей</a:t>
            </a:r>
            <a:r>
              <a:rPr lang="ru-RU" dirty="0">
                <a:latin typeface="Arial" pitchFamily="34" charset="0"/>
                <a:cs typeface="Arial" pitchFamily="34" charset="0"/>
              </a:rPr>
              <a:t>, настольная игра в полном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составе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другие награды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воодушевят вашего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ребенка быстрее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latin typeface="Arial" pitchFamily="34" charset="0"/>
                <a:cs typeface="Arial" pitchFamily="34" charset="0"/>
              </a:rPr>
              <a:t>лучше делать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свои </a:t>
            </a:r>
            <a:r>
              <a:rPr lang="ru-RU" dirty="0">
                <a:latin typeface="Arial" pitchFamily="34" charset="0"/>
                <a:cs typeface="Arial" pitchFamily="34" charset="0"/>
              </a:rPr>
              <a:t>домашние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задания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0_a727c_ff710afb_XL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48122" y="2607444"/>
            <a:ext cx="4881596" cy="3661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505461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Думайте при ребенке вслух, анализируйте,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рассуждайте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Думайте </a:t>
            </a:r>
            <a:r>
              <a:rPr lang="ru-RU" dirty="0">
                <a:latin typeface="Arial" pitchFamily="34" charset="0"/>
                <a:cs typeface="Arial" pitchFamily="34" charset="0"/>
              </a:rPr>
              <a:t>с ребенком вместе, планируйте,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обсуждайте</a:t>
            </a:r>
            <a:r>
              <a:rPr lang="ru-RU" dirty="0">
                <a:latin typeface="Arial" pitchFamily="34" charset="0"/>
                <a:cs typeface="Arial" pitchFamily="34" charset="0"/>
              </a:rPr>
              <a:t>. Решайте жизненные ситуации.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Научить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собственного ребенка думать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главная обязанность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родителя!</a:t>
            </a:r>
          </a:p>
        </p:txBody>
      </p:sp>
      <p:pic>
        <p:nvPicPr>
          <p:cNvPr id="4" name="Рисунок 3" descr="bigstock__d_red_exclamation_mark_on_whi_1898415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143900" y="3643314"/>
            <a:ext cx="642942" cy="281903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Книги -помощники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86x277_12_19324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93910" y="1357298"/>
            <a:ext cx="3376154" cy="5027928"/>
          </a:xfrm>
        </p:spPr>
      </p:pic>
      <p:pic>
        <p:nvPicPr>
          <p:cNvPr id="5" name="Рисунок 4" descr="49906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1309673"/>
            <a:ext cx="3679058" cy="4905409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Организация досуга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000108"/>
            <a:ext cx="5357850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Дети  </a:t>
            </a:r>
            <a:r>
              <a:rPr lang="ru-RU" dirty="0">
                <a:latin typeface="Arial" pitchFamily="34" charset="0"/>
                <a:cs typeface="Arial" pitchFamily="34" charset="0"/>
              </a:rPr>
              <a:t>добиваются высокой академической успеваемости, социального успеха, хорошего эмоционального здоровья и становятся уравновешенными и полноценными индивидуумами, если их родители принимают активное участие в учебе и школьной жизни своих детей. Подобное участие также демонстрирует ребенку тот факт, что родители искренне заинтересованы в их образовании и что учеба в школе является позитивным и ценным занятием. </a:t>
            </a:r>
          </a:p>
          <a:p>
            <a:endParaRPr lang="ru-RU" dirty="0"/>
          </a:p>
        </p:txBody>
      </p:sp>
      <p:pic>
        <p:nvPicPr>
          <p:cNvPr id="4" name="Рисунок 3" descr="1323503052_fotolia_2801698_subscription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214422"/>
            <a:ext cx="350046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6-016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Дать детям радость труда,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радость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успеха в учении,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пробудить в их сердцах чувство гордости,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собственного достоинства –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это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первая заповедь воспитания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Успех в учении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- единственный источник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   внутренних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сил ребенка,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рождающих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энергию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              для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преодоления трудностей,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желание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учиться.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/>
              <a:t>                                          В</a:t>
            </a:r>
            <a:r>
              <a:rPr lang="ru-RU" i="1" dirty="0"/>
              <a:t>. А. Сухомлинский</a:t>
            </a:r>
            <a:endParaRPr lang="ru-RU" dirty="0"/>
          </a:p>
        </p:txBody>
      </p:sp>
      <p:pic>
        <p:nvPicPr>
          <p:cNvPr id="4" name="Рисунок 3" descr="портфель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857628"/>
            <a:ext cx="2428892" cy="242889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Помощь детям должна быть эффективной, грамотной и должна идти в трех направлениях: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lvl="0"/>
            <a:r>
              <a:rPr lang="ru-RU" sz="4000" dirty="0">
                <a:latin typeface="Arial" pitchFamily="34" charset="0"/>
                <a:cs typeface="Arial" pitchFamily="34" charset="0"/>
              </a:rPr>
              <a:t>организация режима дня;</a:t>
            </a:r>
          </a:p>
          <a:p>
            <a:pPr lvl="0"/>
            <a:r>
              <a:rPr lang="ru-RU" sz="4000" dirty="0">
                <a:latin typeface="Arial" pitchFamily="34" charset="0"/>
                <a:cs typeface="Arial" pitchFamily="34" charset="0"/>
              </a:rPr>
              <a:t>контроль за выполнением домашних заданий; </a:t>
            </a:r>
          </a:p>
          <a:p>
            <a:pPr lvl="0"/>
            <a:r>
              <a:rPr lang="ru-RU" sz="4000" dirty="0">
                <a:latin typeface="Arial" pitchFamily="34" charset="0"/>
                <a:cs typeface="Arial" pitchFamily="34" charset="0"/>
              </a:rPr>
              <a:t>приучение детей к самостоятельности.</a:t>
            </a:r>
          </a:p>
          <a:p>
            <a:endParaRPr lang="ru-RU" dirty="0"/>
          </a:p>
        </p:txBody>
      </p:sp>
      <p:pic>
        <p:nvPicPr>
          <p:cNvPr id="4" name="Рисунок 3" descr="bigstock__d_red_exclamation_mark_on_whi_1898415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15272" y="3571876"/>
            <a:ext cx="642942" cy="281903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Организация режима дня позволяет ребенку: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latin typeface="Arial" pitchFamily="34" charset="0"/>
                <a:cs typeface="Arial" pitchFamily="34" charset="0"/>
              </a:rPr>
              <a:t>легче справиться с учебной нагрузкой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• защищает нервную систему от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переутомления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, т. 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укрепляет здоровье. </a:t>
            </a:r>
          </a:p>
        </p:txBody>
      </p:sp>
      <p:pic>
        <p:nvPicPr>
          <p:cNvPr id="4" name="Рисунок 3" descr="regim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857496"/>
            <a:ext cx="3796420" cy="3720491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Точный распорядок занятий - это основа любого труда.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включать в режим дня ежедневное выполнение домашних обязанностей (покупка хлеба, мытье посуды, вынос мусора и т. д.).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Совершенно необходимо, чтобы в режим дня было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включено ежедневное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чтение книг.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Важный вопрос в организации режима дня - это организация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досуга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Позаботьтесь, чтобы после ужина ребенок не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перевозбуждался.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62868761_kyj73t8u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5973669"/>
            <a:ext cx="5929354" cy="327137"/>
          </a:xfrm>
          <a:prstGeom prst="rect">
            <a:avLst/>
          </a:prstGeom>
        </p:spPr>
      </p:pic>
      <p:pic>
        <p:nvPicPr>
          <p:cNvPr id="5" name="Рисунок 4" descr="bigstock__d_red_exclamation_mark_on_whi_1898415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72528" y="428604"/>
            <a:ext cx="285752" cy="2033219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Контроль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над выполнением домашних заданий.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Контроль должен быть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систематическим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Очень важно контролировать не конечный продукт их труда, а сам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процесс.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Хорошо, если бы вы интересовались: что изучал ребенок сегодня в школе; как он понял материал; как он может объяснить, доказать те действия, что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выполнял.</a:t>
            </a:r>
          </a:p>
          <a:p>
            <a:endParaRPr lang="ru-RU" dirty="0"/>
          </a:p>
        </p:txBody>
      </p:sp>
      <p:pic>
        <p:nvPicPr>
          <p:cNvPr id="4" name="Рисунок 3" descr="62868761_kyj73t8u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5786454"/>
            <a:ext cx="5929354" cy="327137"/>
          </a:xfrm>
          <a:prstGeom prst="rect">
            <a:avLst/>
          </a:prstGeom>
        </p:spPr>
      </p:pic>
      <p:pic>
        <p:nvPicPr>
          <p:cNvPr id="5" name="Рисунок 4" descr="bigstock__d_red_exclamation_mark_on_whi_1898415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429652" y="285728"/>
            <a:ext cx="537663" cy="235743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При работе с детьми важно не натаскивать их в отдельных умениях и навыках, а учить их размышлять самостоятельно, анализировать, доказывать, обращаясь к вам за советом и помощью.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0_5ca52_a714e456_XL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3131648"/>
            <a:ext cx="4071966" cy="3726352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Решая 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задачу, необходимо: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прочитать задачу, представить, о чем говорится; кратко записать условие, схему;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пояснить, что обозначает каждое число, повторить вопрос задачи; подумать, можно ли ответить на вопрос задачи; если нет, то почему;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составить план решения задачи;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в  проверить решение;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записать решение в тетрадь.</a:t>
            </a:r>
          </a:p>
          <a:p>
            <a:endParaRPr lang="ru-RU" dirty="0"/>
          </a:p>
        </p:txBody>
      </p:sp>
      <p:pic>
        <p:nvPicPr>
          <p:cNvPr id="4" name="Рисунок 3" descr="62868761_kyj73t8u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5973669"/>
            <a:ext cx="5929354" cy="32713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915</Words>
  <Application>Microsoft Office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Родительское собрание.  2 класс</vt:lpstr>
      <vt:lpstr>Домашние уроки.  Как помочь ребенку хорошо учиться. </vt:lpstr>
      <vt:lpstr>Слайд 3</vt:lpstr>
      <vt:lpstr>Помощь детям должна быть эффективной, грамотной и должна идти в трех направлениях:  </vt:lpstr>
      <vt:lpstr>Организация режима дня позволяет ребенку: </vt:lpstr>
      <vt:lpstr>Точный распорядок занятий - это основа любого труда. </vt:lpstr>
      <vt:lpstr>Контроль  над выполнением домашних заданий.</vt:lpstr>
      <vt:lpstr>При работе с детьми важно не натаскивать их в отдельных умениях и навыках, а учить их размышлять самостоятельно, анализировать, доказывать, обращаясь к вам за советом и помощью. </vt:lpstr>
      <vt:lpstr>Решая  задачу, необходимо:</vt:lpstr>
      <vt:lpstr>Выполняя упражнение по русскому языку, необходимо: </vt:lpstr>
      <vt:lpstr>Очень важным моментом является выработка привычки к неукоснительному выполнению домашних заданий: </vt:lpstr>
      <vt:lpstr>Слайд 12</vt:lpstr>
      <vt:lpstr>Очень важно, чтобы ребенок садился за уроки  в один и тот же час. </vt:lpstr>
      <vt:lpstr>Слайд 14</vt:lpstr>
      <vt:lpstr>Очень важен темп работы. Работают хорошо те, кто работает быстро. Поэтому ребенка нужно ограничивать во времени  (ставить часы). </vt:lpstr>
      <vt:lpstr>Слайд 16</vt:lpstr>
      <vt:lpstr>Слайд 17</vt:lpstr>
      <vt:lpstr>Слайд 18</vt:lpstr>
      <vt:lpstr>Приучение  к самостоятельности.</vt:lpstr>
      <vt:lpstr>Приучение  к самостоятельности.</vt:lpstr>
      <vt:lpstr>6 способов  мотивировать вашего ребенка выполнять домашнее задание </vt:lpstr>
      <vt:lpstr>Слайд 22</vt:lpstr>
      <vt:lpstr>Слайд 23</vt:lpstr>
      <vt:lpstr>Книги -помощники</vt:lpstr>
      <vt:lpstr>Организация досуга 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нинуля</dc:creator>
  <cp:lastModifiedBy>нинуля</cp:lastModifiedBy>
  <cp:revision>18</cp:revision>
  <dcterms:created xsi:type="dcterms:W3CDTF">2012-11-13T16:14:36Z</dcterms:created>
  <dcterms:modified xsi:type="dcterms:W3CDTF">2014-08-28T18:27:54Z</dcterms:modified>
</cp:coreProperties>
</file>