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8" r:id="rId3"/>
    <p:sldId id="279" r:id="rId4"/>
    <p:sldId id="257" r:id="rId5"/>
    <p:sldId id="259" r:id="rId6"/>
    <p:sldId id="260" r:id="rId7"/>
    <p:sldId id="262" r:id="rId8"/>
    <p:sldId id="263" r:id="rId9"/>
    <p:sldId id="264" r:id="rId10"/>
    <p:sldId id="265" r:id="rId11"/>
    <p:sldId id="280" r:id="rId12"/>
    <p:sldId id="281" r:id="rId13"/>
    <p:sldId id="285" r:id="rId14"/>
    <p:sldId id="282" r:id="rId15"/>
    <p:sldId id="284" r:id="rId16"/>
    <p:sldId id="270" r:id="rId17"/>
    <p:sldId id="271" r:id="rId18"/>
    <p:sldId id="272" r:id="rId19"/>
    <p:sldId id="286"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2652" autoAdjust="0"/>
  </p:normalViewPr>
  <p:slideViewPr>
    <p:cSldViewPr>
      <p:cViewPr varScale="1">
        <p:scale>
          <a:sx n="68" d="100"/>
          <a:sy n="68" d="100"/>
        </p:scale>
        <p:origin x="-2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38711A-4B96-45EB-93E6-C83FAE65BB37}" type="datetimeFigureOut">
              <a:rPr lang="ru-RU" smtClean="0"/>
              <a:pPr/>
              <a:t>31.07.2014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9BBB0A-68BB-4CE2-99F3-9FF5FFF2FB7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79BBB0A-68BB-4CE2-99F3-9FF5FFF2FB7F}" type="slidenum">
              <a:rPr lang="ru-RU" smtClean="0"/>
              <a:pPr/>
              <a:t>4</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79BBB0A-68BB-4CE2-99F3-9FF5FFF2FB7F}" type="slidenum">
              <a:rPr lang="ru-RU" smtClean="0"/>
              <a:pPr/>
              <a:t>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31.07.2014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31.07.2014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31.07.2014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31.07.2014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31.07.2014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31.07.2014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31.07.2014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31.07.2014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31.07.2014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31.07.2014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31.07.2014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31.07.2014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4800" b="1" smtClean="0">
                <a:solidFill>
                  <a:srgbClr val="FFFF00"/>
                </a:solidFill>
                <a:latin typeface="Arial" pitchFamily="34" charset="0"/>
                <a:cs typeface="Arial" pitchFamily="34" charset="0"/>
              </a:rPr>
              <a:t>Речевые упражнения как средство формирования прогнозирования содержания текста у младших школьников с недоразвитием речи</a:t>
            </a:r>
            <a:endParaRPr lang="ru-RU" sz="4800" b="1" dirty="0">
              <a:solidFill>
                <a:srgbClr val="FFFF00"/>
              </a:solidFill>
              <a:latin typeface="Arial" pitchFamily="34" charset="0"/>
              <a:cs typeface="Arial" pitchFamily="34" charset="0"/>
            </a:endParaRPr>
          </a:p>
        </p:txBody>
      </p:sp>
      <p:sp>
        <p:nvSpPr>
          <p:cNvPr id="3" name="Подзаголовок 2"/>
          <p:cNvSpPr>
            <a:spLocks noGrp="1"/>
          </p:cNvSpPr>
          <p:nvPr>
            <p:ph type="subTitle" idx="1"/>
          </p:nvPr>
        </p:nvSpPr>
        <p:spPr>
          <a:xfrm>
            <a:off x="0" y="5429264"/>
            <a:ext cx="9144000" cy="1428736"/>
          </a:xfrm>
        </p:spPr>
        <p:txBody>
          <a:bodyPr>
            <a:normAutofit fontScale="92500" lnSpcReduction="10000"/>
          </a:bodyPr>
          <a:lstStyle/>
          <a:p>
            <a:pPr>
              <a:lnSpc>
                <a:spcPct val="90000"/>
              </a:lnSpc>
            </a:pPr>
            <a:endParaRPr lang="ru-RU" sz="3800" dirty="0" smtClean="0">
              <a:latin typeface="Arial" pitchFamily="34" charset="0"/>
              <a:cs typeface="Arial" pitchFamily="34" charset="0"/>
            </a:endParaRPr>
          </a:p>
          <a:p>
            <a:pPr>
              <a:lnSpc>
                <a:spcPct val="90000"/>
              </a:lnSpc>
            </a:pPr>
            <a:r>
              <a:rPr lang="ru-RU" sz="3100" dirty="0" smtClean="0">
                <a:solidFill>
                  <a:srgbClr val="FFFF00"/>
                </a:solidFill>
                <a:latin typeface="Arial" pitchFamily="34" charset="0"/>
                <a:cs typeface="Arial" pitchFamily="34" charset="0"/>
              </a:rPr>
              <a:t>Выполнила</a:t>
            </a:r>
            <a:r>
              <a:rPr lang="en-US" sz="3100" dirty="0" smtClean="0">
                <a:solidFill>
                  <a:srgbClr val="FFFF00"/>
                </a:solidFill>
                <a:latin typeface="Arial" pitchFamily="34" charset="0"/>
                <a:cs typeface="Arial" pitchFamily="34" charset="0"/>
              </a:rPr>
              <a:t>:</a:t>
            </a:r>
            <a:r>
              <a:rPr lang="ru-RU" sz="3100" dirty="0" smtClean="0">
                <a:solidFill>
                  <a:srgbClr val="FFFF00"/>
                </a:solidFill>
                <a:latin typeface="Arial" pitchFamily="34" charset="0"/>
                <a:cs typeface="Arial" pitchFamily="34" charset="0"/>
              </a:rPr>
              <a:t> </a:t>
            </a:r>
            <a:r>
              <a:rPr lang="ru-RU" sz="3100" dirty="0" err="1" smtClean="0">
                <a:solidFill>
                  <a:srgbClr val="FFFF00"/>
                </a:solidFill>
                <a:latin typeface="Arial" pitchFamily="34" charset="0"/>
                <a:cs typeface="Arial" pitchFamily="34" charset="0"/>
              </a:rPr>
              <a:t>Карандашева</a:t>
            </a:r>
            <a:r>
              <a:rPr lang="ru-RU" sz="3100" dirty="0" smtClean="0">
                <a:solidFill>
                  <a:srgbClr val="FFFF00"/>
                </a:solidFill>
                <a:latin typeface="Arial" pitchFamily="34" charset="0"/>
                <a:cs typeface="Arial" pitchFamily="34" charset="0"/>
              </a:rPr>
              <a:t> Ольга Алексеевна</a:t>
            </a:r>
          </a:p>
          <a:p>
            <a:pPr>
              <a:lnSpc>
                <a:spcPct val="90000"/>
              </a:lnSpc>
            </a:pPr>
            <a:r>
              <a:rPr lang="ru-RU" sz="3100" dirty="0" smtClean="0">
                <a:solidFill>
                  <a:srgbClr val="FFFF00"/>
                </a:solidFill>
                <a:latin typeface="Arial" pitchFamily="34" charset="0"/>
                <a:cs typeface="Arial" pitchFamily="34" charset="0"/>
              </a:rPr>
              <a:t>учитель начальных классов МОУ </a:t>
            </a:r>
            <a:r>
              <a:rPr lang="ru-RU" sz="3100" smtClean="0">
                <a:solidFill>
                  <a:srgbClr val="FFFF00"/>
                </a:solidFill>
                <a:latin typeface="Arial" pitchFamily="34" charset="0"/>
                <a:cs typeface="Arial" pitchFamily="34" charset="0"/>
              </a:rPr>
              <a:t>«</a:t>
            </a:r>
            <a:r>
              <a:rPr lang="ru-RU" sz="3100" smtClean="0">
                <a:solidFill>
                  <a:srgbClr val="FFFF00"/>
                </a:solidFill>
                <a:latin typeface="Arial" pitchFamily="34" charset="0"/>
                <a:cs typeface="Arial" pitchFamily="34" charset="0"/>
              </a:rPr>
              <a:t>СОШ </a:t>
            </a:r>
            <a:r>
              <a:rPr lang="ru-RU" sz="3100" dirty="0" smtClean="0">
                <a:solidFill>
                  <a:srgbClr val="FFFF00"/>
                </a:solidFill>
                <a:latin typeface="Arial" pitchFamily="34" charset="0"/>
                <a:cs typeface="Arial" pitchFamily="34" charset="0"/>
              </a:rPr>
              <a:t>№4»</a:t>
            </a:r>
          </a:p>
          <a:p>
            <a:pPr>
              <a:lnSpc>
                <a:spcPct val="90000"/>
              </a:lnSpc>
            </a:pPr>
            <a:endParaRPr lang="ru-RU" sz="3100" dirty="0" smtClean="0">
              <a:solidFill>
                <a:srgbClr val="FFFF00"/>
              </a:solidFill>
              <a:latin typeface="Arial" pitchFamily="34" charset="0"/>
              <a:cs typeface="Arial" pitchFamily="34" charset="0"/>
            </a:endParaRPr>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fontScale="90000"/>
          </a:bodyPr>
          <a:lstStyle/>
          <a:p>
            <a:pPr algn="l"/>
            <a:r>
              <a:rPr lang="ru-RU" sz="2700" b="1" dirty="0" smtClean="0">
                <a:solidFill>
                  <a:srgbClr val="FFFF00"/>
                </a:solidFill>
                <a:latin typeface="Arial" pitchFamily="34" charset="0"/>
                <a:cs typeface="Arial" pitchFamily="34" charset="0"/>
              </a:rPr>
              <a:t>                   </a:t>
            </a:r>
            <a:br>
              <a:rPr lang="ru-RU" sz="2700" b="1" dirty="0" smtClean="0">
                <a:solidFill>
                  <a:srgbClr val="FFFF00"/>
                </a:solidFill>
                <a:latin typeface="Arial" pitchFamily="34" charset="0"/>
                <a:cs typeface="Arial" pitchFamily="34" charset="0"/>
              </a:rPr>
            </a:br>
            <a:r>
              <a:rPr lang="ru-RU" sz="3700" b="1" dirty="0" smtClean="0">
                <a:solidFill>
                  <a:srgbClr val="FFFF00"/>
                </a:solidFill>
                <a:latin typeface="Arial" pitchFamily="34" charset="0"/>
                <a:cs typeface="Arial" pitchFamily="34" charset="0"/>
              </a:rPr>
              <a:t/>
            </a:r>
            <a:br>
              <a:rPr lang="ru-RU" sz="3700" b="1" dirty="0" smtClean="0">
                <a:solidFill>
                  <a:srgbClr val="FFFF00"/>
                </a:solidFill>
                <a:latin typeface="Arial" pitchFamily="34" charset="0"/>
                <a:cs typeface="Arial" pitchFamily="34" charset="0"/>
              </a:rPr>
            </a:br>
            <a:r>
              <a:rPr lang="ru-RU" sz="3700" b="1" dirty="0" smtClean="0">
                <a:solidFill>
                  <a:srgbClr val="FFFF00"/>
                </a:solidFill>
                <a:latin typeface="Arial" pitchFamily="34" charset="0"/>
                <a:cs typeface="Arial" pitchFamily="34" charset="0"/>
              </a:rPr>
              <a:t>Прогнозирование на уровне предложения.</a:t>
            </a:r>
            <a:br>
              <a:rPr lang="ru-RU" sz="3700" b="1" dirty="0" smtClean="0">
                <a:solidFill>
                  <a:srgbClr val="FFFF00"/>
                </a:solidFill>
                <a:latin typeface="Arial" pitchFamily="34" charset="0"/>
                <a:cs typeface="Arial" pitchFamily="34" charset="0"/>
              </a:rPr>
            </a:br>
            <a:r>
              <a:rPr lang="ru-RU" sz="3700" dirty="0" smtClean="0">
                <a:solidFill>
                  <a:srgbClr val="FFFF00"/>
                </a:solidFill>
                <a:latin typeface="Arial" pitchFamily="34" charset="0"/>
                <a:cs typeface="Arial" pitchFamily="34" charset="0"/>
              </a:rPr>
              <a:t/>
            </a:r>
            <a:br>
              <a:rPr lang="ru-RU" sz="3700" dirty="0" smtClean="0">
                <a:solidFill>
                  <a:srgbClr val="FFFF00"/>
                </a:solidFill>
                <a:latin typeface="Arial" pitchFamily="34" charset="0"/>
                <a:cs typeface="Arial" pitchFamily="34" charset="0"/>
              </a:rPr>
            </a:br>
            <a:r>
              <a:rPr lang="ru-RU" sz="3700" dirty="0" smtClean="0">
                <a:solidFill>
                  <a:srgbClr val="FFFF00"/>
                </a:solidFill>
                <a:latin typeface="Arial" pitchFamily="34" charset="0"/>
                <a:cs typeface="Arial" pitchFamily="34" charset="0"/>
              </a:rPr>
              <a:t>5. «Дополни предложение». Пропуск слов.</a:t>
            </a:r>
            <a:br>
              <a:rPr lang="ru-RU" sz="3700" dirty="0" smtClean="0">
                <a:solidFill>
                  <a:srgbClr val="FFFF00"/>
                </a:solidFill>
                <a:latin typeface="Arial" pitchFamily="34" charset="0"/>
                <a:cs typeface="Arial" pitchFamily="34" charset="0"/>
              </a:rPr>
            </a:br>
            <a:r>
              <a:rPr lang="ru-RU" sz="3700" dirty="0" smtClean="0">
                <a:solidFill>
                  <a:srgbClr val="FFFF00"/>
                </a:solidFill>
                <a:latin typeface="Arial" pitchFamily="34" charset="0"/>
                <a:cs typeface="Arial" pitchFamily="34" charset="0"/>
              </a:rPr>
              <a:t>Инструкция: дополни предложения, вставь в предложения пропущенные слова.</a:t>
            </a:r>
            <a:br>
              <a:rPr lang="ru-RU" sz="3700" dirty="0" smtClean="0">
                <a:solidFill>
                  <a:srgbClr val="FFFF00"/>
                </a:solidFill>
                <a:latin typeface="Arial" pitchFamily="34" charset="0"/>
                <a:cs typeface="Arial" pitchFamily="34" charset="0"/>
              </a:rPr>
            </a:br>
            <a:r>
              <a:rPr lang="ru-RU" sz="3700" dirty="0" smtClean="0">
                <a:solidFill>
                  <a:srgbClr val="FFFF00"/>
                </a:solidFill>
                <a:latin typeface="Arial" pitchFamily="34" charset="0"/>
                <a:cs typeface="Arial" pitchFamily="34" charset="0"/>
              </a:rPr>
              <a:t>Критерии:</a:t>
            </a:r>
            <a:br>
              <a:rPr lang="ru-RU" sz="3700" dirty="0" smtClean="0">
                <a:solidFill>
                  <a:srgbClr val="FFFF00"/>
                </a:solidFill>
                <a:latin typeface="Arial" pitchFamily="34" charset="0"/>
                <a:cs typeface="Arial" pitchFamily="34" charset="0"/>
              </a:rPr>
            </a:br>
            <a:r>
              <a:rPr lang="ru-RU" sz="3700" dirty="0" smtClean="0">
                <a:solidFill>
                  <a:srgbClr val="FFFF00"/>
                </a:solidFill>
                <a:latin typeface="Arial" pitchFamily="34" charset="0"/>
                <a:cs typeface="Arial" pitchFamily="34" charset="0"/>
              </a:rPr>
              <a:t>- количество правильно подобранных по смыслу слов,</a:t>
            </a:r>
            <a:br>
              <a:rPr lang="ru-RU" sz="3700" dirty="0" smtClean="0">
                <a:solidFill>
                  <a:srgbClr val="FFFF00"/>
                </a:solidFill>
                <a:latin typeface="Arial" pitchFamily="34" charset="0"/>
                <a:cs typeface="Arial" pitchFamily="34" charset="0"/>
              </a:rPr>
            </a:br>
            <a:r>
              <a:rPr lang="ru-RU" sz="3700" dirty="0" smtClean="0">
                <a:solidFill>
                  <a:srgbClr val="FFFF00"/>
                </a:solidFill>
                <a:latin typeface="Arial" pitchFamily="34" charset="0"/>
                <a:cs typeface="Arial" pitchFamily="34" charset="0"/>
              </a:rPr>
              <a:t>- самостоятельность,</a:t>
            </a:r>
            <a:br>
              <a:rPr lang="ru-RU" sz="3700" dirty="0" smtClean="0">
                <a:solidFill>
                  <a:srgbClr val="FFFF00"/>
                </a:solidFill>
                <a:latin typeface="Arial" pitchFamily="34" charset="0"/>
                <a:cs typeface="Arial" pitchFamily="34" charset="0"/>
              </a:rPr>
            </a:br>
            <a:r>
              <a:rPr lang="ru-RU" sz="3700" dirty="0" smtClean="0">
                <a:solidFill>
                  <a:srgbClr val="FFFF00"/>
                </a:solidFill>
                <a:latin typeface="Arial" pitchFamily="34" charset="0"/>
                <a:cs typeface="Arial" pitchFamily="34" charset="0"/>
              </a:rPr>
              <a:t>- время, затраченное на отгадывание слов.</a:t>
            </a:r>
            <a:r>
              <a:rPr lang="ru-RU" sz="3700" b="1" dirty="0" smtClean="0">
                <a:solidFill>
                  <a:srgbClr val="FFFF00"/>
                </a:solidFill>
                <a:latin typeface="Arial" pitchFamily="34" charset="0"/>
                <a:cs typeface="Arial" pitchFamily="34" charset="0"/>
              </a:rPr>
              <a:t>   </a:t>
            </a:r>
            <a:r>
              <a:rPr lang="ru-RU" sz="2600" b="1" dirty="0" smtClean="0">
                <a:solidFill>
                  <a:srgbClr val="FFFF00"/>
                </a:solidFill>
                <a:latin typeface="Arial" pitchFamily="34" charset="0"/>
                <a:cs typeface="Arial" pitchFamily="34" charset="0"/>
              </a:rPr>
              <a:t/>
            </a:r>
            <a:br>
              <a:rPr lang="ru-RU" sz="2600" b="1" dirty="0" smtClean="0">
                <a:solidFill>
                  <a:srgbClr val="FFFF00"/>
                </a:solidFill>
                <a:latin typeface="Arial" pitchFamily="34" charset="0"/>
                <a:cs typeface="Arial" pitchFamily="34" charset="0"/>
              </a:rPr>
            </a:br>
            <a:r>
              <a:rPr lang="ru-RU" sz="2600" b="1" dirty="0" smtClean="0">
                <a:solidFill>
                  <a:srgbClr val="FFFF00"/>
                </a:solidFill>
                <a:latin typeface="Arial" pitchFamily="34" charset="0"/>
                <a:cs typeface="Arial" pitchFamily="34" charset="0"/>
              </a:rPr>
              <a:t>          </a:t>
            </a:r>
            <a:br>
              <a:rPr lang="ru-RU" sz="2600" b="1" dirty="0" smtClean="0">
                <a:solidFill>
                  <a:srgbClr val="FFFF00"/>
                </a:solidFill>
                <a:latin typeface="Arial" pitchFamily="34" charset="0"/>
                <a:cs typeface="Arial" pitchFamily="34" charset="0"/>
              </a:rPr>
            </a:br>
            <a:r>
              <a:rPr lang="ru-RU" sz="2400" dirty="0" smtClean="0"/>
              <a:t/>
            </a:r>
            <a:br>
              <a:rPr lang="ru-RU" sz="2400" dirty="0" smtClean="0"/>
            </a:br>
            <a:r>
              <a:rPr lang="ru-RU" sz="2400" dirty="0" smtClean="0">
                <a:solidFill>
                  <a:srgbClr val="FFFF00"/>
                </a:solidFill>
                <a:latin typeface="Arial" pitchFamily="34" charset="0"/>
                <a:cs typeface="Arial" pitchFamily="34" charset="0"/>
              </a:rPr>
              <a:t/>
            </a:r>
            <a:br>
              <a:rPr lang="ru-RU" sz="2400" dirty="0" smtClean="0">
                <a:solidFill>
                  <a:srgbClr val="FFFF00"/>
                </a:solidFill>
                <a:latin typeface="Arial" pitchFamily="34" charset="0"/>
                <a:cs typeface="Arial" pitchFamily="34" charset="0"/>
              </a:rPr>
            </a:br>
            <a:r>
              <a:rPr lang="ru-RU" sz="2400" dirty="0" smtClean="0">
                <a:solidFill>
                  <a:srgbClr val="FFFF00"/>
                </a:solidFill>
                <a:latin typeface="Arial" pitchFamily="34" charset="0"/>
                <a:cs typeface="Arial" pitchFamily="34" charset="0"/>
              </a:rPr>
              <a:t/>
            </a:r>
            <a:br>
              <a:rPr lang="ru-RU" sz="2400" dirty="0" smtClean="0">
                <a:solidFill>
                  <a:srgbClr val="FFFF00"/>
                </a:solidFill>
                <a:latin typeface="Arial" pitchFamily="34" charset="0"/>
                <a:cs typeface="Arial" pitchFamily="34" charset="0"/>
              </a:rPr>
            </a:br>
            <a:endParaRPr lang="ru-RU" sz="2400"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a:bodyPr>
          <a:lstStyle/>
          <a:p>
            <a:pPr algn="l"/>
            <a:r>
              <a:rPr lang="ru-RU" sz="3300" b="1" dirty="0" smtClean="0">
                <a:solidFill>
                  <a:srgbClr val="FFFF00"/>
                </a:solidFill>
                <a:latin typeface="Arial" pitchFamily="34" charset="0"/>
                <a:cs typeface="Arial" pitchFamily="34" charset="0"/>
              </a:rPr>
              <a:t>     Прогнозирование на уровне текста</a:t>
            </a:r>
            <a:r>
              <a:rPr lang="ru-RU" sz="3300" dirty="0" smtClean="0">
                <a:solidFill>
                  <a:srgbClr val="FFFF00"/>
                </a:solidFill>
                <a:latin typeface="Arial" pitchFamily="34" charset="0"/>
                <a:cs typeface="Arial" pitchFamily="34" charset="0"/>
              </a:rPr>
              <a:t/>
            </a:r>
            <a:br>
              <a:rPr lang="ru-RU" sz="33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 6. Материал исследования: карточки с названиями рассказов </a:t>
            </a:r>
            <a:br>
              <a:rPr lang="ru-RU" sz="33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В.В. </a:t>
            </a:r>
            <a:r>
              <a:rPr lang="ru-RU" sz="3300" dirty="0" err="1" smtClean="0">
                <a:solidFill>
                  <a:srgbClr val="FFFF00"/>
                </a:solidFill>
                <a:latin typeface="Arial" pitchFamily="34" charset="0"/>
                <a:cs typeface="Arial" pitchFamily="34" charset="0"/>
              </a:rPr>
              <a:t>Голявкина</a:t>
            </a:r>
            <a:r>
              <a:rPr lang="ru-RU" sz="3300" dirty="0" smtClean="0">
                <a:solidFill>
                  <a:srgbClr val="FFFF00"/>
                </a:solidFill>
                <a:latin typeface="Arial" pitchFamily="34" charset="0"/>
                <a:cs typeface="Arial" pitchFamily="34" charset="0"/>
              </a:rPr>
              <a:t> «Как я помогал маме мыть пол», «Тетрадки под дождём», «Всему своё место».</a:t>
            </a:r>
            <a:br>
              <a:rPr lang="ru-RU" sz="33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Инструкция: послушай название текста и скажи о чём рассказ.</a:t>
            </a:r>
            <a:br>
              <a:rPr lang="ru-RU" sz="33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Критерии:</a:t>
            </a:r>
            <a:br>
              <a:rPr lang="ru-RU" sz="33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 - адекватность выбранных ответов,</a:t>
            </a:r>
            <a:br>
              <a:rPr lang="ru-RU" sz="33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 самостоятельность;</a:t>
            </a:r>
            <a:br>
              <a:rPr lang="ru-RU" sz="33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 полнота и точность ответов.</a:t>
            </a:r>
            <a:endParaRPr lang="ru-RU" sz="33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Autofit/>
          </a:bodyPr>
          <a:lstStyle/>
          <a:p>
            <a:pPr algn="l"/>
            <a:r>
              <a:rPr lang="ru-RU" sz="2400" dirty="0" smtClean="0">
                <a:solidFill>
                  <a:srgbClr val="FFFF00"/>
                </a:solidFill>
                <a:latin typeface="Arial" pitchFamily="34" charset="0"/>
                <a:cs typeface="Arial" pitchFamily="34" charset="0"/>
              </a:rPr>
              <a:t>Высокий уровень - </a:t>
            </a:r>
            <a:r>
              <a:rPr lang="ru-RU" sz="2400" dirty="0" err="1" smtClean="0">
                <a:solidFill>
                  <a:srgbClr val="FFFF00"/>
                </a:solidFill>
                <a:latin typeface="Arial" pitchFamily="34" charset="0"/>
                <a:cs typeface="Arial" pitchFamily="34" charset="0"/>
              </a:rPr>
              <a:t>уровень</a:t>
            </a:r>
            <a:r>
              <a:rPr lang="ru-RU" sz="2400" dirty="0" smtClean="0">
                <a:solidFill>
                  <a:srgbClr val="FFFF00"/>
                </a:solidFill>
                <a:latin typeface="Arial" pitchFamily="34" charset="0"/>
                <a:cs typeface="Arial" pitchFamily="34" charset="0"/>
              </a:rPr>
              <a:t> достаточного развития прогностических операций во время чтения слов. Дети этого уровня правильно угадывали  от 17 до 19 слов, если допускали ошибки, то самостоятельно их исправляли, выполняли задания без помощи экспериментатора, давали ответы быстро, не задумываясь.</a:t>
            </a:r>
            <a:br>
              <a:rPr lang="ru-RU" sz="2400" dirty="0" smtClean="0">
                <a:solidFill>
                  <a:srgbClr val="FFFF00"/>
                </a:solidFill>
                <a:latin typeface="Arial" pitchFamily="34" charset="0"/>
                <a:cs typeface="Arial" pitchFamily="34" charset="0"/>
              </a:rPr>
            </a:br>
            <a:r>
              <a:rPr lang="ru-RU" sz="2400" dirty="0" smtClean="0">
                <a:solidFill>
                  <a:srgbClr val="FFFF00"/>
                </a:solidFill>
                <a:latin typeface="Arial" pitchFamily="34" charset="0"/>
                <a:cs typeface="Arial" pitchFamily="34" charset="0"/>
              </a:rPr>
              <a:t/>
            </a:r>
            <a:br>
              <a:rPr lang="ru-RU" sz="2400" dirty="0" smtClean="0">
                <a:solidFill>
                  <a:srgbClr val="FFFF00"/>
                </a:solidFill>
                <a:latin typeface="Arial" pitchFamily="34" charset="0"/>
                <a:cs typeface="Arial" pitchFamily="34" charset="0"/>
              </a:rPr>
            </a:br>
            <a:r>
              <a:rPr lang="ru-RU" sz="2400" dirty="0" smtClean="0">
                <a:solidFill>
                  <a:srgbClr val="FFFF00"/>
                </a:solidFill>
                <a:latin typeface="Arial" pitchFamily="34" charset="0"/>
                <a:cs typeface="Arial" pitchFamily="34" charset="0"/>
              </a:rPr>
              <a:t>Средний уровень - </a:t>
            </a:r>
            <a:r>
              <a:rPr lang="ru-RU" sz="2400" dirty="0" err="1" smtClean="0">
                <a:solidFill>
                  <a:srgbClr val="FFFF00"/>
                </a:solidFill>
                <a:latin typeface="Arial" pitchFamily="34" charset="0"/>
                <a:cs typeface="Arial" pitchFamily="34" charset="0"/>
              </a:rPr>
              <a:t>уровень</a:t>
            </a:r>
            <a:r>
              <a:rPr lang="ru-RU" sz="2400" dirty="0" smtClean="0">
                <a:solidFill>
                  <a:srgbClr val="FFFF00"/>
                </a:solidFill>
                <a:latin typeface="Arial" pitchFamily="34" charset="0"/>
                <a:cs typeface="Arial" pitchFamily="34" charset="0"/>
              </a:rPr>
              <a:t> частичной </a:t>
            </a:r>
            <a:r>
              <a:rPr lang="ru-RU" sz="2400" dirty="0" err="1" smtClean="0">
                <a:solidFill>
                  <a:srgbClr val="FFFF00"/>
                </a:solidFill>
                <a:latin typeface="Arial" pitchFamily="34" charset="0"/>
                <a:cs typeface="Arial" pitchFamily="34" charset="0"/>
              </a:rPr>
              <a:t>сформированности</a:t>
            </a:r>
            <a:r>
              <a:rPr lang="ru-RU" sz="2400" dirty="0" smtClean="0">
                <a:solidFill>
                  <a:srgbClr val="FFFF00"/>
                </a:solidFill>
                <a:latin typeface="Arial" pitchFamily="34" charset="0"/>
                <a:cs typeface="Arial" pitchFamily="34" charset="0"/>
              </a:rPr>
              <a:t> прогностических операций. Дети, отнесённые к этому уровню, правильно угадывали от 10 до 17 слов, выполняли задания при незначительной помощи экспериментатора; ответы давали только после некоторого обдумывания.</a:t>
            </a:r>
            <a:br>
              <a:rPr lang="ru-RU" sz="2400" dirty="0" smtClean="0">
                <a:solidFill>
                  <a:srgbClr val="FFFF00"/>
                </a:solidFill>
                <a:latin typeface="Arial" pitchFamily="34" charset="0"/>
                <a:cs typeface="Arial" pitchFamily="34" charset="0"/>
              </a:rPr>
            </a:br>
            <a:r>
              <a:rPr lang="ru-RU" sz="2400" dirty="0" smtClean="0">
                <a:solidFill>
                  <a:srgbClr val="FFFF00"/>
                </a:solidFill>
                <a:latin typeface="Arial" pitchFamily="34" charset="0"/>
                <a:cs typeface="Arial" pitchFamily="34" charset="0"/>
              </a:rPr>
              <a:t/>
            </a:r>
            <a:br>
              <a:rPr lang="ru-RU" sz="2400" dirty="0" smtClean="0">
                <a:solidFill>
                  <a:srgbClr val="FFFF00"/>
                </a:solidFill>
                <a:latin typeface="Arial" pitchFamily="34" charset="0"/>
                <a:cs typeface="Arial" pitchFamily="34" charset="0"/>
              </a:rPr>
            </a:br>
            <a:r>
              <a:rPr lang="ru-RU" sz="2400" dirty="0" smtClean="0">
                <a:solidFill>
                  <a:srgbClr val="FFFF00"/>
                </a:solidFill>
                <a:latin typeface="Arial" pitchFamily="34" charset="0"/>
                <a:cs typeface="Arial" pitchFamily="34" charset="0"/>
              </a:rPr>
              <a:t>Низкий уровень - </a:t>
            </a:r>
            <a:r>
              <a:rPr lang="ru-RU" sz="2400" dirty="0" err="1" smtClean="0">
                <a:solidFill>
                  <a:srgbClr val="FFFF00"/>
                </a:solidFill>
                <a:latin typeface="Arial" pitchFamily="34" charset="0"/>
                <a:cs typeface="Arial" pitchFamily="34" charset="0"/>
              </a:rPr>
              <a:t>уровень</a:t>
            </a:r>
            <a:r>
              <a:rPr lang="ru-RU" sz="2400" dirty="0" smtClean="0">
                <a:solidFill>
                  <a:srgbClr val="FFFF00"/>
                </a:solidFill>
                <a:latin typeface="Arial" pitchFamily="34" charset="0"/>
                <a:cs typeface="Arial" pitchFamily="34" charset="0"/>
              </a:rPr>
              <a:t> частичных прогностических действий.  Дети,  отнесённые к низкому уровню, правильно угадывали менее десяти слов, отсутствовала реакция на помощь экспериментатора, неправильно давали ответы либо отказывались от ответов.</a:t>
            </a:r>
            <a:endParaRPr lang="ru-RU" sz="2400"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fontScale="90000"/>
          </a:bodyPr>
          <a:lstStyle/>
          <a:p>
            <a:r>
              <a:rPr lang="ru-RU" dirty="0" smtClean="0">
                <a:solidFill>
                  <a:srgbClr val="FFFF00"/>
                </a:solidFill>
                <a:latin typeface="Arial" pitchFamily="34" charset="0"/>
                <a:cs typeface="Arial" pitchFamily="34" charset="0"/>
              </a:rPr>
              <a:t>Результаты констатирующего эксперимента (%)</a:t>
            </a:r>
            <a:br>
              <a:rPr lang="ru-RU" dirty="0" smtClean="0">
                <a:solidFill>
                  <a:srgbClr val="FFFF00"/>
                </a:solidFill>
                <a:latin typeface="Arial" pitchFamily="34" charset="0"/>
                <a:cs typeface="Arial" pitchFamily="34" charset="0"/>
              </a:rPr>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graphicFrame>
        <p:nvGraphicFramePr>
          <p:cNvPr id="4" name="Таблица 3"/>
          <p:cNvGraphicFramePr>
            <a:graphicFrameLocks noGrp="1"/>
          </p:cNvGraphicFramePr>
          <p:nvPr/>
        </p:nvGraphicFramePr>
        <p:xfrm>
          <a:off x="0" y="1428736"/>
          <a:ext cx="9144001" cy="5000659"/>
        </p:xfrm>
        <a:graphic>
          <a:graphicData uri="http://schemas.openxmlformats.org/drawingml/2006/table">
            <a:tbl>
              <a:tblPr firstRow="1" bandRow="1">
                <a:tableStyleId>{5C22544A-7EE6-4342-B048-85BDC9FD1C3A}</a:tableStyleId>
              </a:tblPr>
              <a:tblGrid>
                <a:gridCol w="1656294"/>
                <a:gridCol w="648127"/>
                <a:gridCol w="648127"/>
                <a:gridCol w="648127"/>
                <a:gridCol w="576112"/>
                <a:gridCol w="648127"/>
                <a:gridCol w="576112"/>
                <a:gridCol w="648127"/>
                <a:gridCol w="576112"/>
                <a:gridCol w="648127"/>
                <a:gridCol w="576112"/>
                <a:gridCol w="648127"/>
                <a:gridCol w="646370"/>
              </a:tblGrid>
              <a:tr h="1396152">
                <a:tc>
                  <a:txBody>
                    <a:bodyPr/>
                    <a:lstStyle/>
                    <a:p>
                      <a:r>
                        <a:rPr lang="ru-RU" dirty="0" smtClean="0">
                          <a:solidFill>
                            <a:srgbClr val="FFFF00"/>
                          </a:solidFill>
                        </a:rPr>
                        <a:t>Уровни сложности</a:t>
                      </a:r>
                      <a:endParaRPr lang="ru-RU" dirty="0">
                        <a:solidFill>
                          <a:srgbClr val="FFFF00"/>
                        </a:solidFill>
                      </a:endParaRPr>
                    </a:p>
                  </a:txBody>
                  <a:tcPr/>
                </a:tc>
                <a:tc gridSpan="3">
                  <a:txBody>
                    <a:bodyPr/>
                    <a:lstStyle/>
                    <a:p>
                      <a:r>
                        <a:rPr lang="ru-RU" dirty="0" smtClean="0">
                          <a:solidFill>
                            <a:srgbClr val="FFFF00"/>
                          </a:solidFill>
                        </a:rPr>
                        <a:t>На уровне слова</a:t>
                      </a:r>
                      <a:endParaRPr lang="ru-RU" dirty="0">
                        <a:solidFill>
                          <a:srgbClr val="FFFF00"/>
                        </a:solidFill>
                      </a:endParaRPr>
                    </a:p>
                  </a:txBody>
                  <a:tcPr/>
                </a:tc>
                <a:tc hMerge="1">
                  <a:txBody>
                    <a:bodyPr/>
                    <a:lstStyle/>
                    <a:p>
                      <a:endParaRPr lang="ru-RU"/>
                    </a:p>
                  </a:txBody>
                  <a:tcPr/>
                </a:tc>
                <a:tc hMerge="1">
                  <a:txBody>
                    <a:bodyPr/>
                    <a:lstStyle/>
                    <a:p>
                      <a:endParaRPr lang="ru-RU" dirty="0"/>
                    </a:p>
                  </a:txBody>
                  <a:tcPr/>
                </a:tc>
                <a:tc gridSpan="3">
                  <a:txBody>
                    <a:bodyPr/>
                    <a:lstStyle/>
                    <a:p>
                      <a:r>
                        <a:rPr lang="ru-RU" dirty="0" smtClean="0">
                          <a:solidFill>
                            <a:srgbClr val="FFFF00"/>
                          </a:solidFill>
                        </a:rPr>
                        <a:t>Уровень</a:t>
                      </a:r>
                    </a:p>
                    <a:p>
                      <a:r>
                        <a:rPr lang="ru-RU" dirty="0" smtClean="0">
                          <a:solidFill>
                            <a:srgbClr val="FFFF00"/>
                          </a:solidFill>
                        </a:rPr>
                        <a:t>смыслового</a:t>
                      </a:r>
                      <a:r>
                        <a:rPr lang="ru-RU" baseline="0" dirty="0" smtClean="0">
                          <a:solidFill>
                            <a:srgbClr val="FFFF00"/>
                          </a:solidFill>
                        </a:rPr>
                        <a:t> </a:t>
                      </a:r>
                      <a:r>
                        <a:rPr lang="ru-RU" baseline="0" dirty="0" err="1" smtClean="0">
                          <a:solidFill>
                            <a:srgbClr val="FFFF00"/>
                          </a:solidFill>
                        </a:rPr>
                        <a:t>прогнозирова</a:t>
                      </a:r>
                      <a:r>
                        <a:rPr lang="ru-RU" baseline="0" dirty="0" smtClean="0">
                          <a:solidFill>
                            <a:srgbClr val="FFFF00"/>
                          </a:solidFill>
                        </a:rPr>
                        <a:t> -</a:t>
                      </a:r>
                    </a:p>
                    <a:p>
                      <a:r>
                        <a:rPr lang="ru-RU" baseline="0" dirty="0" err="1" smtClean="0">
                          <a:solidFill>
                            <a:srgbClr val="FFFF00"/>
                          </a:solidFill>
                        </a:rPr>
                        <a:t>ние</a:t>
                      </a:r>
                      <a:endParaRPr lang="ru-RU" dirty="0">
                        <a:solidFill>
                          <a:srgbClr val="FFFF00"/>
                        </a:solidFill>
                      </a:endParaRPr>
                    </a:p>
                  </a:txBody>
                  <a:tcPr/>
                </a:tc>
                <a:tc hMerge="1">
                  <a:txBody>
                    <a:bodyPr/>
                    <a:lstStyle/>
                    <a:p>
                      <a:endParaRPr lang="ru-RU"/>
                    </a:p>
                  </a:txBody>
                  <a:tcPr/>
                </a:tc>
                <a:tc hMerge="1">
                  <a:txBody>
                    <a:bodyPr/>
                    <a:lstStyle/>
                    <a:p>
                      <a:endParaRPr lang="ru-RU" dirty="0"/>
                    </a:p>
                  </a:txBody>
                  <a:tcPr/>
                </a:tc>
                <a:tc gridSpan="3">
                  <a:txBody>
                    <a:bodyPr/>
                    <a:lstStyle/>
                    <a:p>
                      <a:r>
                        <a:rPr lang="ru-RU" dirty="0" smtClean="0">
                          <a:solidFill>
                            <a:srgbClr val="FFFF00"/>
                          </a:solidFill>
                        </a:rPr>
                        <a:t>На  уровне  предложения</a:t>
                      </a:r>
                      <a:endParaRPr lang="ru-RU" dirty="0">
                        <a:solidFill>
                          <a:srgbClr val="FFFF00"/>
                        </a:solidFill>
                      </a:endParaRPr>
                    </a:p>
                  </a:txBody>
                  <a:tcPr/>
                </a:tc>
                <a:tc hMerge="1">
                  <a:txBody>
                    <a:bodyPr/>
                    <a:lstStyle/>
                    <a:p>
                      <a:endParaRPr lang="ru-RU"/>
                    </a:p>
                  </a:txBody>
                  <a:tcPr/>
                </a:tc>
                <a:tc hMerge="1">
                  <a:txBody>
                    <a:bodyPr/>
                    <a:lstStyle/>
                    <a:p>
                      <a:endParaRPr lang="ru-RU" dirty="0"/>
                    </a:p>
                  </a:txBody>
                  <a:tcPr/>
                </a:tc>
                <a:tc gridSpan="3">
                  <a:txBody>
                    <a:bodyPr/>
                    <a:lstStyle/>
                    <a:p>
                      <a:r>
                        <a:rPr lang="ru-RU" dirty="0" smtClean="0">
                          <a:solidFill>
                            <a:srgbClr val="FFFF00"/>
                          </a:solidFill>
                        </a:rPr>
                        <a:t>На уровне текста</a:t>
                      </a:r>
                      <a:endParaRPr lang="ru-RU" dirty="0">
                        <a:solidFill>
                          <a:srgbClr val="FFFF00"/>
                        </a:solidFill>
                      </a:endParaRPr>
                    </a:p>
                  </a:txBody>
                  <a:tcPr/>
                </a:tc>
                <a:tc hMerge="1">
                  <a:txBody>
                    <a:bodyPr/>
                    <a:lstStyle/>
                    <a:p>
                      <a:endParaRPr lang="ru-RU"/>
                    </a:p>
                  </a:txBody>
                  <a:tcPr/>
                </a:tc>
                <a:tc hMerge="1">
                  <a:txBody>
                    <a:bodyPr/>
                    <a:lstStyle/>
                    <a:p>
                      <a:endParaRPr lang="ru-RU" dirty="0"/>
                    </a:p>
                  </a:txBody>
                  <a:tcPr/>
                </a:tc>
              </a:tr>
              <a:tr h="1456581">
                <a:tc>
                  <a:txBody>
                    <a:bodyPr/>
                    <a:lstStyle/>
                    <a:p>
                      <a:r>
                        <a:rPr lang="ru-RU" dirty="0" smtClean="0"/>
                        <a:t>Уровни </a:t>
                      </a:r>
                      <a:r>
                        <a:rPr lang="ru-RU" dirty="0" err="1" smtClean="0"/>
                        <a:t>сформирован-ности</a:t>
                      </a:r>
                      <a:endParaRPr lang="ru-RU" dirty="0"/>
                    </a:p>
                  </a:txBody>
                  <a:tcPr/>
                </a:tc>
                <a:tc>
                  <a:txBody>
                    <a:bodyPr/>
                    <a:lstStyle/>
                    <a:p>
                      <a:r>
                        <a:rPr lang="ru-RU" dirty="0" smtClean="0"/>
                        <a:t>высокий</a:t>
                      </a:r>
                      <a:endParaRPr lang="ru-RU" dirty="0"/>
                    </a:p>
                  </a:txBody>
                  <a:tcPr vert="vert270"/>
                </a:tc>
                <a:tc>
                  <a:txBody>
                    <a:bodyPr/>
                    <a:lstStyle/>
                    <a:p>
                      <a:r>
                        <a:rPr lang="ru-RU" dirty="0" smtClean="0"/>
                        <a:t>средний</a:t>
                      </a:r>
                      <a:endParaRPr lang="ru-RU" dirty="0"/>
                    </a:p>
                  </a:txBody>
                  <a:tcPr vert="vert270"/>
                </a:tc>
                <a:tc>
                  <a:txBody>
                    <a:bodyPr/>
                    <a:lstStyle/>
                    <a:p>
                      <a:r>
                        <a:rPr lang="ru-RU" dirty="0" smtClean="0"/>
                        <a:t>низкий</a:t>
                      </a:r>
                      <a:endParaRPr lang="ru-RU" dirty="0"/>
                    </a:p>
                  </a:txBody>
                  <a:tcPr vert="vert270"/>
                </a:tc>
                <a:tc>
                  <a:txBody>
                    <a:bodyPr/>
                    <a:lstStyle/>
                    <a:p>
                      <a:r>
                        <a:rPr lang="ru-RU" dirty="0" smtClean="0"/>
                        <a:t>высокий</a:t>
                      </a:r>
                      <a:endParaRPr lang="ru-RU" dirty="0"/>
                    </a:p>
                  </a:txBody>
                  <a:tcPr vert="vert270"/>
                </a:tc>
                <a:tc>
                  <a:txBody>
                    <a:bodyPr/>
                    <a:lstStyle/>
                    <a:p>
                      <a:r>
                        <a:rPr lang="ru-RU" dirty="0" smtClean="0"/>
                        <a:t>средний</a:t>
                      </a:r>
                      <a:endParaRPr lang="ru-RU" dirty="0"/>
                    </a:p>
                  </a:txBody>
                  <a:tcPr vert="vert270"/>
                </a:tc>
                <a:tc>
                  <a:txBody>
                    <a:bodyPr/>
                    <a:lstStyle/>
                    <a:p>
                      <a:r>
                        <a:rPr lang="ru-RU" dirty="0" smtClean="0"/>
                        <a:t>низкий</a:t>
                      </a:r>
                      <a:endParaRPr lang="ru-RU" dirty="0"/>
                    </a:p>
                  </a:txBody>
                  <a:tcPr vert="vert270"/>
                </a:tc>
                <a:tc>
                  <a:txBody>
                    <a:bodyPr/>
                    <a:lstStyle/>
                    <a:p>
                      <a:r>
                        <a:rPr lang="ru-RU" dirty="0" smtClean="0"/>
                        <a:t>высокий</a:t>
                      </a:r>
                      <a:endParaRPr lang="ru-RU" dirty="0"/>
                    </a:p>
                  </a:txBody>
                  <a:tcPr vert="vert270"/>
                </a:tc>
                <a:tc>
                  <a:txBody>
                    <a:bodyPr/>
                    <a:lstStyle/>
                    <a:p>
                      <a:r>
                        <a:rPr lang="ru-RU" dirty="0" smtClean="0"/>
                        <a:t>средний</a:t>
                      </a:r>
                      <a:endParaRPr lang="ru-RU" dirty="0"/>
                    </a:p>
                  </a:txBody>
                  <a:tcPr vert="vert270"/>
                </a:tc>
                <a:tc>
                  <a:txBody>
                    <a:bodyPr/>
                    <a:lstStyle/>
                    <a:p>
                      <a:r>
                        <a:rPr lang="ru-RU" dirty="0" smtClean="0"/>
                        <a:t>низкий</a:t>
                      </a:r>
                      <a:endParaRPr lang="ru-RU" dirty="0"/>
                    </a:p>
                  </a:txBody>
                  <a:tcPr vert="vert270"/>
                </a:tc>
                <a:tc>
                  <a:txBody>
                    <a:bodyPr/>
                    <a:lstStyle/>
                    <a:p>
                      <a:r>
                        <a:rPr lang="ru-RU" dirty="0" smtClean="0"/>
                        <a:t>высокий</a:t>
                      </a:r>
                      <a:endParaRPr lang="ru-RU" dirty="0"/>
                    </a:p>
                  </a:txBody>
                  <a:tcPr vert="vert270"/>
                </a:tc>
                <a:tc>
                  <a:txBody>
                    <a:bodyPr/>
                    <a:lstStyle/>
                    <a:p>
                      <a:r>
                        <a:rPr lang="ru-RU" dirty="0" smtClean="0"/>
                        <a:t>средний</a:t>
                      </a:r>
                      <a:endParaRPr lang="ru-RU" dirty="0"/>
                    </a:p>
                  </a:txBody>
                  <a:tcPr vert="vert270"/>
                </a:tc>
                <a:tc>
                  <a:txBody>
                    <a:bodyPr/>
                    <a:lstStyle/>
                    <a:p>
                      <a:r>
                        <a:rPr lang="ru-RU" dirty="0" smtClean="0"/>
                        <a:t>низкий</a:t>
                      </a:r>
                      <a:endParaRPr lang="ru-RU" dirty="0"/>
                    </a:p>
                  </a:txBody>
                  <a:tcPr vert="vert270"/>
                </a:tc>
              </a:tr>
              <a:tr h="1073963">
                <a:tc>
                  <a:txBody>
                    <a:bodyPr/>
                    <a:lstStyle/>
                    <a:p>
                      <a:r>
                        <a:rPr lang="ru-RU" dirty="0" smtClean="0"/>
                        <a:t>Дети с речевой нормой</a:t>
                      </a:r>
                      <a:endParaRPr lang="ru-RU" dirty="0"/>
                    </a:p>
                  </a:txBody>
                  <a:tcPr/>
                </a:tc>
                <a:tc>
                  <a:txBody>
                    <a:bodyPr/>
                    <a:lstStyle/>
                    <a:p>
                      <a:r>
                        <a:rPr lang="ru-RU" dirty="0" smtClean="0"/>
                        <a:t>100</a:t>
                      </a:r>
                      <a:endParaRPr lang="ru-RU" dirty="0"/>
                    </a:p>
                  </a:txBody>
                  <a:tcPr/>
                </a:tc>
                <a:tc>
                  <a:txBody>
                    <a:bodyPr/>
                    <a:lstStyle/>
                    <a:p>
                      <a:r>
                        <a:rPr lang="ru-RU" dirty="0" smtClean="0"/>
                        <a:t>    -</a:t>
                      </a:r>
                      <a:endParaRPr lang="ru-RU" dirty="0"/>
                    </a:p>
                  </a:txBody>
                  <a:tcPr/>
                </a:tc>
                <a:tc>
                  <a:txBody>
                    <a:bodyPr/>
                    <a:lstStyle/>
                    <a:p>
                      <a:r>
                        <a:rPr lang="ru-RU" dirty="0" smtClean="0"/>
                        <a:t>   -</a:t>
                      </a:r>
                      <a:endParaRPr lang="ru-RU" dirty="0"/>
                    </a:p>
                  </a:txBody>
                  <a:tcPr/>
                </a:tc>
                <a:tc>
                  <a:txBody>
                    <a:bodyPr/>
                    <a:lstStyle/>
                    <a:p>
                      <a:r>
                        <a:rPr lang="ru-RU" dirty="0" smtClean="0"/>
                        <a:t> 58</a:t>
                      </a:r>
                      <a:endParaRPr lang="ru-RU" dirty="0"/>
                    </a:p>
                  </a:txBody>
                  <a:tcPr/>
                </a:tc>
                <a:tc>
                  <a:txBody>
                    <a:bodyPr/>
                    <a:lstStyle/>
                    <a:p>
                      <a:r>
                        <a:rPr lang="ru-RU" dirty="0" smtClean="0"/>
                        <a:t> 42</a:t>
                      </a:r>
                      <a:endParaRPr lang="ru-RU" dirty="0"/>
                    </a:p>
                  </a:txBody>
                  <a:tcPr/>
                </a:tc>
                <a:tc>
                  <a:txBody>
                    <a:bodyPr/>
                    <a:lstStyle/>
                    <a:p>
                      <a:r>
                        <a:rPr lang="ru-RU" dirty="0" smtClean="0"/>
                        <a:t>  -</a:t>
                      </a:r>
                      <a:endParaRPr lang="ru-RU" dirty="0"/>
                    </a:p>
                  </a:txBody>
                  <a:tcPr/>
                </a:tc>
                <a:tc>
                  <a:txBody>
                    <a:bodyPr/>
                    <a:lstStyle/>
                    <a:p>
                      <a:r>
                        <a:rPr lang="ru-RU" dirty="0" smtClean="0"/>
                        <a:t>   92</a:t>
                      </a:r>
                      <a:endParaRPr lang="ru-RU" dirty="0"/>
                    </a:p>
                  </a:txBody>
                  <a:tcPr/>
                </a:tc>
                <a:tc>
                  <a:txBody>
                    <a:bodyPr/>
                    <a:lstStyle/>
                    <a:p>
                      <a:r>
                        <a:rPr lang="ru-RU" dirty="0" smtClean="0"/>
                        <a:t>  8</a:t>
                      </a:r>
                      <a:endParaRPr lang="ru-RU" dirty="0"/>
                    </a:p>
                  </a:txBody>
                  <a:tcPr/>
                </a:tc>
                <a:tc>
                  <a:txBody>
                    <a:bodyPr/>
                    <a:lstStyle/>
                    <a:p>
                      <a:r>
                        <a:rPr lang="ru-RU" dirty="0" smtClean="0"/>
                        <a:t>    -</a:t>
                      </a:r>
                      <a:endParaRPr lang="ru-RU" dirty="0"/>
                    </a:p>
                  </a:txBody>
                  <a:tcPr/>
                </a:tc>
                <a:tc>
                  <a:txBody>
                    <a:bodyPr/>
                    <a:lstStyle/>
                    <a:p>
                      <a:r>
                        <a:rPr lang="ru-RU" dirty="0" smtClean="0"/>
                        <a:t>  92</a:t>
                      </a:r>
                      <a:endParaRPr lang="ru-RU" dirty="0"/>
                    </a:p>
                  </a:txBody>
                  <a:tcPr/>
                </a:tc>
                <a:tc>
                  <a:txBody>
                    <a:bodyPr/>
                    <a:lstStyle/>
                    <a:p>
                      <a:r>
                        <a:rPr lang="ru-RU" dirty="0" smtClean="0"/>
                        <a:t>  8</a:t>
                      </a:r>
                      <a:endParaRPr lang="ru-RU" dirty="0"/>
                    </a:p>
                  </a:txBody>
                  <a:tcPr/>
                </a:tc>
                <a:tc>
                  <a:txBody>
                    <a:bodyPr/>
                    <a:lstStyle/>
                    <a:p>
                      <a:r>
                        <a:rPr lang="ru-RU" dirty="0" smtClean="0"/>
                        <a:t>   -</a:t>
                      </a:r>
                      <a:endParaRPr lang="ru-RU" dirty="0"/>
                    </a:p>
                  </a:txBody>
                  <a:tcPr/>
                </a:tc>
              </a:tr>
              <a:tr h="1073963">
                <a:tc>
                  <a:txBody>
                    <a:bodyPr/>
                    <a:lstStyle/>
                    <a:p>
                      <a:r>
                        <a:rPr lang="ru-RU" dirty="0" smtClean="0"/>
                        <a:t>Дети с речевой патологией</a:t>
                      </a:r>
                      <a:endParaRPr lang="ru-RU" dirty="0"/>
                    </a:p>
                  </a:txBody>
                  <a:tcPr/>
                </a:tc>
                <a:tc>
                  <a:txBody>
                    <a:bodyPr/>
                    <a:lstStyle/>
                    <a:p>
                      <a:r>
                        <a:rPr lang="ru-RU" dirty="0" smtClean="0"/>
                        <a:t>   -</a:t>
                      </a:r>
                      <a:endParaRPr lang="ru-RU" dirty="0"/>
                    </a:p>
                  </a:txBody>
                  <a:tcPr/>
                </a:tc>
                <a:tc>
                  <a:txBody>
                    <a:bodyPr/>
                    <a:lstStyle/>
                    <a:p>
                      <a:r>
                        <a:rPr lang="ru-RU" dirty="0" smtClean="0"/>
                        <a:t>100</a:t>
                      </a:r>
                      <a:endParaRPr lang="ru-RU" dirty="0"/>
                    </a:p>
                  </a:txBody>
                  <a:tcPr/>
                </a:tc>
                <a:tc>
                  <a:txBody>
                    <a:bodyPr/>
                    <a:lstStyle/>
                    <a:p>
                      <a:r>
                        <a:rPr lang="ru-RU" dirty="0" smtClean="0"/>
                        <a:t>   -</a:t>
                      </a:r>
                      <a:endParaRPr lang="ru-RU" dirty="0"/>
                    </a:p>
                  </a:txBody>
                  <a:tcPr/>
                </a:tc>
                <a:tc>
                  <a:txBody>
                    <a:bodyPr/>
                    <a:lstStyle/>
                    <a:p>
                      <a:r>
                        <a:rPr lang="ru-RU" dirty="0" smtClean="0"/>
                        <a:t>   -</a:t>
                      </a:r>
                      <a:endParaRPr lang="ru-RU" dirty="0"/>
                    </a:p>
                  </a:txBody>
                  <a:tcPr/>
                </a:tc>
                <a:tc>
                  <a:txBody>
                    <a:bodyPr/>
                    <a:lstStyle/>
                    <a:p>
                      <a:r>
                        <a:rPr lang="ru-RU" dirty="0" smtClean="0"/>
                        <a:t> 33</a:t>
                      </a:r>
                      <a:endParaRPr lang="ru-RU" dirty="0"/>
                    </a:p>
                  </a:txBody>
                  <a:tcPr/>
                </a:tc>
                <a:tc>
                  <a:txBody>
                    <a:bodyPr/>
                    <a:lstStyle/>
                    <a:p>
                      <a:r>
                        <a:rPr lang="ru-RU" dirty="0" smtClean="0"/>
                        <a:t>  67</a:t>
                      </a:r>
                      <a:endParaRPr lang="ru-RU" dirty="0"/>
                    </a:p>
                  </a:txBody>
                  <a:tcPr/>
                </a:tc>
                <a:tc>
                  <a:txBody>
                    <a:bodyPr/>
                    <a:lstStyle/>
                    <a:p>
                      <a:r>
                        <a:rPr lang="ru-RU" dirty="0" smtClean="0"/>
                        <a:t>    -</a:t>
                      </a:r>
                      <a:endParaRPr lang="ru-RU" dirty="0"/>
                    </a:p>
                  </a:txBody>
                  <a:tcPr/>
                </a:tc>
                <a:tc>
                  <a:txBody>
                    <a:bodyPr/>
                    <a:lstStyle/>
                    <a:p>
                      <a:r>
                        <a:rPr lang="ru-RU" dirty="0" smtClean="0"/>
                        <a:t>   8</a:t>
                      </a:r>
                      <a:endParaRPr lang="ru-RU" dirty="0"/>
                    </a:p>
                  </a:txBody>
                  <a:tcPr/>
                </a:tc>
                <a:tc>
                  <a:txBody>
                    <a:bodyPr/>
                    <a:lstStyle/>
                    <a:p>
                      <a:r>
                        <a:rPr lang="ru-RU" dirty="0" smtClean="0"/>
                        <a:t>  92</a:t>
                      </a:r>
                      <a:endParaRPr lang="ru-RU" dirty="0"/>
                    </a:p>
                  </a:txBody>
                  <a:tcPr/>
                </a:tc>
                <a:tc>
                  <a:txBody>
                    <a:bodyPr/>
                    <a:lstStyle/>
                    <a:p>
                      <a:r>
                        <a:rPr lang="ru-RU" dirty="0" smtClean="0"/>
                        <a:t>   -</a:t>
                      </a:r>
                      <a:endParaRPr lang="ru-RU" dirty="0"/>
                    </a:p>
                  </a:txBody>
                  <a:tcPr/>
                </a:tc>
                <a:tc>
                  <a:txBody>
                    <a:bodyPr/>
                    <a:lstStyle/>
                    <a:p>
                      <a:r>
                        <a:rPr lang="ru-RU" dirty="0" smtClean="0"/>
                        <a:t>    4</a:t>
                      </a:r>
                      <a:endParaRPr lang="ru-RU" dirty="0"/>
                    </a:p>
                  </a:txBody>
                  <a:tcPr/>
                </a:tc>
                <a:tc>
                  <a:txBody>
                    <a:bodyPr/>
                    <a:lstStyle/>
                    <a:p>
                      <a:r>
                        <a:rPr lang="ru-RU" dirty="0" smtClean="0"/>
                        <a:t>  96</a:t>
                      </a:r>
                      <a:endParaRPr lang="ru-RU"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fontScale="90000"/>
          </a:bodyPr>
          <a:lstStyle/>
          <a:p>
            <a:pPr algn="l"/>
            <a:r>
              <a:rPr lang="ru-RU" sz="3300" dirty="0" smtClean="0">
                <a:solidFill>
                  <a:srgbClr val="FFFF00"/>
                </a:solidFill>
                <a:latin typeface="Arial" pitchFamily="34" charset="0"/>
                <a:cs typeface="Arial" pitchFamily="34" charset="0"/>
              </a:rPr>
              <a:t/>
            </a:r>
            <a:br>
              <a:rPr lang="ru-RU" sz="3300" dirty="0" smtClean="0">
                <a:solidFill>
                  <a:srgbClr val="FFFF00"/>
                </a:solidFill>
                <a:latin typeface="Arial" pitchFamily="34" charset="0"/>
                <a:cs typeface="Arial" pitchFamily="34" charset="0"/>
              </a:rPr>
            </a:br>
            <a:r>
              <a:rPr lang="ru-RU" sz="3300" b="1" dirty="0" smtClean="0">
                <a:solidFill>
                  <a:srgbClr val="FFFF00"/>
                </a:solidFill>
                <a:latin typeface="Arial" pitchFamily="34" charset="0"/>
                <a:cs typeface="Arial" pitchFamily="34" charset="0"/>
              </a:rPr>
              <a:t>Особенности прогнозирования у младших школьников с недоразвитием речи</a:t>
            </a:r>
            <a:r>
              <a:rPr lang="ru-RU" sz="3300" dirty="0" smtClean="0">
                <a:solidFill>
                  <a:srgbClr val="FFFF00"/>
                </a:solidFill>
                <a:latin typeface="Arial" pitchFamily="34" charset="0"/>
                <a:cs typeface="Arial" pitchFamily="34" charset="0"/>
              </a:rPr>
              <a:t/>
            </a:r>
            <a:br>
              <a:rPr lang="ru-RU" sz="33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 дети с  речевым развитием в норме обладают  более высоким уровнем овладения операциями прогноза в сравнении с детьми, имеющими недоразвитие речи;</a:t>
            </a:r>
            <a:br>
              <a:rPr lang="ru-RU" sz="33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 у детей с недоразвитием речи низкий темп выполнения заданий, что влияет на техническую сторону процесса чтения;</a:t>
            </a:r>
            <a:br>
              <a:rPr lang="ru-RU" sz="33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 дети с недоразвитием речи чаще не замечают своих ошибок;</a:t>
            </a:r>
            <a:br>
              <a:rPr lang="ru-RU" sz="33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 у детей с недоразвитием речи встречаются неадекватные прогностические варианты;</a:t>
            </a:r>
            <a:br>
              <a:rPr lang="ru-RU" sz="33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 дети с недоразвитием речи чаще подбирают ошибочные или  неточные варианты прогноза.</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fontScale="90000"/>
          </a:bodyPr>
          <a:lstStyle/>
          <a:p>
            <a:pPr algn="l"/>
            <a:r>
              <a:rPr lang="ru-RU" sz="2700" b="1" dirty="0" smtClean="0">
                <a:solidFill>
                  <a:srgbClr val="FFFF00"/>
                </a:solidFill>
                <a:latin typeface="Arial" pitchFamily="34" charset="0"/>
                <a:cs typeface="Arial" pitchFamily="34" charset="0"/>
              </a:rPr>
              <a:t/>
            </a:r>
            <a:br>
              <a:rPr lang="ru-RU" sz="2700" b="1" dirty="0" smtClean="0">
                <a:solidFill>
                  <a:srgbClr val="FFFF00"/>
                </a:solidFill>
                <a:latin typeface="Arial" pitchFamily="34" charset="0"/>
                <a:cs typeface="Arial" pitchFamily="34" charset="0"/>
              </a:rPr>
            </a:br>
            <a:r>
              <a:rPr lang="ru-RU" sz="2700" b="1" dirty="0" smtClean="0">
                <a:solidFill>
                  <a:srgbClr val="FFFF00"/>
                </a:solidFill>
                <a:latin typeface="Arial" pitchFamily="34" charset="0"/>
                <a:cs typeface="Arial" pitchFamily="34" charset="0"/>
              </a:rPr>
              <a:t/>
            </a:r>
            <a:br>
              <a:rPr lang="ru-RU" sz="2700" b="1" dirty="0" smtClean="0">
                <a:solidFill>
                  <a:srgbClr val="FFFF00"/>
                </a:solidFill>
                <a:latin typeface="Arial" pitchFamily="34" charset="0"/>
                <a:cs typeface="Arial" pitchFamily="34" charset="0"/>
              </a:rPr>
            </a:br>
            <a:r>
              <a:rPr lang="ru-RU" sz="2700" b="1" dirty="0" smtClean="0">
                <a:solidFill>
                  <a:srgbClr val="FFFF00"/>
                </a:solidFill>
                <a:latin typeface="Arial" pitchFamily="34" charset="0"/>
                <a:cs typeface="Arial" pitchFamily="34" charset="0"/>
              </a:rPr>
              <a:t/>
            </a:r>
            <a:br>
              <a:rPr lang="ru-RU" sz="2700" b="1" dirty="0" smtClean="0">
                <a:solidFill>
                  <a:srgbClr val="FFFF00"/>
                </a:solidFill>
                <a:latin typeface="Arial" pitchFamily="34" charset="0"/>
                <a:cs typeface="Arial" pitchFamily="34" charset="0"/>
              </a:rPr>
            </a:br>
            <a:r>
              <a:rPr lang="ru-RU" sz="2700" b="1" dirty="0" smtClean="0">
                <a:solidFill>
                  <a:srgbClr val="FFFF00"/>
                </a:solidFill>
                <a:latin typeface="Arial" pitchFamily="34" charset="0"/>
                <a:cs typeface="Arial" pitchFamily="34" charset="0"/>
              </a:rPr>
              <a:t/>
            </a:r>
            <a:br>
              <a:rPr lang="ru-RU" sz="2700" b="1" dirty="0" smtClean="0">
                <a:solidFill>
                  <a:srgbClr val="FFFF00"/>
                </a:solidFill>
                <a:latin typeface="Arial" pitchFamily="34" charset="0"/>
                <a:cs typeface="Arial" pitchFamily="34" charset="0"/>
              </a:rPr>
            </a:br>
            <a:r>
              <a:rPr lang="ru-RU" sz="2700" b="1" dirty="0" smtClean="0">
                <a:solidFill>
                  <a:srgbClr val="FFFF00"/>
                </a:solidFill>
                <a:latin typeface="Arial" pitchFamily="34" charset="0"/>
                <a:cs typeface="Arial" pitchFamily="34" charset="0"/>
              </a:rPr>
              <a:t>Критерии оценки педагогических условий</a:t>
            </a:r>
            <a:br>
              <a:rPr lang="ru-RU" sz="2700" b="1" dirty="0" smtClean="0">
                <a:solidFill>
                  <a:srgbClr val="FFFF00"/>
                </a:solidFill>
                <a:latin typeface="Arial" pitchFamily="34" charset="0"/>
                <a:cs typeface="Arial" pitchFamily="34" charset="0"/>
              </a:rPr>
            </a:br>
            <a:r>
              <a:rPr lang="ru-RU" sz="2700" dirty="0" smtClean="0">
                <a:solidFill>
                  <a:srgbClr val="FFFF00"/>
                </a:solidFill>
                <a:latin typeface="Arial" pitchFamily="34" charset="0"/>
                <a:cs typeface="Arial" pitchFamily="34" charset="0"/>
              </a:rPr>
              <a:t/>
            </a:r>
            <a:br>
              <a:rPr lang="ru-RU" sz="2700" dirty="0" smtClean="0">
                <a:solidFill>
                  <a:srgbClr val="FFFF00"/>
                </a:solidFill>
                <a:latin typeface="Arial" pitchFamily="34" charset="0"/>
                <a:cs typeface="Arial" pitchFamily="34" charset="0"/>
              </a:rPr>
            </a:br>
            <a:r>
              <a:rPr lang="ru-RU" sz="2700" dirty="0" smtClean="0">
                <a:solidFill>
                  <a:srgbClr val="FFFF00"/>
                </a:solidFill>
                <a:latin typeface="Arial" pitchFamily="34" charset="0"/>
                <a:cs typeface="Arial" pitchFamily="34" charset="0"/>
              </a:rPr>
              <a:t> 1. Наличие соответствующих задач в образовательной программе;</a:t>
            </a:r>
            <a:br>
              <a:rPr lang="ru-RU" sz="2700" dirty="0" smtClean="0">
                <a:solidFill>
                  <a:srgbClr val="FFFF00"/>
                </a:solidFill>
                <a:latin typeface="Arial" pitchFamily="34" charset="0"/>
                <a:cs typeface="Arial" pitchFamily="34" charset="0"/>
              </a:rPr>
            </a:br>
            <a:r>
              <a:rPr lang="ru-RU" sz="2700" dirty="0" smtClean="0">
                <a:solidFill>
                  <a:srgbClr val="FFFF00"/>
                </a:solidFill>
                <a:latin typeface="Arial" pitchFamily="34" charset="0"/>
                <a:cs typeface="Arial" pitchFamily="34" charset="0"/>
              </a:rPr>
              <a:t>2.  Наличие в перспективном плане данного компонента;</a:t>
            </a:r>
            <a:br>
              <a:rPr lang="ru-RU" sz="2700" dirty="0" smtClean="0">
                <a:solidFill>
                  <a:srgbClr val="FFFF00"/>
                </a:solidFill>
                <a:latin typeface="Arial" pitchFamily="34" charset="0"/>
                <a:cs typeface="Arial" pitchFamily="34" charset="0"/>
              </a:rPr>
            </a:br>
            <a:r>
              <a:rPr lang="ru-RU" sz="2700" dirty="0" smtClean="0">
                <a:solidFill>
                  <a:srgbClr val="FFFF00"/>
                </a:solidFill>
                <a:latin typeface="Arial" pitchFamily="34" charset="0"/>
                <a:cs typeface="Arial" pitchFamily="34" charset="0"/>
              </a:rPr>
              <a:t>3.  Наличие конкретных упражнений в конспектах уроков. </a:t>
            </a:r>
            <a:br>
              <a:rPr lang="ru-RU" sz="2700" dirty="0" smtClean="0">
                <a:solidFill>
                  <a:srgbClr val="FFFF00"/>
                </a:solidFill>
                <a:latin typeface="Arial" pitchFamily="34" charset="0"/>
                <a:cs typeface="Arial" pitchFamily="34" charset="0"/>
              </a:rPr>
            </a:br>
            <a:r>
              <a:rPr lang="ru-RU" sz="2700" dirty="0" smtClean="0">
                <a:solidFill>
                  <a:srgbClr val="FFFF00"/>
                </a:solidFill>
                <a:latin typeface="Arial" pitchFamily="34" charset="0"/>
                <a:cs typeface="Arial" pitchFamily="34" charset="0"/>
              </a:rPr>
              <a:t>4.  Знание учителем упражнений, направленных на формирование прогнозирование содержания текста;</a:t>
            </a:r>
            <a:br>
              <a:rPr lang="ru-RU" sz="2700" dirty="0" smtClean="0">
                <a:solidFill>
                  <a:srgbClr val="FFFF00"/>
                </a:solidFill>
                <a:latin typeface="Arial" pitchFamily="34" charset="0"/>
                <a:cs typeface="Arial" pitchFamily="34" charset="0"/>
              </a:rPr>
            </a:br>
            <a:r>
              <a:rPr lang="ru-RU" sz="2700" dirty="0" smtClean="0">
                <a:solidFill>
                  <a:srgbClr val="FFFF00"/>
                </a:solidFill>
                <a:latin typeface="Arial" pitchFamily="34" charset="0"/>
                <a:cs typeface="Arial" pitchFamily="34" charset="0"/>
              </a:rPr>
              <a:t>5.  Наличие прогнозирования в перечне литературных действий, которые формируются на уроках;</a:t>
            </a:r>
            <a:br>
              <a:rPr lang="ru-RU" sz="2700" dirty="0" smtClean="0">
                <a:solidFill>
                  <a:srgbClr val="FFFF00"/>
                </a:solidFill>
                <a:latin typeface="Arial" pitchFamily="34" charset="0"/>
                <a:cs typeface="Arial" pitchFamily="34" charset="0"/>
              </a:rPr>
            </a:br>
            <a:r>
              <a:rPr lang="ru-RU" sz="2700" dirty="0" smtClean="0">
                <a:solidFill>
                  <a:srgbClr val="FFFF00"/>
                </a:solidFill>
                <a:latin typeface="Arial" pitchFamily="34" charset="0"/>
                <a:cs typeface="Arial" pitchFamily="34" charset="0"/>
              </a:rPr>
              <a:t>6.  Актуальность речевых упражнений в формировании прогнозирования содержания текста у младших школьников с недоразвитием речи.</a:t>
            </a:r>
            <a:br>
              <a:rPr lang="ru-RU" sz="2700" dirty="0" smtClean="0">
                <a:solidFill>
                  <a:srgbClr val="FFFF00"/>
                </a:solidFill>
                <a:latin typeface="Arial" pitchFamily="34" charset="0"/>
                <a:cs typeface="Arial" pitchFamily="34" charset="0"/>
              </a:rPr>
            </a:br>
            <a:r>
              <a:rPr lang="ru-RU" sz="2700" dirty="0" smtClean="0"/>
              <a:t> </a:t>
            </a:r>
            <a:r>
              <a:rPr lang="ru-RU" sz="2700" dirty="0" smtClean="0">
                <a:solidFill>
                  <a:srgbClr val="FFFF00"/>
                </a:solidFill>
                <a:latin typeface="Arial" pitchFamily="34" charset="0"/>
                <a:cs typeface="Arial" pitchFamily="34" charset="0"/>
              </a:rPr>
              <a:t>7. Применение учителем технологии, направленной на формирование прогнозирования содержания текста на уроке чтения;</a:t>
            </a:r>
            <a:br>
              <a:rPr lang="ru-RU" sz="2700" dirty="0" smtClean="0">
                <a:solidFill>
                  <a:srgbClr val="FFFF00"/>
                </a:solidFill>
                <a:latin typeface="Arial" pitchFamily="34" charset="0"/>
                <a:cs typeface="Arial" pitchFamily="34" charset="0"/>
              </a:rPr>
            </a:br>
            <a:r>
              <a:rPr lang="ru-RU" sz="2700" dirty="0" smtClean="0">
                <a:solidFill>
                  <a:srgbClr val="FFFF00"/>
                </a:solidFill>
                <a:latin typeface="Arial" pitchFamily="34" charset="0"/>
                <a:cs typeface="Arial" pitchFamily="34" charset="0"/>
              </a:rPr>
              <a:t>8.  Использование приёма прогнозирования в работе.</a:t>
            </a:r>
            <a:r>
              <a:rPr lang="ru-RU" sz="2700" dirty="0" smtClean="0"/>
              <a:t/>
            </a:r>
            <a:br>
              <a:rPr lang="ru-RU" sz="2700" dirty="0" smtClean="0"/>
            </a:br>
            <a:r>
              <a:rPr lang="ru-RU" dirty="0" smtClean="0"/>
              <a:t/>
            </a:r>
            <a:br>
              <a:rPr lang="ru-RU"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fontScale="90000"/>
          </a:bodyPr>
          <a:lstStyle/>
          <a:p>
            <a:pPr marL="514350" lvl="0" indent="-514350" algn="l" fontAlgn="base">
              <a:spcAft>
                <a:spcPct val="0"/>
              </a:spcAft>
            </a:pPr>
            <a:r>
              <a:rPr lang="ru-RU" sz="2700" b="1" dirty="0" smtClean="0">
                <a:solidFill>
                  <a:srgbClr val="FFFF00"/>
                </a:solidFill>
                <a:latin typeface="Arial" pitchFamily="34" charset="0"/>
                <a:ea typeface="Times New Roman" pitchFamily="18" charset="0"/>
                <a:cs typeface="Arial" pitchFamily="34" charset="0"/>
              </a:rPr>
              <a:t>      1. Подготовительный   этап </a:t>
            </a:r>
            <a:br>
              <a:rPr lang="ru-RU" sz="2700" b="1" dirty="0" smtClean="0">
                <a:solidFill>
                  <a:srgbClr val="FFFF00"/>
                </a:solidFill>
                <a:latin typeface="Arial" pitchFamily="34" charset="0"/>
                <a:ea typeface="Times New Roman" pitchFamily="18" charset="0"/>
                <a:cs typeface="Arial" pitchFamily="34" charset="0"/>
              </a:rPr>
            </a:br>
            <a:r>
              <a:rPr lang="ru-RU" sz="2700" b="1" dirty="0" smtClean="0">
                <a:solidFill>
                  <a:srgbClr val="FFFF00"/>
                </a:solidFill>
                <a:latin typeface="Arial" pitchFamily="34" charset="0"/>
                <a:ea typeface="Times New Roman" pitchFamily="18" charset="0"/>
                <a:cs typeface="Arial" pitchFamily="34" charset="0"/>
              </a:rPr>
              <a:t>Цель: </a:t>
            </a:r>
            <a:r>
              <a:rPr lang="ru-RU" sz="2700" dirty="0" smtClean="0">
                <a:solidFill>
                  <a:srgbClr val="FFFF00"/>
                </a:solidFill>
                <a:latin typeface="Arial" pitchFamily="34" charset="0"/>
                <a:ea typeface="Times New Roman" pitchFamily="18" charset="0"/>
                <a:cs typeface="Arial" pitchFamily="34" charset="0"/>
              </a:rPr>
              <a:t>создание педагогических условий формирования прогнозирования содержания текста, установление</a:t>
            </a:r>
            <a:r>
              <a:rPr lang="ru-RU" sz="2700" dirty="0" smtClean="0">
                <a:solidFill>
                  <a:srgbClr val="FF0000"/>
                </a:solidFill>
                <a:latin typeface="Arial" pitchFamily="34" charset="0"/>
                <a:ea typeface="Times New Roman" pitchFamily="18" charset="0"/>
                <a:cs typeface="Arial" pitchFamily="34" charset="0"/>
              </a:rPr>
              <a:t> </a:t>
            </a:r>
            <a:r>
              <a:rPr lang="ru-RU" sz="2700" dirty="0" smtClean="0">
                <a:solidFill>
                  <a:srgbClr val="FFFF00"/>
                </a:solidFill>
                <a:latin typeface="Arial" pitchFamily="34" charset="0"/>
                <a:ea typeface="Times New Roman" pitchFamily="18" charset="0"/>
                <a:cs typeface="Arial" pitchFamily="34" charset="0"/>
              </a:rPr>
              <a:t>эмоционального контакта с детьми, их заинтересованности, ознакомление с правилами организации предстоящей деятельности.</a:t>
            </a:r>
            <a:br>
              <a:rPr lang="ru-RU" sz="2700" dirty="0" smtClean="0">
                <a:solidFill>
                  <a:srgbClr val="FFFF00"/>
                </a:solidFill>
                <a:latin typeface="Arial" pitchFamily="34" charset="0"/>
                <a:ea typeface="Times New Roman" pitchFamily="18" charset="0"/>
                <a:cs typeface="Arial" pitchFamily="34" charset="0"/>
              </a:rPr>
            </a:br>
            <a:r>
              <a:rPr lang="ru-RU" sz="2700" dirty="0" smtClean="0">
                <a:solidFill>
                  <a:srgbClr val="FFFF00"/>
                </a:solidFill>
                <a:latin typeface="Arial" pitchFamily="34" charset="0"/>
                <a:ea typeface="Times New Roman" pitchFamily="18" charset="0"/>
                <a:cs typeface="Arial" pitchFamily="34" charset="0"/>
              </a:rPr>
              <a:t/>
            </a:r>
            <a:br>
              <a:rPr lang="ru-RU" sz="2700" dirty="0" smtClean="0">
                <a:solidFill>
                  <a:srgbClr val="FFFF00"/>
                </a:solidFill>
                <a:latin typeface="Arial" pitchFamily="34" charset="0"/>
                <a:ea typeface="Times New Roman" pitchFamily="18" charset="0"/>
                <a:cs typeface="Arial" pitchFamily="34" charset="0"/>
              </a:rPr>
            </a:br>
            <a:r>
              <a:rPr lang="ru-RU" sz="2700" b="1" dirty="0" smtClean="0">
                <a:solidFill>
                  <a:srgbClr val="FFFF00"/>
                </a:solidFill>
                <a:latin typeface="Arial" pitchFamily="34" charset="0"/>
                <a:ea typeface="Times New Roman" pitchFamily="18" charset="0"/>
                <a:cs typeface="Arial" pitchFamily="34" charset="0"/>
              </a:rPr>
              <a:t>2. Основной этап</a:t>
            </a:r>
            <a:br>
              <a:rPr lang="ru-RU" sz="2700" b="1" dirty="0" smtClean="0">
                <a:solidFill>
                  <a:srgbClr val="FFFF00"/>
                </a:solidFill>
                <a:latin typeface="Arial" pitchFamily="34" charset="0"/>
                <a:ea typeface="Times New Roman" pitchFamily="18" charset="0"/>
                <a:cs typeface="Arial" pitchFamily="34" charset="0"/>
              </a:rPr>
            </a:br>
            <a:r>
              <a:rPr lang="ru-RU" sz="2700" b="1" dirty="0" smtClean="0">
                <a:solidFill>
                  <a:srgbClr val="FFFF00"/>
                </a:solidFill>
                <a:latin typeface="Arial" pitchFamily="34" charset="0"/>
                <a:ea typeface="Times New Roman" pitchFamily="18" charset="0"/>
                <a:cs typeface="Arial" pitchFamily="34" charset="0"/>
              </a:rPr>
              <a:t>Цель: </a:t>
            </a:r>
            <a:r>
              <a:rPr lang="ru-RU" sz="2700" dirty="0" smtClean="0">
                <a:solidFill>
                  <a:srgbClr val="FFFF00"/>
                </a:solidFill>
                <a:latin typeface="Arial" pitchFamily="34" charset="0"/>
                <a:ea typeface="Times New Roman" pitchFamily="18" charset="0"/>
                <a:cs typeface="Arial" pitchFamily="34" charset="0"/>
              </a:rPr>
              <a:t>формирование навыка прогнозирования содержания текста на уровне различных лексических единиц: слова, предложения, текста</a:t>
            </a:r>
            <a:br>
              <a:rPr lang="ru-RU" sz="2700" dirty="0" smtClean="0">
                <a:solidFill>
                  <a:srgbClr val="FFFF00"/>
                </a:solidFill>
                <a:latin typeface="Arial" pitchFamily="34" charset="0"/>
                <a:ea typeface="Times New Roman" pitchFamily="18" charset="0"/>
                <a:cs typeface="Arial" pitchFamily="34" charset="0"/>
              </a:rPr>
            </a:br>
            <a:r>
              <a:rPr lang="ru-RU" sz="2700" dirty="0" smtClean="0">
                <a:solidFill>
                  <a:srgbClr val="FFFF00"/>
                </a:solidFill>
                <a:latin typeface="Arial" pitchFamily="34" charset="0"/>
                <a:ea typeface="Times New Roman" pitchFamily="18" charset="0"/>
                <a:cs typeface="Arial" pitchFamily="34" charset="0"/>
              </a:rPr>
              <a:t/>
            </a:r>
            <a:br>
              <a:rPr lang="ru-RU" sz="2700" dirty="0" smtClean="0">
                <a:solidFill>
                  <a:srgbClr val="FFFF00"/>
                </a:solidFill>
                <a:latin typeface="Arial" pitchFamily="34" charset="0"/>
                <a:ea typeface="Times New Roman" pitchFamily="18" charset="0"/>
                <a:cs typeface="Arial" pitchFamily="34" charset="0"/>
              </a:rPr>
            </a:br>
            <a:r>
              <a:rPr lang="ru-RU" sz="2700" b="1" dirty="0" smtClean="0">
                <a:solidFill>
                  <a:srgbClr val="FFFF00"/>
                </a:solidFill>
                <a:latin typeface="Arial" pitchFamily="34" charset="0"/>
                <a:ea typeface="Times New Roman" pitchFamily="18" charset="0"/>
                <a:cs typeface="Arial" pitchFamily="34" charset="0"/>
              </a:rPr>
              <a:t>3. Заключительный этап </a:t>
            </a:r>
            <a:br>
              <a:rPr lang="ru-RU" sz="2700" b="1" dirty="0" smtClean="0">
                <a:solidFill>
                  <a:srgbClr val="FFFF00"/>
                </a:solidFill>
                <a:latin typeface="Arial" pitchFamily="34" charset="0"/>
                <a:ea typeface="Times New Roman" pitchFamily="18" charset="0"/>
                <a:cs typeface="Arial" pitchFamily="34" charset="0"/>
              </a:rPr>
            </a:br>
            <a:r>
              <a:rPr lang="ru-RU" sz="2700" b="1" dirty="0" smtClean="0">
                <a:solidFill>
                  <a:srgbClr val="FFFF00"/>
                </a:solidFill>
                <a:latin typeface="Arial" pitchFamily="34" charset="0"/>
                <a:ea typeface="Times New Roman" pitchFamily="18" charset="0"/>
                <a:cs typeface="Arial" pitchFamily="34" charset="0"/>
              </a:rPr>
              <a:t>Цель:</a:t>
            </a:r>
            <a:r>
              <a:rPr lang="ru-RU" sz="2700" dirty="0" smtClean="0">
                <a:solidFill>
                  <a:srgbClr val="FFFF00"/>
                </a:solidFill>
                <a:latin typeface="Arial" pitchFamily="34" charset="0"/>
                <a:cs typeface="Arial" pitchFamily="34" charset="0"/>
              </a:rPr>
              <a:t> подведение итогов и обмен впечатлениями. </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429396"/>
          </a:xfrm>
        </p:spPr>
        <p:txBody>
          <a:bodyPr>
            <a:normAutofit/>
          </a:bodyPr>
          <a:lstStyle/>
          <a:p>
            <a:pPr algn="l"/>
            <a:r>
              <a:rPr lang="ru-RU" sz="3300" b="1" dirty="0" smtClean="0">
                <a:solidFill>
                  <a:srgbClr val="FFFF00"/>
                </a:solidFill>
                <a:latin typeface="Arial" pitchFamily="34" charset="0"/>
                <a:cs typeface="Arial" pitchFamily="34" charset="0"/>
              </a:rPr>
              <a:t>Все задания подразделялись на три уровня сложности: </a:t>
            </a:r>
            <a:r>
              <a:rPr lang="ru-RU" sz="3300" dirty="0" smtClean="0">
                <a:solidFill>
                  <a:srgbClr val="FFFF00"/>
                </a:solidFill>
                <a:latin typeface="Arial" pitchFamily="34" charset="0"/>
                <a:cs typeface="Arial" pitchFamily="34" charset="0"/>
              </a:rPr>
              <a:t/>
            </a:r>
            <a:br>
              <a:rPr lang="ru-RU" sz="33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
            </a:r>
            <a:br>
              <a:rPr lang="ru-RU" sz="33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1. Прогнозирование на уровне слова.</a:t>
            </a:r>
            <a:br>
              <a:rPr lang="ru-RU" sz="33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2. Прогнозирование на уровне предложения.</a:t>
            </a:r>
            <a:br>
              <a:rPr lang="ru-RU" sz="33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3. Прогнозирование на уровне текста.</a:t>
            </a:r>
            <a:endParaRPr lang="ru-RU" sz="3300"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6583362"/>
          </a:xfrm>
        </p:spPr>
        <p:txBody>
          <a:bodyPr>
            <a:normAutofit fontScale="90000"/>
          </a:bodyPr>
          <a:lstStyle/>
          <a:p>
            <a:pPr algn="l"/>
            <a:r>
              <a:rPr lang="ru-RU" sz="2900" dirty="0" smtClean="0">
                <a:solidFill>
                  <a:srgbClr val="FFFF00"/>
                </a:solidFill>
                <a:latin typeface="Arial" pitchFamily="34" charset="0"/>
                <a:cs typeface="Arial" pitchFamily="34" charset="0"/>
              </a:rPr>
              <a:t> </a:t>
            </a:r>
            <a:r>
              <a:rPr lang="ru-RU" sz="2900" b="1" dirty="0" smtClean="0">
                <a:solidFill>
                  <a:srgbClr val="FFFF00"/>
                </a:solidFill>
                <a:latin typeface="Arial" pitchFamily="34" charset="0"/>
                <a:cs typeface="Arial" pitchFamily="34" charset="0"/>
              </a:rPr>
              <a:t>Задания на формирование прогнозирования                            содержания: </a:t>
            </a:r>
            <a:r>
              <a:rPr lang="ru-RU" sz="2400" dirty="0" smtClean="0">
                <a:solidFill>
                  <a:srgbClr val="FFFF00"/>
                </a:solidFill>
                <a:latin typeface="Arial" pitchFamily="34" charset="0"/>
                <a:cs typeface="Arial" pitchFamily="34" charset="0"/>
              </a:rPr>
              <a:t/>
            </a:r>
            <a:br>
              <a:rPr lang="ru-RU" sz="2400" dirty="0" smtClean="0">
                <a:solidFill>
                  <a:srgbClr val="FFFF00"/>
                </a:solidFill>
                <a:latin typeface="Arial" pitchFamily="34" charset="0"/>
                <a:cs typeface="Arial" pitchFamily="34" charset="0"/>
              </a:rPr>
            </a:br>
            <a:r>
              <a:rPr lang="ru-RU" sz="2900" dirty="0" smtClean="0">
                <a:solidFill>
                  <a:srgbClr val="FFFF00"/>
                </a:solidFill>
                <a:latin typeface="Arial" pitchFamily="34" charset="0"/>
                <a:cs typeface="Arial" pitchFamily="34" charset="0"/>
              </a:rPr>
              <a:t>                           </a:t>
            </a:r>
            <a:r>
              <a:rPr lang="ru-RU" sz="2900" b="1" dirty="0" smtClean="0">
                <a:solidFill>
                  <a:srgbClr val="FFFF00"/>
                </a:solidFill>
                <a:latin typeface="Arial" pitchFamily="34" charset="0"/>
                <a:cs typeface="Arial" pitchFamily="34" charset="0"/>
              </a:rPr>
              <a:t>На уровне слова</a:t>
            </a:r>
            <a:r>
              <a:rPr lang="ru-RU" sz="2900" dirty="0" smtClean="0">
                <a:solidFill>
                  <a:srgbClr val="FFFF00"/>
                </a:solidFill>
                <a:latin typeface="Arial" pitchFamily="34" charset="0"/>
                <a:cs typeface="Arial" pitchFamily="34" charset="0"/>
              </a:rPr>
              <a:t/>
            </a:r>
            <a:br>
              <a:rPr lang="ru-RU" sz="2900" dirty="0" smtClean="0">
                <a:solidFill>
                  <a:srgbClr val="FFFF00"/>
                </a:solidFill>
                <a:latin typeface="Arial" pitchFamily="34" charset="0"/>
                <a:cs typeface="Arial" pitchFamily="34" charset="0"/>
              </a:rPr>
            </a:br>
            <a:r>
              <a:rPr lang="ru-RU" sz="2900" dirty="0" smtClean="0">
                <a:solidFill>
                  <a:srgbClr val="FFFF00"/>
                </a:solidFill>
                <a:latin typeface="Arial" pitchFamily="34" charset="0"/>
                <a:cs typeface="Arial" pitchFamily="34" charset="0"/>
              </a:rPr>
              <a:t>использовались следующие задания: «Восстанови слово» либо «Угадай слово», «Добавь одну букву», «Занимательная таблица»</a:t>
            </a:r>
            <a:br>
              <a:rPr lang="ru-RU" sz="2900" dirty="0" smtClean="0">
                <a:solidFill>
                  <a:srgbClr val="FFFF00"/>
                </a:solidFill>
                <a:latin typeface="Arial" pitchFamily="34" charset="0"/>
                <a:cs typeface="Arial" pitchFamily="34" charset="0"/>
              </a:rPr>
            </a:br>
            <a:r>
              <a:rPr lang="ru-RU" sz="2900" dirty="0" smtClean="0">
                <a:solidFill>
                  <a:srgbClr val="FFFF00"/>
                </a:solidFill>
                <a:latin typeface="Arial" pitchFamily="34" charset="0"/>
                <a:cs typeface="Arial" pitchFamily="34" charset="0"/>
              </a:rPr>
              <a:t/>
            </a:r>
            <a:br>
              <a:rPr lang="ru-RU" sz="2900" dirty="0" smtClean="0">
                <a:solidFill>
                  <a:srgbClr val="FFFF00"/>
                </a:solidFill>
                <a:latin typeface="Arial" pitchFamily="34" charset="0"/>
                <a:cs typeface="Arial" pitchFamily="34" charset="0"/>
              </a:rPr>
            </a:br>
            <a:r>
              <a:rPr lang="ru-RU" sz="2900" dirty="0" smtClean="0">
                <a:solidFill>
                  <a:srgbClr val="FFFF00"/>
                </a:solidFill>
                <a:latin typeface="Arial" pitchFamily="34" charset="0"/>
                <a:cs typeface="Arial" pitchFamily="34" charset="0"/>
              </a:rPr>
              <a:t>                             </a:t>
            </a:r>
            <a:r>
              <a:rPr lang="ru-RU" sz="2900" b="1" dirty="0" smtClean="0">
                <a:solidFill>
                  <a:srgbClr val="FFFF00"/>
                </a:solidFill>
                <a:latin typeface="Arial" pitchFamily="34" charset="0"/>
                <a:cs typeface="Arial" pitchFamily="34" charset="0"/>
              </a:rPr>
              <a:t>На уровне предложения</a:t>
            </a:r>
            <a:br>
              <a:rPr lang="ru-RU" sz="2900" b="1" dirty="0" smtClean="0">
                <a:solidFill>
                  <a:srgbClr val="FFFF00"/>
                </a:solidFill>
                <a:latin typeface="Arial" pitchFamily="34" charset="0"/>
                <a:cs typeface="Arial" pitchFamily="34" charset="0"/>
              </a:rPr>
            </a:br>
            <a:r>
              <a:rPr lang="ru-RU" sz="2900" dirty="0" smtClean="0">
                <a:solidFill>
                  <a:srgbClr val="FFFF00"/>
                </a:solidFill>
                <a:latin typeface="Arial" pitchFamily="34" charset="0"/>
                <a:cs typeface="Arial" pitchFamily="34" charset="0"/>
              </a:rPr>
              <a:t> «Доскажи словечко», «Закончи предложение», «Вставь попущенные слова», «Восстанови текст»</a:t>
            </a:r>
            <a:br>
              <a:rPr lang="ru-RU" sz="2900" dirty="0" smtClean="0">
                <a:solidFill>
                  <a:srgbClr val="FFFF00"/>
                </a:solidFill>
                <a:latin typeface="Arial" pitchFamily="34" charset="0"/>
                <a:cs typeface="Arial" pitchFamily="34" charset="0"/>
              </a:rPr>
            </a:br>
            <a:r>
              <a:rPr lang="ru-RU" sz="2900" dirty="0" smtClean="0">
                <a:solidFill>
                  <a:srgbClr val="FFFF00"/>
                </a:solidFill>
                <a:latin typeface="Arial" pitchFamily="34" charset="0"/>
                <a:cs typeface="Arial" pitchFamily="34" charset="0"/>
              </a:rPr>
              <a:t/>
            </a:r>
            <a:br>
              <a:rPr lang="ru-RU" sz="2900" dirty="0" smtClean="0">
                <a:solidFill>
                  <a:srgbClr val="FFFF00"/>
                </a:solidFill>
                <a:latin typeface="Arial" pitchFamily="34" charset="0"/>
                <a:cs typeface="Arial" pitchFamily="34" charset="0"/>
              </a:rPr>
            </a:br>
            <a:r>
              <a:rPr lang="ru-RU" sz="2900" dirty="0" smtClean="0">
                <a:solidFill>
                  <a:srgbClr val="FFFF00"/>
                </a:solidFill>
                <a:latin typeface="Arial" pitchFamily="34" charset="0"/>
                <a:cs typeface="Arial" pitchFamily="34" charset="0"/>
              </a:rPr>
              <a:t>                            </a:t>
            </a:r>
            <a:r>
              <a:rPr lang="ru-RU" sz="2900" b="1" dirty="0" smtClean="0">
                <a:solidFill>
                  <a:srgbClr val="FFFF00"/>
                </a:solidFill>
                <a:latin typeface="Arial" pitchFamily="34" charset="0"/>
                <a:cs typeface="Arial" pitchFamily="34" charset="0"/>
              </a:rPr>
              <a:t>На уровне текста</a:t>
            </a:r>
            <a:br>
              <a:rPr lang="ru-RU" sz="2900" b="1" dirty="0" smtClean="0">
                <a:solidFill>
                  <a:srgbClr val="FFFF00"/>
                </a:solidFill>
                <a:latin typeface="Arial" pitchFamily="34" charset="0"/>
                <a:cs typeface="Arial" pitchFamily="34" charset="0"/>
              </a:rPr>
            </a:br>
            <a:r>
              <a:rPr lang="ru-RU" sz="2900" dirty="0" smtClean="0">
                <a:solidFill>
                  <a:srgbClr val="FFFF00"/>
                </a:solidFill>
                <a:latin typeface="Arial" pitchFamily="34" charset="0"/>
                <a:cs typeface="Arial" pitchFamily="34" charset="0"/>
              </a:rPr>
              <a:t> «Восстанови диалог», «Закончи рассказ»,  «Найди несуразицы в тексте», приём «Чтение строк с прикрытой верхней (нижней) половиной» и игра «Заколдованное слово».</a:t>
            </a:r>
            <a:r>
              <a:rPr lang="ru-RU" sz="2400" dirty="0" smtClean="0"/>
              <a:t/>
            </a:r>
            <a:br>
              <a:rPr lang="ru-RU" sz="2400" dirty="0" smtClean="0"/>
            </a:br>
            <a:endParaRPr lang="ru-RU" sz="2400" b="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lstStyle/>
          <a:p>
            <a:r>
              <a:rPr lang="ru-RU" dirty="0" smtClean="0">
                <a:solidFill>
                  <a:srgbClr val="FFFF00"/>
                </a:solidFill>
              </a:rPr>
              <a:t>Контрольный эксперимент</a:t>
            </a: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graphicFrame>
        <p:nvGraphicFramePr>
          <p:cNvPr id="3" name="Таблица 2"/>
          <p:cNvGraphicFramePr>
            <a:graphicFrameLocks noGrp="1"/>
          </p:cNvGraphicFramePr>
          <p:nvPr/>
        </p:nvGraphicFramePr>
        <p:xfrm>
          <a:off x="142838" y="1397000"/>
          <a:ext cx="8858317" cy="4748703"/>
        </p:xfrm>
        <a:graphic>
          <a:graphicData uri="http://schemas.openxmlformats.org/drawingml/2006/table">
            <a:tbl>
              <a:tblPr firstRow="1" bandRow="1">
                <a:tableStyleId>{5C22544A-7EE6-4342-B048-85BDC9FD1C3A}</a:tableStyleId>
              </a:tblPr>
              <a:tblGrid>
                <a:gridCol w="1285890"/>
                <a:gridCol w="642942"/>
                <a:gridCol w="642942"/>
                <a:gridCol w="642942"/>
                <a:gridCol w="642942"/>
                <a:gridCol w="642942"/>
                <a:gridCol w="642942"/>
                <a:gridCol w="642942"/>
                <a:gridCol w="642942"/>
                <a:gridCol w="642942"/>
                <a:gridCol w="642942"/>
                <a:gridCol w="642942"/>
                <a:gridCol w="500065"/>
              </a:tblGrid>
              <a:tr h="1186661">
                <a:tc>
                  <a:txBody>
                    <a:bodyPr/>
                    <a:lstStyle/>
                    <a:p>
                      <a:r>
                        <a:rPr lang="ru-RU" dirty="0" smtClean="0"/>
                        <a:t>Уровни сложности</a:t>
                      </a:r>
                      <a:endParaRPr lang="ru-RU" dirty="0"/>
                    </a:p>
                  </a:txBody>
                  <a:tcPr/>
                </a:tc>
                <a:tc gridSpan="3">
                  <a:txBody>
                    <a:bodyPr/>
                    <a:lstStyle/>
                    <a:p>
                      <a:r>
                        <a:rPr lang="ru-RU" dirty="0" smtClean="0"/>
                        <a:t>На уровне слова</a:t>
                      </a:r>
                      <a:endParaRPr lang="ru-RU" dirty="0"/>
                    </a:p>
                  </a:txBody>
                  <a:tcPr/>
                </a:tc>
                <a:tc hMerge="1">
                  <a:txBody>
                    <a:bodyPr/>
                    <a:lstStyle/>
                    <a:p>
                      <a:endParaRPr lang="ru-RU"/>
                    </a:p>
                  </a:txBody>
                  <a:tcPr/>
                </a:tc>
                <a:tc hMerge="1">
                  <a:txBody>
                    <a:bodyPr/>
                    <a:lstStyle/>
                    <a:p>
                      <a:endParaRPr lang="ru-RU" dirty="0"/>
                    </a:p>
                  </a:txBody>
                  <a:tcPr/>
                </a:tc>
                <a:tc gridSpan="3">
                  <a:txBody>
                    <a:bodyPr/>
                    <a:lstStyle/>
                    <a:p>
                      <a:r>
                        <a:rPr lang="ru-RU" dirty="0" smtClean="0"/>
                        <a:t>Уровень</a:t>
                      </a:r>
                      <a:r>
                        <a:rPr lang="ru-RU" baseline="0" dirty="0" smtClean="0"/>
                        <a:t> смыслового прогнозирования</a:t>
                      </a:r>
                      <a:endParaRPr lang="ru-RU" dirty="0"/>
                    </a:p>
                  </a:txBody>
                  <a:tcPr/>
                </a:tc>
                <a:tc hMerge="1">
                  <a:txBody>
                    <a:bodyPr/>
                    <a:lstStyle/>
                    <a:p>
                      <a:endParaRPr lang="ru-RU"/>
                    </a:p>
                  </a:txBody>
                  <a:tcPr/>
                </a:tc>
                <a:tc hMerge="1">
                  <a:txBody>
                    <a:bodyPr/>
                    <a:lstStyle/>
                    <a:p>
                      <a:endParaRPr lang="ru-RU" dirty="0"/>
                    </a:p>
                  </a:txBody>
                  <a:tcPr/>
                </a:tc>
                <a:tc gridSpan="3">
                  <a:txBody>
                    <a:bodyPr/>
                    <a:lstStyle/>
                    <a:p>
                      <a:r>
                        <a:rPr lang="ru-RU" dirty="0" smtClean="0"/>
                        <a:t>На уровне предложения</a:t>
                      </a:r>
                      <a:endParaRPr lang="ru-RU" dirty="0"/>
                    </a:p>
                  </a:txBody>
                  <a:tcPr/>
                </a:tc>
                <a:tc hMerge="1">
                  <a:txBody>
                    <a:bodyPr/>
                    <a:lstStyle/>
                    <a:p>
                      <a:endParaRPr lang="ru-RU"/>
                    </a:p>
                  </a:txBody>
                  <a:tcPr/>
                </a:tc>
                <a:tc hMerge="1">
                  <a:txBody>
                    <a:bodyPr/>
                    <a:lstStyle/>
                    <a:p>
                      <a:endParaRPr lang="ru-RU" dirty="0"/>
                    </a:p>
                  </a:txBody>
                  <a:tcPr/>
                </a:tc>
                <a:tc gridSpan="3">
                  <a:txBody>
                    <a:bodyPr/>
                    <a:lstStyle/>
                    <a:p>
                      <a:r>
                        <a:rPr lang="ru-RU" dirty="0" smtClean="0"/>
                        <a:t>На уровне текста</a:t>
                      </a:r>
                      <a:endParaRPr lang="ru-RU" dirty="0"/>
                    </a:p>
                  </a:txBody>
                  <a:tcPr/>
                </a:tc>
                <a:tc hMerge="1">
                  <a:txBody>
                    <a:bodyPr/>
                    <a:lstStyle/>
                    <a:p>
                      <a:endParaRPr lang="ru-RU"/>
                    </a:p>
                  </a:txBody>
                  <a:tcPr/>
                </a:tc>
                <a:tc hMerge="1">
                  <a:txBody>
                    <a:bodyPr/>
                    <a:lstStyle/>
                    <a:p>
                      <a:endParaRPr lang="ru-RU" dirty="0"/>
                    </a:p>
                  </a:txBody>
                  <a:tcPr/>
                </a:tc>
              </a:tr>
              <a:tr h="1186661">
                <a:tc>
                  <a:txBody>
                    <a:bodyPr/>
                    <a:lstStyle/>
                    <a:p>
                      <a:r>
                        <a:rPr lang="ru-RU" dirty="0" smtClean="0"/>
                        <a:t>Уровни </a:t>
                      </a:r>
                      <a:r>
                        <a:rPr lang="ru-RU" dirty="0" err="1" smtClean="0"/>
                        <a:t>сформированности</a:t>
                      </a:r>
                      <a:endParaRPr lang="ru-RU" dirty="0"/>
                    </a:p>
                  </a:txBody>
                  <a:tcPr/>
                </a:tc>
                <a:tc>
                  <a:txBody>
                    <a:bodyPr/>
                    <a:lstStyle/>
                    <a:p>
                      <a:r>
                        <a:rPr lang="ru-RU" dirty="0" smtClean="0"/>
                        <a:t>высокий</a:t>
                      </a:r>
                      <a:endParaRPr lang="ru-RU" dirty="0"/>
                    </a:p>
                  </a:txBody>
                  <a:tcPr vert="vert270"/>
                </a:tc>
                <a:tc>
                  <a:txBody>
                    <a:bodyPr/>
                    <a:lstStyle/>
                    <a:p>
                      <a:r>
                        <a:rPr lang="ru-RU" dirty="0" smtClean="0"/>
                        <a:t>средний</a:t>
                      </a:r>
                      <a:endParaRPr lang="ru-RU" dirty="0"/>
                    </a:p>
                  </a:txBody>
                  <a:tcPr vert="vert270"/>
                </a:tc>
                <a:tc>
                  <a:txBody>
                    <a:bodyPr/>
                    <a:lstStyle/>
                    <a:p>
                      <a:r>
                        <a:rPr lang="ru-RU" dirty="0" smtClean="0"/>
                        <a:t>низкий</a:t>
                      </a:r>
                      <a:endParaRPr lang="ru-RU" dirty="0"/>
                    </a:p>
                  </a:txBody>
                  <a:tcPr vert="vert270"/>
                </a:tc>
                <a:tc>
                  <a:txBody>
                    <a:bodyPr/>
                    <a:lstStyle/>
                    <a:p>
                      <a:r>
                        <a:rPr lang="ru-RU" dirty="0" smtClean="0"/>
                        <a:t>высокий</a:t>
                      </a:r>
                      <a:endParaRPr lang="ru-RU" dirty="0"/>
                    </a:p>
                  </a:txBody>
                  <a:tcPr vert="vert270"/>
                </a:tc>
                <a:tc>
                  <a:txBody>
                    <a:bodyPr/>
                    <a:lstStyle/>
                    <a:p>
                      <a:r>
                        <a:rPr lang="ru-RU" dirty="0" smtClean="0"/>
                        <a:t>средний</a:t>
                      </a:r>
                      <a:endParaRPr lang="ru-RU" dirty="0"/>
                    </a:p>
                  </a:txBody>
                  <a:tcPr vert="vert270"/>
                </a:tc>
                <a:tc>
                  <a:txBody>
                    <a:bodyPr/>
                    <a:lstStyle/>
                    <a:p>
                      <a:r>
                        <a:rPr lang="ru-RU" dirty="0" smtClean="0"/>
                        <a:t>низкий</a:t>
                      </a:r>
                      <a:endParaRPr lang="ru-RU" dirty="0"/>
                    </a:p>
                  </a:txBody>
                  <a:tcPr vert="vert270"/>
                </a:tc>
                <a:tc>
                  <a:txBody>
                    <a:bodyPr/>
                    <a:lstStyle/>
                    <a:p>
                      <a:r>
                        <a:rPr lang="ru-RU" dirty="0" smtClean="0"/>
                        <a:t>высокий</a:t>
                      </a:r>
                      <a:endParaRPr lang="ru-RU" dirty="0"/>
                    </a:p>
                  </a:txBody>
                  <a:tcPr vert="vert270"/>
                </a:tc>
                <a:tc>
                  <a:txBody>
                    <a:bodyPr/>
                    <a:lstStyle/>
                    <a:p>
                      <a:r>
                        <a:rPr lang="ru-RU" dirty="0" smtClean="0"/>
                        <a:t>средний</a:t>
                      </a:r>
                      <a:endParaRPr lang="ru-RU" dirty="0"/>
                    </a:p>
                  </a:txBody>
                  <a:tcPr vert="vert270"/>
                </a:tc>
                <a:tc>
                  <a:txBody>
                    <a:bodyPr/>
                    <a:lstStyle/>
                    <a:p>
                      <a:r>
                        <a:rPr lang="ru-RU" dirty="0" smtClean="0"/>
                        <a:t>низкий</a:t>
                      </a:r>
                      <a:endParaRPr lang="ru-RU" dirty="0"/>
                    </a:p>
                  </a:txBody>
                  <a:tcPr vert="vert270"/>
                </a:tc>
                <a:tc>
                  <a:txBody>
                    <a:bodyPr/>
                    <a:lstStyle/>
                    <a:p>
                      <a:r>
                        <a:rPr lang="ru-RU" dirty="0" smtClean="0"/>
                        <a:t>высокий</a:t>
                      </a:r>
                      <a:endParaRPr lang="ru-RU" dirty="0"/>
                    </a:p>
                  </a:txBody>
                  <a:tcPr vert="vert270"/>
                </a:tc>
                <a:tc>
                  <a:txBody>
                    <a:bodyPr/>
                    <a:lstStyle/>
                    <a:p>
                      <a:r>
                        <a:rPr lang="ru-RU" dirty="0" smtClean="0"/>
                        <a:t>средний</a:t>
                      </a:r>
                      <a:endParaRPr lang="ru-RU" dirty="0"/>
                    </a:p>
                  </a:txBody>
                  <a:tcPr vert="vert270"/>
                </a:tc>
                <a:tc>
                  <a:txBody>
                    <a:bodyPr/>
                    <a:lstStyle/>
                    <a:p>
                      <a:r>
                        <a:rPr lang="ru-RU" dirty="0" smtClean="0"/>
                        <a:t>низкий</a:t>
                      </a:r>
                      <a:endParaRPr lang="ru-RU" dirty="0"/>
                    </a:p>
                  </a:txBody>
                  <a:tcPr vert="vert270"/>
                </a:tc>
              </a:tr>
              <a:tr h="1186661">
                <a:tc>
                  <a:txBody>
                    <a:bodyPr/>
                    <a:lstStyle/>
                    <a:p>
                      <a:endParaRPr lang="ru-RU" dirty="0" smtClean="0"/>
                    </a:p>
                    <a:p>
                      <a:r>
                        <a:rPr lang="ru-RU" dirty="0" smtClean="0"/>
                        <a:t>  </a:t>
                      </a:r>
                      <a:r>
                        <a:rPr lang="ru-RU" baseline="0" dirty="0" smtClean="0"/>
                        <a:t>      </a:t>
                      </a:r>
                      <a:r>
                        <a:rPr lang="ru-RU" dirty="0" smtClean="0"/>
                        <a:t>ЭГ</a:t>
                      </a:r>
                      <a:endParaRPr lang="ru-RU" dirty="0"/>
                    </a:p>
                  </a:txBody>
                  <a:tcPr/>
                </a:tc>
                <a:tc>
                  <a:txBody>
                    <a:bodyPr/>
                    <a:lstStyle/>
                    <a:p>
                      <a:r>
                        <a:rPr lang="ru-RU" dirty="0" smtClean="0"/>
                        <a:t>58</a:t>
                      </a:r>
                      <a:endParaRPr lang="ru-RU" dirty="0"/>
                    </a:p>
                  </a:txBody>
                  <a:tcPr/>
                </a:tc>
                <a:tc>
                  <a:txBody>
                    <a:bodyPr/>
                    <a:lstStyle/>
                    <a:p>
                      <a:r>
                        <a:rPr lang="ru-RU" dirty="0" smtClean="0"/>
                        <a:t>42</a:t>
                      </a:r>
                      <a:endParaRPr lang="ru-RU" dirty="0"/>
                    </a:p>
                  </a:txBody>
                  <a:tcPr/>
                </a:tc>
                <a:tc>
                  <a:txBody>
                    <a:bodyPr/>
                    <a:lstStyle/>
                    <a:p>
                      <a:r>
                        <a:rPr lang="ru-RU" dirty="0" smtClean="0"/>
                        <a:t>-</a:t>
                      </a:r>
                      <a:endParaRPr lang="ru-RU" dirty="0"/>
                    </a:p>
                  </a:txBody>
                  <a:tcPr/>
                </a:tc>
                <a:tc>
                  <a:txBody>
                    <a:bodyPr/>
                    <a:lstStyle/>
                    <a:p>
                      <a:r>
                        <a:rPr lang="ru-RU" dirty="0" smtClean="0"/>
                        <a:t>8</a:t>
                      </a:r>
                      <a:endParaRPr lang="ru-RU" dirty="0"/>
                    </a:p>
                  </a:txBody>
                  <a:tcPr/>
                </a:tc>
                <a:tc>
                  <a:txBody>
                    <a:bodyPr/>
                    <a:lstStyle/>
                    <a:p>
                      <a:r>
                        <a:rPr lang="ru-RU" dirty="0" smtClean="0"/>
                        <a:t>92</a:t>
                      </a:r>
                      <a:endParaRPr lang="ru-RU" dirty="0"/>
                    </a:p>
                  </a:txBody>
                  <a:tcPr/>
                </a:tc>
                <a:tc>
                  <a:txBody>
                    <a:bodyPr/>
                    <a:lstStyle/>
                    <a:p>
                      <a:r>
                        <a:rPr lang="ru-RU" dirty="0" smtClean="0"/>
                        <a:t>-</a:t>
                      </a:r>
                      <a:endParaRPr lang="ru-RU" dirty="0"/>
                    </a:p>
                  </a:txBody>
                  <a:tcPr/>
                </a:tc>
                <a:tc>
                  <a:txBody>
                    <a:bodyPr/>
                    <a:lstStyle/>
                    <a:p>
                      <a:r>
                        <a:rPr lang="ru-RU" dirty="0" smtClean="0"/>
                        <a:t>16</a:t>
                      </a:r>
                      <a:endParaRPr lang="ru-RU" dirty="0"/>
                    </a:p>
                  </a:txBody>
                  <a:tcPr/>
                </a:tc>
                <a:tc>
                  <a:txBody>
                    <a:bodyPr/>
                    <a:lstStyle/>
                    <a:p>
                      <a:r>
                        <a:rPr lang="ru-RU" dirty="0" smtClean="0"/>
                        <a:t>84</a:t>
                      </a:r>
                      <a:endParaRPr lang="ru-RU" dirty="0"/>
                    </a:p>
                  </a:txBody>
                  <a:tcPr/>
                </a:tc>
                <a:tc>
                  <a:txBody>
                    <a:bodyPr/>
                    <a:lstStyle/>
                    <a:p>
                      <a:r>
                        <a:rPr lang="ru-RU" dirty="0" smtClean="0"/>
                        <a:t>-</a:t>
                      </a:r>
                      <a:endParaRPr lang="ru-RU" dirty="0"/>
                    </a:p>
                  </a:txBody>
                  <a:tcPr/>
                </a:tc>
                <a:tc>
                  <a:txBody>
                    <a:bodyPr/>
                    <a:lstStyle/>
                    <a:p>
                      <a:r>
                        <a:rPr lang="ru-RU" dirty="0" smtClean="0"/>
                        <a:t>25</a:t>
                      </a:r>
                      <a:endParaRPr lang="ru-RU" dirty="0"/>
                    </a:p>
                  </a:txBody>
                  <a:tcPr/>
                </a:tc>
                <a:tc>
                  <a:txBody>
                    <a:bodyPr/>
                    <a:lstStyle/>
                    <a:p>
                      <a:r>
                        <a:rPr lang="ru-RU" dirty="0" smtClean="0"/>
                        <a:t>75</a:t>
                      </a:r>
                      <a:endParaRPr lang="ru-RU" dirty="0"/>
                    </a:p>
                  </a:txBody>
                  <a:tcPr/>
                </a:tc>
                <a:tc>
                  <a:txBody>
                    <a:bodyPr/>
                    <a:lstStyle/>
                    <a:p>
                      <a:r>
                        <a:rPr lang="ru-RU" dirty="0" smtClean="0"/>
                        <a:t>-</a:t>
                      </a:r>
                      <a:endParaRPr lang="ru-RU" dirty="0"/>
                    </a:p>
                  </a:txBody>
                  <a:tcPr/>
                </a:tc>
              </a:tr>
              <a:tr h="1186661">
                <a:tc>
                  <a:txBody>
                    <a:bodyPr/>
                    <a:lstStyle/>
                    <a:p>
                      <a:endParaRPr lang="ru-RU" dirty="0" smtClean="0"/>
                    </a:p>
                    <a:p>
                      <a:r>
                        <a:rPr lang="ru-RU" baseline="0" dirty="0" smtClean="0"/>
                        <a:t>        КГ</a:t>
                      </a:r>
                      <a:endParaRPr lang="ru-RU" dirty="0" smtClean="0"/>
                    </a:p>
                  </a:txBody>
                  <a:tcPr/>
                </a:tc>
                <a:tc>
                  <a:txBody>
                    <a:bodyPr/>
                    <a:lstStyle/>
                    <a:p>
                      <a:r>
                        <a:rPr lang="ru-RU" dirty="0" smtClean="0"/>
                        <a:t>-</a:t>
                      </a:r>
                      <a:endParaRPr lang="ru-RU" dirty="0"/>
                    </a:p>
                  </a:txBody>
                  <a:tcPr/>
                </a:tc>
                <a:tc>
                  <a:txBody>
                    <a:bodyPr/>
                    <a:lstStyle/>
                    <a:p>
                      <a:r>
                        <a:rPr lang="ru-RU" dirty="0" smtClean="0"/>
                        <a:t>100</a:t>
                      </a:r>
                      <a:endParaRPr lang="ru-RU" dirty="0"/>
                    </a:p>
                  </a:txBody>
                  <a:tcPr/>
                </a:tc>
                <a:tc>
                  <a:txBody>
                    <a:bodyPr/>
                    <a:lstStyle/>
                    <a:p>
                      <a:r>
                        <a:rPr lang="ru-RU" dirty="0" smtClean="0"/>
                        <a:t>-</a:t>
                      </a:r>
                      <a:endParaRPr lang="ru-RU" dirty="0"/>
                    </a:p>
                  </a:txBody>
                  <a:tcPr/>
                </a:tc>
                <a:tc>
                  <a:txBody>
                    <a:bodyPr/>
                    <a:lstStyle/>
                    <a:p>
                      <a:r>
                        <a:rPr lang="ru-RU" dirty="0" smtClean="0"/>
                        <a:t>-</a:t>
                      </a:r>
                      <a:endParaRPr lang="ru-RU" dirty="0"/>
                    </a:p>
                  </a:txBody>
                  <a:tcPr/>
                </a:tc>
                <a:tc>
                  <a:txBody>
                    <a:bodyPr/>
                    <a:lstStyle/>
                    <a:p>
                      <a:r>
                        <a:rPr lang="ru-RU" dirty="0" smtClean="0"/>
                        <a:t>33</a:t>
                      </a:r>
                      <a:endParaRPr lang="ru-RU" dirty="0"/>
                    </a:p>
                  </a:txBody>
                  <a:tcPr/>
                </a:tc>
                <a:tc>
                  <a:txBody>
                    <a:bodyPr/>
                    <a:lstStyle/>
                    <a:p>
                      <a:r>
                        <a:rPr lang="ru-RU" dirty="0" smtClean="0"/>
                        <a:t>67</a:t>
                      </a:r>
                      <a:endParaRPr lang="ru-RU" dirty="0"/>
                    </a:p>
                  </a:txBody>
                  <a:tcPr/>
                </a:tc>
                <a:tc>
                  <a:txBody>
                    <a:bodyPr/>
                    <a:lstStyle/>
                    <a:p>
                      <a:r>
                        <a:rPr lang="ru-RU" dirty="0" smtClean="0"/>
                        <a:t>-</a:t>
                      </a:r>
                      <a:endParaRPr lang="ru-RU" dirty="0"/>
                    </a:p>
                  </a:txBody>
                  <a:tcPr/>
                </a:tc>
                <a:tc>
                  <a:txBody>
                    <a:bodyPr/>
                    <a:lstStyle/>
                    <a:p>
                      <a:r>
                        <a:rPr lang="ru-RU" dirty="0" smtClean="0"/>
                        <a:t>25</a:t>
                      </a:r>
                      <a:endParaRPr lang="ru-RU" dirty="0"/>
                    </a:p>
                  </a:txBody>
                  <a:tcPr/>
                </a:tc>
                <a:tc>
                  <a:txBody>
                    <a:bodyPr/>
                    <a:lstStyle/>
                    <a:p>
                      <a:r>
                        <a:rPr lang="ru-RU" dirty="0" smtClean="0"/>
                        <a:t>75</a:t>
                      </a:r>
                      <a:endParaRPr lang="ru-RU" dirty="0"/>
                    </a:p>
                  </a:txBody>
                  <a:tcPr/>
                </a:tc>
                <a:tc>
                  <a:txBody>
                    <a:bodyPr/>
                    <a:lstStyle/>
                    <a:p>
                      <a:r>
                        <a:rPr lang="ru-RU" dirty="0" smtClean="0"/>
                        <a:t>-</a:t>
                      </a:r>
                      <a:endParaRPr lang="ru-RU" dirty="0"/>
                    </a:p>
                  </a:txBody>
                  <a:tcPr/>
                </a:tc>
                <a:tc>
                  <a:txBody>
                    <a:bodyPr/>
                    <a:lstStyle/>
                    <a:p>
                      <a:r>
                        <a:rPr lang="ru-RU" dirty="0" smtClean="0"/>
                        <a:t>33</a:t>
                      </a:r>
                      <a:endParaRPr lang="ru-RU" dirty="0"/>
                    </a:p>
                  </a:txBody>
                  <a:tcPr/>
                </a:tc>
                <a:tc>
                  <a:txBody>
                    <a:bodyPr/>
                    <a:lstStyle/>
                    <a:p>
                      <a:r>
                        <a:rPr lang="ru-RU" dirty="0" smtClean="0"/>
                        <a:t>67</a:t>
                      </a:r>
                      <a:endParaRPr lang="ru-RU"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Autofit/>
          </a:bodyPr>
          <a:lstStyle/>
          <a:p>
            <a:pPr algn="l"/>
            <a:r>
              <a:rPr lang="ru-RU" sz="3300" b="1" dirty="0" smtClean="0">
                <a:solidFill>
                  <a:srgbClr val="FFFF00"/>
                </a:solidFill>
                <a:latin typeface="Arial" pitchFamily="34" charset="0"/>
                <a:cs typeface="Arial" pitchFamily="34" charset="0"/>
              </a:rPr>
              <a:t>Гипотеза исследования</a:t>
            </a:r>
            <a:r>
              <a:rPr lang="ru-RU" sz="3300" dirty="0" smtClean="0">
                <a:solidFill>
                  <a:srgbClr val="FFFF00"/>
                </a:solidFill>
                <a:latin typeface="Arial" pitchFamily="34" charset="0"/>
                <a:cs typeface="Arial" pitchFamily="34" charset="0"/>
              </a:rPr>
              <a:t>: </a:t>
            </a:r>
            <a:br>
              <a:rPr lang="ru-RU" sz="33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мы полагаем, что речевые упражнения будут являться эффективным средством для формирования прогнозирования содержания текста у детей с недоразвитием речи при следующих условиях:</a:t>
            </a:r>
            <a:br>
              <a:rPr lang="ru-RU" sz="33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 -создание комплекса речевых упражнений с лакунами;</a:t>
            </a:r>
            <a:br>
              <a:rPr lang="ru-RU" sz="33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-включение данного комплекса в систему индивидуальных занятий с детьми   с    недоразвитием речи.</a:t>
            </a:r>
            <a:br>
              <a:rPr lang="ru-RU" sz="3300" dirty="0" smtClean="0">
                <a:solidFill>
                  <a:srgbClr val="FFFF00"/>
                </a:solidFill>
                <a:latin typeface="Arial" pitchFamily="34" charset="0"/>
                <a:cs typeface="Arial" pitchFamily="34" charset="0"/>
              </a:rPr>
            </a:br>
            <a:endParaRPr lang="ru-RU" sz="33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69072"/>
          </a:xfrm>
        </p:spPr>
        <p:txBody>
          <a:bodyPr>
            <a:normAutofit/>
          </a:bodyPr>
          <a:lstStyle/>
          <a:p>
            <a:r>
              <a:rPr lang="ru-RU" sz="10800" b="1" dirty="0" smtClean="0">
                <a:solidFill>
                  <a:srgbClr val="FFFF00"/>
                </a:solidFill>
                <a:latin typeface="Arial" pitchFamily="34" charset="0"/>
                <a:cs typeface="Arial" pitchFamily="34" charset="0"/>
              </a:rPr>
              <a:t>Спасибо</a:t>
            </a:r>
            <a:br>
              <a:rPr lang="ru-RU" sz="10800" b="1" dirty="0" smtClean="0">
                <a:solidFill>
                  <a:srgbClr val="FFFF00"/>
                </a:solidFill>
                <a:latin typeface="Arial" pitchFamily="34" charset="0"/>
                <a:cs typeface="Arial" pitchFamily="34" charset="0"/>
              </a:rPr>
            </a:br>
            <a:r>
              <a:rPr lang="ru-RU" sz="10800" b="1" dirty="0" smtClean="0">
                <a:solidFill>
                  <a:srgbClr val="FFFF00"/>
                </a:solidFill>
                <a:latin typeface="Arial" pitchFamily="34" charset="0"/>
                <a:cs typeface="Arial" pitchFamily="34" charset="0"/>
              </a:rPr>
              <a:t> за внимание!</a:t>
            </a:r>
            <a:endParaRPr lang="ru-RU" sz="10800" b="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83362"/>
          </a:xfrm>
        </p:spPr>
        <p:txBody>
          <a:bodyPr>
            <a:normAutofit/>
          </a:bodyPr>
          <a:lstStyle/>
          <a:p>
            <a:pPr algn="l"/>
            <a:r>
              <a:rPr lang="ru-RU" b="1" dirty="0" smtClean="0">
                <a:solidFill>
                  <a:srgbClr val="FFFF00"/>
                </a:solidFill>
                <a:latin typeface="Arial" pitchFamily="34" charset="0"/>
                <a:cs typeface="Arial" pitchFamily="34" charset="0"/>
              </a:rPr>
              <a:t>Цель исследования: </a:t>
            </a:r>
            <a:r>
              <a:rPr lang="ru-RU" dirty="0" smtClean="0">
                <a:solidFill>
                  <a:srgbClr val="FFFF00"/>
                </a:solidFill>
                <a:latin typeface="Arial" pitchFamily="34" charset="0"/>
                <a:cs typeface="Arial" pitchFamily="34" charset="0"/>
              </a:rPr>
              <a:t>изучение теоретических основ проблемы формирования содержания текста у младших школьников с недоразвитием речи; разработка и апробация комплекса речевых упражнений</a:t>
            </a:r>
            <a:br>
              <a:rPr lang="ru-RU" dirty="0" smtClean="0">
                <a:solidFill>
                  <a:srgbClr val="FFFF00"/>
                </a:solidFill>
                <a:latin typeface="Arial" pitchFamily="34" charset="0"/>
                <a:cs typeface="Arial" pitchFamily="34" charset="0"/>
              </a:rPr>
            </a:b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939916"/>
          </a:xfrm>
        </p:spPr>
        <p:txBody>
          <a:bodyPr>
            <a:normAutofit/>
          </a:bodyPr>
          <a:lstStyle/>
          <a:p>
            <a:pPr algn="l"/>
            <a:r>
              <a:rPr lang="ru-RU" sz="2400" dirty="0" smtClean="0"/>
              <a:t/>
            </a:r>
            <a:br>
              <a:rPr lang="ru-RU" sz="2400" dirty="0" smtClean="0"/>
            </a:br>
            <a:endParaRPr lang="ru-RU" sz="2400" dirty="0">
              <a:latin typeface="Arial" pitchFamily="34" charset="0"/>
              <a:cs typeface="Arial" pitchFamily="34" charset="0"/>
            </a:endParaRPr>
          </a:p>
        </p:txBody>
      </p:sp>
      <p:sp>
        <p:nvSpPr>
          <p:cNvPr id="3" name="Содержимое 2"/>
          <p:cNvSpPr>
            <a:spLocks noGrp="1"/>
          </p:cNvSpPr>
          <p:nvPr>
            <p:ph idx="1"/>
          </p:nvPr>
        </p:nvSpPr>
        <p:spPr>
          <a:xfrm>
            <a:off x="0" y="0"/>
            <a:ext cx="9144000" cy="6858000"/>
          </a:xfrm>
        </p:spPr>
        <p:txBody>
          <a:bodyPr>
            <a:noAutofit/>
          </a:bodyPr>
          <a:lstStyle/>
          <a:p>
            <a:pPr algn="just">
              <a:buNone/>
            </a:pPr>
            <a:r>
              <a:rPr lang="ru-RU" sz="2500" b="1" dirty="0" smtClean="0">
                <a:solidFill>
                  <a:srgbClr val="FFFF00"/>
                </a:solidFill>
                <a:latin typeface="Arial" pitchFamily="34" charset="0"/>
                <a:cs typeface="Arial" pitchFamily="34" charset="0"/>
              </a:rPr>
              <a:t>Задачи исследования:</a:t>
            </a:r>
          </a:p>
          <a:p>
            <a:pPr algn="just"/>
            <a:r>
              <a:rPr lang="ru-RU" sz="2500" dirty="0" smtClean="0">
                <a:solidFill>
                  <a:srgbClr val="FFFF00"/>
                </a:solidFill>
                <a:latin typeface="Arial" pitchFamily="34" charset="0"/>
                <a:cs typeface="Arial" pitchFamily="34" charset="0"/>
              </a:rPr>
              <a:t>изучить теоретический аспект проблемы чтения и методов формирования вероятностного прогнозировании;</a:t>
            </a:r>
          </a:p>
          <a:p>
            <a:pPr algn="just"/>
            <a:r>
              <a:rPr lang="ru-RU" sz="2500" dirty="0" smtClean="0">
                <a:solidFill>
                  <a:srgbClr val="FFFF00"/>
                </a:solidFill>
                <a:latin typeface="Arial" pitchFamily="34" charset="0"/>
                <a:cs typeface="Arial" pitchFamily="34" charset="0"/>
              </a:rPr>
              <a:t>провести комплексный анализ и оценку причин, определяющих возможность осуществления операций прогноза в процессе чтения учащимися общеобразовательных школ с недоразвитием речи (педагогические условия и особенности прогнозирования у детей);</a:t>
            </a:r>
          </a:p>
          <a:p>
            <a:pPr algn="just"/>
            <a:r>
              <a:rPr lang="ru-RU" sz="2500" dirty="0" smtClean="0">
                <a:solidFill>
                  <a:srgbClr val="FFFF00"/>
                </a:solidFill>
                <a:latin typeface="Arial" pitchFamily="34" charset="0"/>
                <a:cs typeface="Arial" pitchFamily="34" charset="0"/>
              </a:rPr>
              <a:t> в ходе констатирующего эксперимента раскрыть особенности операций вероятностного прогнозирования в процессе чтения у младших школьников с недоразвитием речи;</a:t>
            </a:r>
          </a:p>
          <a:p>
            <a:pPr algn="just"/>
            <a:r>
              <a:rPr lang="ru-RU" sz="2500" dirty="0" smtClean="0">
                <a:solidFill>
                  <a:srgbClr val="FFFF00"/>
                </a:solidFill>
                <a:latin typeface="Arial" pitchFamily="34" charset="0"/>
                <a:cs typeface="Arial" pitchFamily="34" charset="0"/>
              </a:rPr>
              <a:t>разработать и апробировать комплекс речевых упражнений для формирования прогнозирования;</a:t>
            </a:r>
          </a:p>
          <a:p>
            <a:pPr algn="just"/>
            <a:r>
              <a:rPr lang="ru-RU" sz="2500" dirty="0" smtClean="0">
                <a:solidFill>
                  <a:srgbClr val="FFFF00"/>
                </a:solidFill>
                <a:latin typeface="Arial" pitchFamily="34" charset="0"/>
                <a:cs typeface="Arial" pitchFamily="34" charset="0"/>
              </a:rPr>
              <a:t> доказать эффективность предложенного комплекса</a:t>
            </a:r>
            <a:endParaRPr lang="ru-RU" sz="2500"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fontScale="90000"/>
          </a:bodyPr>
          <a:lstStyle/>
          <a:p>
            <a:pPr algn="l"/>
            <a:r>
              <a:rPr lang="ru-RU" sz="3300" b="1" dirty="0" smtClean="0">
                <a:solidFill>
                  <a:srgbClr val="FFFF00"/>
                </a:solidFill>
                <a:latin typeface="Arial" pitchFamily="34" charset="0"/>
                <a:cs typeface="Arial" pitchFamily="34" charset="0"/>
              </a:rPr>
              <a:t>Объект исследования:</a:t>
            </a:r>
            <a:r>
              <a:rPr lang="ru-RU" sz="3300" dirty="0" smtClean="0">
                <a:solidFill>
                  <a:srgbClr val="FFFF00"/>
                </a:solidFill>
                <a:latin typeface="Arial" pitchFamily="34" charset="0"/>
                <a:cs typeface="Arial" pitchFamily="34" charset="0"/>
              </a:rPr>
              <a:t> </a:t>
            </a:r>
            <a:br>
              <a:rPr lang="ru-RU" sz="33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процесс чтения у младших школьников с недоразвитием речи.</a:t>
            </a:r>
            <a:br>
              <a:rPr lang="ru-RU" sz="33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
            </a:r>
            <a:br>
              <a:rPr lang="ru-RU" sz="3300" dirty="0" smtClean="0">
                <a:solidFill>
                  <a:srgbClr val="FFFF00"/>
                </a:solidFill>
                <a:latin typeface="Arial" pitchFamily="34" charset="0"/>
                <a:cs typeface="Arial" pitchFamily="34" charset="0"/>
              </a:rPr>
            </a:br>
            <a:r>
              <a:rPr lang="ru-RU" sz="3300" b="1" dirty="0" smtClean="0">
                <a:solidFill>
                  <a:srgbClr val="FFFF00"/>
                </a:solidFill>
                <a:latin typeface="Arial" pitchFamily="34" charset="0"/>
                <a:cs typeface="Arial" pitchFamily="34" charset="0"/>
              </a:rPr>
              <a:t>Предмет исследования:</a:t>
            </a:r>
            <a:r>
              <a:rPr lang="ru-RU" sz="3300" dirty="0" smtClean="0">
                <a:solidFill>
                  <a:srgbClr val="FFFF00"/>
                </a:solidFill>
                <a:latin typeface="Arial" pitchFamily="34" charset="0"/>
                <a:cs typeface="Arial" pitchFamily="34" charset="0"/>
              </a:rPr>
              <a:t> </a:t>
            </a:r>
            <a:br>
              <a:rPr lang="ru-RU" sz="33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процесс использования речевых упражнений при формировании прогнозирования содержания текста у младших школьников с недоразвитием речи.</a:t>
            </a:r>
            <a:br>
              <a:rPr lang="ru-RU" sz="33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
            </a:r>
            <a:br>
              <a:rPr lang="ru-RU" sz="3300" dirty="0" smtClean="0">
                <a:solidFill>
                  <a:srgbClr val="FFFF00"/>
                </a:solidFill>
                <a:latin typeface="Arial" pitchFamily="34" charset="0"/>
                <a:cs typeface="Arial" pitchFamily="34" charset="0"/>
              </a:rPr>
            </a:br>
            <a:r>
              <a:rPr lang="ru-RU" sz="3300" b="1" dirty="0" smtClean="0">
                <a:solidFill>
                  <a:srgbClr val="FFFF00"/>
                </a:solidFill>
                <a:latin typeface="Arial" pitchFamily="34" charset="0"/>
                <a:cs typeface="Arial" pitchFamily="34" charset="0"/>
              </a:rPr>
              <a:t>База исследования</a:t>
            </a:r>
            <a:r>
              <a:rPr lang="ru-RU" sz="3300" dirty="0" smtClean="0">
                <a:solidFill>
                  <a:srgbClr val="FFFF00"/>
                </a:solidFill>
                <a:latin typeface="Arial" pitchFamily="34" charset="0"/>
                <a:cs typeface="Arial" pitchFamily="34" charset="0"/>
              </a:rPr>
              <a:t>: </a:t>
            </a:r>
            <a:br>
              <a:rPr lang="ru-RU" sz="33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МОУ «СОШ»№4, МОБУ«ООШ№11» г. Великий Устюг</a:t>
            </a:r>
            <a:r>
              <a:rPr lang="ru-RU" sz="3300" b="1" dirty="0" smtClean="0">
                <a:solidFill>
                  <a:srgbClr val="FFFF00"/>
                </a:solidFill>
                <a:latin typeface="Arial" pitchFamily="34" charset="0"/>
                <a:cs typeface="Arial" pitchFamily="34" charset="0"/>
              </a:rPr>
              <a:t/>
            </a:r>
            <a:br>
              <a:rPr lang="ru-RU" sz="3300" b="1" dirty="0" smtClean="0">
                <a:solidFill>
                  <a:srgbClr val="FFFF00"/>
                </a:solidFill>
                <a:latin typeface="Arial" pitchFamily="34" charset="0"/>
                <a:cs typeface="Arial" pitchFamily="34" charset="0"/>
              </a:rPr>
            </a:br>
            <a:r>
              <a:rPr lang="ru-RU" sz="3300" b="1" i="1" dirty="0" smtClean="0">
                <a:solidFill>
                  <a:srgbClr val="FFFF00"/>
                </a:solidFill>
                <a:latin typeface="Arial" pitchFamily="34" charset="0"/>
                <a:cs typeface="Arial" pitchFamily="34" charset="0"/>
              </a:rPr>
              <a:t> </a:t>
            </a:r>
            <a:r>
              <a:rPr lang="ru-RU" sz="3300" dirty="0" smtClean="0">
                <a:solidFill>
                  <a:srgbClr val="FFFF00"/>
                </a:solidFill>
                <a:latin typeface="Arial" pitchFamily="34" charset="0"/>
                <a:cs typeface="Arial" pitchFamily="34" charset="0"/>
              </a:rPr>
              <a:t/>
            </a:r>
            <a:br>
              <a:rPr lang="ru-RU" sz="3300" dirty="0" smtClean="0">
                <a:solidFill>
                  <a:srgbClr val="FFFF00"/>
                </a:solidFill>
                <a:latin typeface="Arial" pitchFamily="34" charset="0"/>
                <a:cs typeface="Arial" pitchFamily="34" charset="0"/>
              </a:rPr>
            </a:br>
            <a:endParaRPr lang="ru-RU" sz="3300"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fontScale="90000"/>
          </a:bodyPr>
          <a:lstStyle/>
          <a:p>
            <a:pPr algn="l"/>
            <a:r>
              <a:rPr lang="ru-RU" sz="2700" b="1" dirty="0" smtClean="0">
                <a:solidFill>
                  <a:srgbClr val="FFFF00"/>
                </a:solidFill>
                <a:latin typeface="Arial" pitchFamily="34" charset="0"/>
                <a:cs typeface="Arial" pitchFamily="34" charset="0"/>
              </a:rPr>
              <a:t/>
            </a:r>
            <a:br>
              <a:rPr lang="ru-RU" sz="2700" b="1" dirty="0" smtClean="0">
                <a:solidFill>
                  <a:srgbClr val="FFFF00"/>
                </a:solidFill>
                <a:latin typeface="Arial" pitchFamily="34" charset="0"/>
                <a:cs typeface="Arial" pitchFamily="34" charset="0"/>
              </a:rPr>
            </a:br>
            <a:r>
              <a:rPr lang="ru-RU" sz="2700" b="1" dirty="0" smtClean="0">
                <a:solidFill>
                  <a:srgbClr val="FFFF00"/>
                </a:solidFill>
                <a:latin typeface="Arial" pitchFamily="34" charset="0"/>
                <a:cs typeface="Arial" pitchFamily="34" charset="0"/>
              </a:rPr>
              <a:t/>
            </a:r>
            <a:br>
              <a:rPr lang="ru-RU" sz="2700" b="1" dirty="0" smtClean="0">
                <a:solidFill>
                  <a:srgbClr val="FFFF00"/>
                </a:solidFill>
                <a:latin typeface="Arial" pitchFamily="34" charset="0"/>
                <a:cs typeface="Arial" pitchFamily="34" charset="0"/>
              </a:rPr>
            </a:br>
            <a:r>
              <a:rPr lang="ru-RU" sz="2700" b="1" dirty="0" smtClean="0">
                <a:solidFill>
                  <a:srgbClr val="FFFF00"/>
                </a:solidFill>
                <a:latin typeface="Arial" pitchFamily="34" charset="0"/>
                <a:cs typeface="Arial" pitchFamily="34" charset="0"/>
              </a:rPr>
              <a:t/>
            </a:r>
            <a:br>
              <a:rPr lang="ru-RU" sz="2700" b="1" dirty="0" smtClean="0">
                <a:solidFill>
                  <a:srgbClr val="FFFF00"/>
                </a:solidFill>
                <a:latin typeface="Arial" pitchFamily="34" charset="0"/>
                <a:cs typeface="Arial" pitchFamily="34" charset="0"/>
              </a:rPr>
            </a:br>
            <a:r>
              <a:rPr lang="ru-RU" sz="2700" b="1" dirty="0" smtClean="0">
                <a:solidFill>
                  <a:srgbClr val="FFFF00"/>
                </a:solidFill>
                <a:latin typeface="Arial" pitchFamily="34" charset="0"/>
                <a:cs typeface="Arial" pitchFamily="34" charset="0"/>
              </a:rPr>
              <a:t>Прогнозирование </a:t>
            </a:r>
            <a:r>
              <a:rPr lang="ru-RU" sz="2700" dirty="0" smtClean="0">
                <a:solidFill>
                  <a:srgbClr val="FFFF00"/>
                </a:solidFill>
                <a:latin typeface="Arial" pitchFamily="34" charset="0"/>
                <a:cs typeface="Arial" pitchFamily="34" charset="0"/>
              </a:rPr>
              <a:t>- сложный психический процесс, который проявляется в умении предугадывать явления действительности, компонент организации учебного процесса </a:t>
            </a:r>
            <a:br>
              <a:rPr lang="ru-RU" sz="2700" dirty="0" smtClean="0">
                <a:solidFill>
                  <a:srgbClr val="FFFF00"/>
                </a:solidFill>
                <a:latin typeface="Arial" pitchFamily="34" charset="0"/>
                <a:cs typeface="Arial" pitchFamily="34" charset="0"/>
              </a:rPr>
            </a:br>
            <a:r>
              <a:rPr lang="ru-RU" sz="2700" dirty="0" smtClean="0">
                <a:solidFill>
                  <a:srgbClr val="FFFF00"/>
                </a:solidFill>
                <a:latin typeface="Arial" pitchFamily="34" charset="0"/>
                <a:cs typeface="Arial" pitchFamily="34" charset="0"/>
              </a:rPr>
              <a:t/>
            </a:r>
            <a:br>
              <a:rPr lang="ru-RU" sz="2700" dirty="0" smtClean="0">
                <a:solidFill>
                  <a:srgbClr val="FFFF00"/>
                </a:solidFill>
                <a:latin typeface="Arial" pitchFamily="34" charset="0"/>
                <a:cs typeface="Arial" pitchFamily="34" charset="0"/>
              </a:rPr>
            </a:br>
            <a:r>
              <a:rPr lang="ru-RU" sz="2700" dirty="0" smtClean="0">
                <a:solidFill>
                  <a:srgbClr val="FFFF00"/>
                </a:solidFill>
                <a:latin typeface="Arial" pitchFamily="34" charset="0"/>
                <a:cs typeface="Arial" pitchFamily="34" charset="0"/>
              </a:rPr>
              <a:t> </a:t>
            </a:r>
            <a:r>
              <a:rPr lang="ru-RU" sz="2700" b="1" dirty="0" smtClean="0">
                <a:solidFill>
                  <a:srgbClr val="FFFF00"/>
                </a:solidFill>
                <a:latin typeface="Arial" pitchFamily="34" charset="0"/>
                <a:cs typeface="Arial" pitchFamily="34" charset="0"/>
              </a:rPr>
              <a:t>Прогнозирование (по Б. Ф. Ломову,  Е. Н. Суркову) </a:t>
            </a:r>
            <a:r>
              <a:rPr lang="ru-RU" sz="2700" dirty="0" smtClean="0">
                <a:solidFill>
                  <a:srgbClr val="FFFF00"/>
                </a:solidFill>
                <a:latin typeface="Arial" pitchFamily="34" charset="0"/>
                <a:cs typeface="Arial" pitchFamily="34" charset="0"/>
              </a:rPr>
              <a:t>– термин, применимый для обозначения проявлений способности к антиципации в мыслительной деятельности</a:t>
            </a:r>
            <a:br>
              <a:rPr lang="ru-RU" sz="2700" dirty="0" smtClean="0">
                <a:solidFill>
                  <a:srgbClr val="FFFF00"/>
                </a:solidFill>
                <a:latin typeface="Arial" pitchFamily="34" charset="0"/>
                <a:cs typeface="Arial" pitchFamily="34" charset="0"/>
              </a:rPr>
            </a:br>
            <a:r>
              <a:rPr lang="ru-RU" sz="2700" dirty="0" smtClean="0">
                <a:solidFill>
                  <a:srgbClr val="FFFF00"/>
                </a:solidFill>
                <a:latin typeface="Arial" pitchFamily="34" charset="0"/>
                <a:cs typeface="Arial" pitchFamily="34" charset="0"/>
              </a:rPr>
              <a:t/>
            </a:r>
            <a:br>
              <a:rPr lang="ru-RU" sz="2700" dirty="0" smtClean="0">
                <a:solidFill>
                  <a:srgbClr val="FFFF00"/>
                </a:solidFill>
                <a:latin typeface="Arial" pitchFamily="34" charset="0"/>
                <a:cs typeface="Arial" pitchFamily="34" charset="0"/>
              </a:rPr>
            </a:br>
            <a:r>
              <a:rPr lang="ru-RU" sz="2700" b="1" dirty="0" smtClean="0">
                <a:solidFill>
                  <a:srgbClr val="FFFF00"/>
                </a:solidFill>
                <a:latin typeface="Arial" pitchFamily="34" charset="0"/>
                <a:cs typeface="Arial" pitchFamily="34" charset="0"/>
              </a:rPr>
              <a:t> Прогнозирование (по Г. А. Бакулиной) </a:t>
            </a:r>
            <a:r>
              <a:rPr lang="ru-RU" sz="2700" dirty="0" smtClean="0">
                <a:solidFill>
                  <a:srgbClr val="FFFF00"/>
                </a:solidFill>
                <a:latin typeface="Arial" pitchFamily="34" charset="0"/>
                <a:cs typeface="Arial" pitchFamily="34" charset="0"/>
              </a:rPr>
              <a:t>- </a:t>
            </a:r>
            <a:r>
              <a:rPr lang="ru-RU" sz="2700" dirty="0" err="1" smtClean="0">
                <a:solidFill>
                  <a:srgbClr val="FFFF00"/>
                </a:solidFill>
                <a:latin typeface="Arial" pitchFamily="34" charset="0"/>
                <a:cs typeface="Arial" pitchFamily="34" charset="0"/>
              </a:rPr>
              <a:t>системообразующий</a:t>
            </a:r>
            <a:r>
              <a:rPr lang="ru-RU" sz="2700" dirty="0" smtClean="0">
                <a:solidFill>
                  <a:srgbClr val="FFFF00"/>
                </a:solidFill>
                <a:latin typeface="Arial" pitchFamily="34" charset="0"/>
                <a:cs typeface="Arial" pitchFamily="34" charset="0"/>
              </a:rPr>
              <a:t> компонент организации учебного процесса</a:t>
            </a:r>
            <a:br>
              <a:rPr lang="ru-RU" sz="2700" dirty="0" smtClean="0">
                <a:solidFill>
                  <a:srgbClr val="FFFF00"/>
                </a:solidFill>
                <a:latin typeface="Arial" pitchFamily="34" charset="0"/>
                <a:cs typeface="Arial" pitchFamily="34" charset="0"/>
              </a:rPr>
            </a:br>
            <a:r>
              <a:rPr lang="ru-RU" sz="2700" dirty="0" smtClean="0">
                <a:solidFill>
                  <a:srgbClr val="FFFF00"/>
                </a:solidFill>
                <a:latin typeface="Arial" pitchFamily="34" charset="0"/>
                <a:cs typeface="Arial" pitchFamily="34" charset="0"/>
              </a:rPr>
              <a:t/>
            </a:r>
            <a:br>
              <a:rPr lang="ru-RU" sz="2700" dirty="0" smtClean="0">
                <a:solidFill>
                  <a:srgbClr val="FFFF00"/>
                </a:solidFill>
                <a:latin typeface="Arial" pitchFamily="34" charset="0"/>
                <a:cs typeface="Arial" pitchFamily="34" charset="0"/>
              </a:rPr>
            </a:br>
            <a:r>
              <a:rPr lang="ru-RU" sz="2700" b="1" dirty="0" smtClean="0">
                <a:solidFill>
                  <a:srgbClr val="FFFF00"/>
                </a:solidFill>
                <a:latin typeface="Arial" pitchFamily="34" charset="0"/>
                <a:cs typeface="Arial" pitchFamily="34" charset="0"/>
              </a:rPr>
              <a:t>Прогнозирование (по Е.А. Сергиенко) </a:t>
            </a:r>
            <a:r>
              <a:rPr lang="ru-RU" sz="2700" dirty="0" smtClean="0">
                <a:solidFill>
                  <a:srgbClr val="FFFF00"/>
                </a:solidFill>
                <a:latin typeface="Arial" pitchFamily="34" charset="0"/>
                <a:cs typeface="Arial" pitchFamily="34" charset="0"/>
              </a:rPr>
              <a:t>- универсальный механизм психической организации человека </a:t>
            </a:r>
            <a:br>
              <a:rPr lang="ru-RU" sz="2700" dirty="0" smtClean="0">
                <a:solidFill>
                  <a:srgbClr val="FFFF00"/>
                </a:solidFill>
                <a:latin typeface="Arial" pitchFamily="34" charset="0"/>
                <a:cs typeface="Arial" pitchFamily="34" charset="0"/>
              </a:rPr>
            </a:br>
            <a:r>
              <a:rPr lang="ru-RU" sz="2700" dirty="0" smtClean="0">
                <a:solidFill>
                  <a:srgbClr val="FFFF00"/>
                </a:solidFill>
                <a:latin typeface="Arial" pitchFamily="34" charset="0"/>
                <a:cs typeface="Arial" pitchFamily="34" charset="0"/>
              </a:rPr>
              <a:t/>
            </a:r>
            <a:br>
              <a:rPr lang="ru-RU" sz="2700" dirty="0" smtClean="0">
                <a:solidFill>
                  <a:srgbClr val="FFFF00"/>
                </a:solidFill>
                <a:latin typeface="Arial" pitchFamily="34" charset="0"/>
                <a:cs typeface="Arial" pitchFamily="34" charset="0"/>
              </a:rPr>
            </a:br>
            <a:r>
              <a:rPr lang="ru-RU" sz="2700" b="1" dirty="0" smtClean="0">
                <a:solidFill>
                  <a:srgbClr val="FFFF00"/>
                </a:solidFill>
                <a:latin typeface="Arial" pitchFamily="34" charset="0"/>
                <a:cs typeface="Arial" pitchFamily="34" charset="0"/>
              </a:rPr>
              <a:t>Прогнозирование (по И. М. </a:t>
            </a:r>
            <a:r>
              <a:rPr lang="ru-RU" sz="2700" b="1" dirty="0" err="1" smtClean="0">
                <a:solidFill>
                  <a:srgbClr val="FFFF00"/>
                </a:solidFill>
                <a:latin typeface="Arial" pitchFamily="34" charset="0"/>
                <a:cs typeface="Arial" pitchFamily="34" charset="0"/>
              </a:rPr>
              <a:t>Фейгенберг</a:t>
            </a:r>
            <a:r>
              <a:rPr lang="ru-RU" sz="2700" b="1" dirty="0" smtClean="0">
                <a:solidFill>
                  <a:srgbClr val="FFFF00"/>
                </a:solidFill>
                <a:latin typeface="Arial" pitchFamily="34" charset="0"/>
                <a:cs typeface="Arial" pitchFamily="34" charset="0"/>
              </a:rPr>
              <a:t>) </a:t>
            </a:r>
            <a:r>
              <a:rPr lang="ru-RU" sz="2700" dirty="0" smtClean="0">
                <a:solidFill>
                  <a:srgbClr val="FFFF00"/>
                </a:solidFill>
                <a:latin typeface="Arial" pitchFamily="34" charset="0"/>
                <a:cs typeface="Arial" pitchFamily="34" charset="0"/>
              </a:rPr>
              <a:t>- это «моделирование» вероятностно организованного мира живущим в этом мире существом </a:t>
            </a:r>
            <a:r>
              <a:rPr lang="ru-RU" sz="2400" dirty="0" smtClean="0">
                <a:solidFill>
                  <a:srgbClr val="FFFF00"/>
                </a:solidFill>
                <a:latin typeface="Arial" pitchFamily="34" charset="0"/>
                <a:cs typeface="Arial" pitchFamily="34" charset="0"/>
              </a:rPr>
              <a:t/>
            </a:r>
            <a:br>
              <a:rPr lang="ru-RU" sz="2400" dirty="0" smtClean="0">
                <a:solidFill>
                  <a:srgbClr val="FFFF00"/>
                </a:solidFill>
                <a:latin typeface="Arial" pitchFamily="34" charset="0"/>
                <a:cs typeface="Arial" pitchFamily="34" charset="0"/>
              </a:rPr>
            </a:br>
            <a:r>
              <a:rPr lang="ru-RU" sz="2400" dirty="0" smtClean="0">
                <a:solidFill>
                  <a:srgbClr val="FFFF00"/>
                </a:solidFill>
                <a:latin typeface="Arial" pitchFamily="34" charset="0"/>
                <a:cs typeface="Arial" pitchFamily="34" charset="0"/>
              </a:rPr>
              <a:t/>
            </a:r>
            <a:br>
              <a:rPr lang="ru-RU" sz="2400" dirty="0" smtClean="0">
                <a:solidFill>
                  <a:srgbClr val="FFFF00"/>
                </a:solidFill>
                <a:latin typeface="Arial" pitchFamily="34" charset="0"/>
                <a:cs typeface="Arial" pitchFamily="34" charset="0"/>
              </a:rPr>
            </a:br>
            <a:r>
              <a:rPr lang="ru-RU" sz="2400" dirty="0" smtClean="0">
                <a:solidFill>
                  <a:srgbClr val="FFFF00"/>
                </a:solidFill>
                <a:latin typeface="Arial" pitchFamily="34" charset="0"/>
                <a:cs typeface="Arial" pitchFamily="34" charset="0"/>
              </a:rPr>
              <a:t> </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285860"/>
            <a:ext cx="9144000" cy="5572140"/>
          </a:xfrm>
        </p:spPr>
        <p:txBody>
          <a:bodyPr>
            <a:normAutofit fontScale="90000"/>
          </a:bodyPr>
          <a:lstStyle/>
          <a:p>
            <a:pPr lvl="0" fontAlgn="base">
              <a:spcAft>
                <a:spcPct val="0"/>
              </a:spcAft>
            </a:pPr>
            <a:r>
              <a:rPr lang="ru-RU" sz="3700" b="0" cap="none" dirty="0" smtClean="0">
                <a:solidFill>
                  <a:srgbClr val="FFFF00"/>
                </a:solidFill>
                <a:effectLst>
                  <a:outerShdw blurRad="38100" dist="38100" dir="2700000" algn="tl">
                    <a:srgbClr val="000000">
                      <a:alpha val="43137"/>
                    </a:srgbClr>
                  </a:outerShdw>
                </a:effectLst>
                <a:latin typeface="Arial" pitchFamily="34" charset="0"/>
                <a:ea typeface="Calibri" pitchFamily="34" charset="0"/>
                <a:cs typeface="Arial" pitchFamily="34" charset="0"/>
              </a:rPr>
              <a:t>Цель: выявление особенностей прогнозирования содержания текста у младших школьников с недоразвитием речи. </a:t>
            </a:r>
            <a:br>
              <a:rPr lang="ru-RU" sz="3700" b="0" cap="none" dirty="0" smtClean="0">
                <a:solidFill>
                  <a:srgbClr val="FFFF00"/>
                </a:solidFill>
                <a:effectLst>
                  <a:outerShdw blurRad="38100" dist="38100" dir="2700000" algn="tl">
                    <a:srgbClr val="000000">
                      <a:alpha val="43137"/>
                    </a:srgbClr>
                  </a:outerShdw>
                </a:effectLst>
                <a:latin typeface="Arial" pitchFamily="34" charset="0"/>
                <a:ea typeface="Calibri" pitchFamily="34" charset="0"/>
                <a:cs typeface="Arial" pitchFamily="34" charset="0"/>
              </a:rPr>
            </a:br>
            <a:r>
              <a:rPr lang="ru-RU" sz="3700" b="0" dirty="0" smtClean="0">
                <a:solidFill>
                  <a:srgbClr val="FFFF00"/>
                </a:solidFill>
                <a:effectLst>
                  <a:outerShdw blurRad="38100" dist="38100" dir="2700000" algn="tl">
                    <a:srgbClr val="000000">
                      <a:alpha val="43137"/>
                    </a:srgbClr>
                  </a:outerShdw>
                </a:effectLst>
                <a:latin typeface="Arial" pitchFamily="34" charset="0"/>
                <a:ea typeface="Calibri" pitchFamily="34" charset="0"/>
                <a:cs typeface="Arial" pitchFamily="34" charset="0"/>
              </a:rPr>
              <a:t>З</a:t>
            </a:r>
            <a:r>
              <a:rPr lang="ru-RU" sz="3700" b="0" cap="none" dirty="0" smtClean="0">
                <a:solidFill>
                  <a:srgbClr val="FFFF00"/>
                </a:solidFill>
                <a:effectLst>
                  <a:outerShdw blurRad="38100" dist="38100" dir="2700000" algn="tl">
                    <a:srgbClr val="000000">
                      <a:alpha val="43137"/>
                    </a:srgbClr>
                  </a:outerShdw>
                </a:effectLst>
                <a:latin typeface="Arial" pitchFamily="34" charset="0"/>
                <a:ea typeface="Calibri" pitchFamily="34" charset="0"/>
                <a:cs typeface="Arial" pitchFamily="34" charset="0"/>
              </a:rPr>
              <a:t>адачи:</a:t>
            </a:r>
            <a:br>
              <a:rPr lang="ru-RU" sz="3700" b="0" cap="none" dirty="0" smtClean="0">
                <a:solidFill>
                  <a:srgbClr val="FFFF00"/>
                </a:solidFill>
                <a:effectLst>
                  <a:outerShdw blurRad="38100" dist="38100" dir="2700000" algn="tl">
                    <a:srgbClr val="000000">
                      <a:alpha val="43137"/>
                    </a:srgbClr>
                  </a:outerShdw>
                </a:effectLst>
                <a:latin typeface="Arial" pitchFamily="34" charset="0"/>
                <a:ea typeface="Calibri" pitchFamily="34" charset="0"/>
                <a:cs typeface="Arial" pitchFamily="34" charset="0"/>
              </a:rPr>
            </a:br>
            <a:r>
              <a:rPr lang="ru-RU" sz="3700" b="0" cap="none" dirty="0" smtClean="0">
                <a:solidFill>
                  <a:srgbClr val="FFFF00"/>
                </a:solidFill>
                <a:effectLst>
                  <a:outerShdw blurRad="38100" dist="38100" dir="2700000" algn="tl">
                    <a:srgbClr val="000000">
                      <a:alpha val="43137"/>
                    </a:srgbClr>
                  </a:outerShdw>
                </a:effectLst>
                <a:latin typeface="Arial" pitchFamily="34" charset="0"/>
                <a:ea typeface="Calibri" pitchFamily="34" charset="0"/>
                <a:cs typeface="Arial" pitchFamily="34" charset="0"/>
              </a:rPr>
              <a:t>1. разработать методику проведения констатирующего эксперимента;</a:t>
            </a:r>
            <a:br>
              <a:rPr lang="ru-RU" sz="3700" b="0" cap="none" dirty="0" smtClean="0">
                <a:solidFill>
                  <a:srgbClr val="FFFF00"/>
                </a:solidFill>
                <a:effectLst>
                  <a:outerShdw blurRad="38100" dist="38100" dir="2700000" algn="tl">
                    <a:srgbClr val="000000">
                      <a:alpha val="43137"/>
                    </a:srgbClr>
                  </a:outerShdw>
                </a:effectLst>
                <a:latin typeface="Arial" pitchFamily="34" charset="0"/>
                <a:ea typeface="Calibri" pitchFamily="34" charset="0"/>
                <a:cs typeface="Arial" pitchFamily="34" charset="0"/>
              </a:rPr>
            </a:br>
            <a:r>
              <a:rPr lang="ru-RU" sz="3700" b="0" dirty="0" smtClean="0">
                <a:solidFill>
                  <a:srgbClr val="FFFF00"/>
                </a:solidFill>
                <a:effectLst>
                  <a:outerShdw blurRad="38100" dist="38100" dir="2700000" algn="tl">
                    <a:srgbClr val="000000">
                      <a:alpha val="43137"/>
                    </a:srgbClr>
                  </a:outerShdw>
                </a:effectLst>
                <a:latin typeface="Arial" pitchFamily="34" charset="0"/>
                <a:ea typeface="Calibri" pitchFamily="34" charset="0"/>
                <a:cs typeface="Arial" pitchFamily="34" charset="0"/>
              </a:rPr>
              <a:t> 2. </a:t>
            </a:r>
            <a:r>
              <a:rPr lang="ru-RU" sz="3700" b="0" cap="none" dirty="0" smtClean="0">
                <a:solidFill>
                  <a:srgbClr val="FFFF00"/>
                </a:solidFill>
                <a:effectLst>
                  <a:outerShdw blurRad="38100" dist="38100" dir="2700000" algn="tl">
                    <a:srgbClr val="000000">
                      <a:alpha val="43137"/>
                    </a:srgbClr>
                  </a:outerShdw>
                </a:effectLst>
                <a:latin typeface="Arial" pitchFamily="34" charset="0"/>
                <a:ea typeface="Calibri" pitchFamily="34" charset="0"/>
                <a:cs typeface="Arial" pitchFamily="34" charset="0"/>
              </a:rPr>
              <a:t>определить и выявить уровни </a:t>
            </a:r>
            <a:r>
              <a:rPr lang="ru-RU" sz="3700" b="0" cap="none" dirty="0" err="1" smtClean="0">
                <a:solidFill>
                  <a:srgbClr val="FFFF00"/>
                </a:solidFill>
                <a:effectLst>
                  <a:outerShdw blurRad="38100" dist="38100" dir="2700000" algn="tl">
                    <a:srgbClr val="000000">
                      <a:alpha val="43137"/>
                    </a:srgbClr>
                  </a:outerShdw>
                </a:effectLst>
                <a:latin typeface="Arial" pitchFamily="34" charset="0"/>
                <a:ea typeface="Calibri" pitchFamily="34" charset="0"/>
                <a:cs typeface="Arial" pitchFamily="34" charset="0"/>
              </a:rPr>
              <a:t>сформированности</a:t>
            </a:r>
            <a:r>
              <a:rPr lang="ru-RU" sz="3700" b="0" cap="none" dirty="0" smtClean="0">
                <a:solidFill>
                  <a:srgbClr val="FFFF00"/>
                </a:solidFill>
                <a:effectLst>
                  <a:outerShdw blurRad="38100" dist="38100" dir="2700000" algn="tl">
                    <a:srgbClr val="000000">
                      <a:alpha val="43137"/>
                    </a:srgbClr>
                  </a:outerShdw>
                </a:effectLst>
                <a:latin typeface="Arial" pitchFamily="34" charset="0"/>
                <a:ea typeface="Calibri" pitchFamily="34" charset="0"/>
                <a:cs typeface="Arial" pitchFamily="34" charset="0"/>
              </a:rPr>
              <a:t> прогнозирования содержания текста у младших школьников с недоразвитием речи</a:t>
            </a:r>
            <a:r>
              <a:rPr lang="ru-RU" cap="none" dirty="0" smtClean="0">
                <a:effectLst>
                  <a:outerShdw blurRad="38100" dist="38100" dir="2700000" algn="tl">
                    <a:srgbClr val="000000">
                      <a:alpha val="43137"/>
                    </a:srgbClr>
                  </a:outerShdw>
                </a:effectLst>
              </a:rPr>
              <a:t/>
            </a:r>
            <a:br>
              <a:rPr lang="ru-RU" cap="none" dirty="0" smtClean="0">
                <a:effectLst>
                  <a:outerShdw blurRad="38100" dist="38100" dir="2700000" algn="tl">
                    <a:srgbClr val="000000">
                      <a:alpha val="43137"/>
                    </a:srgbClr>
                  </a:outerShdw>
                </a:effectLst>
              </a:rPr>
            </a:br>
            <a:endParaRPr lang="ru-RU" dirty="0"/>
          </a:p>
        </p:txBody>
      </p:sp>
      <p:sp>
        <p:nvSpPr>
          <p:cNvPr id="3" name="Текст 2"/>
          <p:cNvSpPr>
            <a:spLocks noGrp="1"/>
          </p:cNvSpPr>
          <p:nvPr>
            <p:ph type="body" idx="1"/>
          </p:nvPr>
        </p:nvSpPr>
        <p:spPr>
          <a:xfrm>
            <a:off x="722313" y="571481"/>
            <a:ext cx="7772400" cy="571503"/>
          </a:xfrm>
        </p:spPr>
        <p:txBody>
          <a:bodyPr>
            <a:noAutofit/>
          </a:bodyPr>
          <a:lstStyle/>
          <a:p>
            <a:endParaRPr lang="ru-RU" sz="3200" dirty="0" smtClean="0">
              <a:solidFill>
                <a:srgbClr val="FFFF00"/>
              </a:solidFill>
              <a:latin typeface="Arial" pitchFamily="34" charset="0"/>
              <a:cs typeface="Arial" pitchFamily="34" charset="0"/>
            </a:endParaRPr>
          </a:p>
          <a:p>
            <a:pPr algn="ctr"/>
            <a:r>
              <a:rPr lang="ru-RU" sz="3200" b="1" dirty="0" smtClean="0">
                <a:solidFill>
                  <a:srgbClr val="FFFF00"/>
                </a:solidFill>
                <a:latin typeface="Arial" pitchFamily="34" charset="0"/>
                <a:cs typeface="Arial" pitchFamily="34" charset="0"/>
              </a:rPr>
              <a:t>Констатирующий эксперимент</a:t>
            </a:r>
            <a:endParaRPr lang="ru-RU" sz="32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fontScale="90000"/>
          </a:bodyPr>
          <a:lstStyle/>
          <a:p>
            <a:pPr lvl="0" algn="l"/>
            <a:r>
              <a:rPr lang="ru-RU" sz="3000" dirty="0" smtClean="0">
                <a:solidFill>
                  <a:srgbClr val="FFFF00"/>
                </a:solidFill>
                <a:latin typeface="Arial" pitchFamily="34" charset="0"/>
                <a:cs typeface="Arial" pitchFamily="34" charset="0"/>
              </a:rPr>
              <a:t/>
            </a:r>
            <a:br>
              <a:rPr lang="ru-RU" sz="3000" dirty="0" smtClean="0">
                <a:solidFill>
                  <a:srgbClr val="FFFF00"/>
                </a:solidFill>
                <a:latin typeface="Arial" pitchFamily="34" charset="0"/>
                <a:cs typeface="Arial" pitchFamily="34" charset="0"/>
              </a:rPr>
            </a:br>
            <a:r>
              <a:rPr lang="ru-RU" sz="3000" dirty="0" smtClean="0">
                <a:solidFill>
                  <a:srgbClr val="FFFF00"/>
                </a:solidFill>
                <a:latin typeface="Arial" pitchFamily="34" charset="0"/>
                <a:cs typeface="Arial" pitchFamily="34" charset="0"/>
              </a:rPr>
              <a:t>         </a:t>
            </a:r>
            <a:br>
              <a:rPr lang="ru-RU" sz="3000" dirty="0" smtClean="0">
                <a:solidFill>
                  <a:srgbClr val="FFFF00"/>
                </a:solidFill>
                <a:latin typeface="Arial" pitchFamily="34" charset="0"/>
                <a:cs typeface="Arial" pitchFamily="34" charset="0"/>
              </a:rPr>
            </a:br>
            <a:r>
              <a:rPr lang="ru-RU" sz="3000" dirty="0" smtClean="0">
                <a:solidFill>
                  <a:srgbClr val="FFFF00"/>
                </a:solidFill>
                <a:latin typeface="Arial" pitchFamily="34" charset="0"/>
                <a:cs typeface="Arial" pitchFamily="34" charset="0"/>
              </a:rPr>
              <a:t>              </a:t>
            </a:r>
            <a:r>
              <a:rPr lang="ru-RU" sz="2700" dirty="0" smtClean="0">
                <a:solidFill>
                  <a:srgbClr val="FFFF00"/>
                </a:solidFill>
                <a:latin typeface="Arial" pitchFamily="34" charset="0"/>
                <a:cs typeface="Arial" pitchFamily="34" charset="0"/>
              </a:rPr>
              <a:t>         </a:t>
            </a:r>
            <a:br>
              <a:rPr lang="ru-RU" sz="2700" dirty="0" smtClean="0">
                <a:solidFill>
                  <a:srgbClr val="FFFF00"/>
                </a:solidFill>
                <a:latin typeface="Arial" pitchFamily="34" charset="0"/>
                <a:cs typeface="Arial" pitchFamily="34" charset="0"/>
              </a:rPr>
            </a:br>
            <a:r>
              <a:rPr lang="ru-RU" sz="2700" dirty="0" smtClean="0">
                <a:solidFill>
                  <a:srgbClr val="FFFF00"/>
                </a:solidFill>
                <a:latin typeface="Arial" pitchFamily="34" charset="0"/>
                <a:cs typeface="Arial" pitchFamily="34" charset="0"/>
              </a:rPr>
              <a:t/>
            </a:r>
            <a:br>
              <a:rPr lang="ru-RU" sz="2700" dirty="0" smtClean="0">
                <a:solidFill>
                  <a:srgbClr val="FFFF00"/>
                </a:solidFill>
                <a:latin typeface="Arial" pitchFamily="34" charset="0"/>
                <a:cs typeface="Arial" pitchFamily="34" charset="0"/>
              </a:rPr>
            </a:br>
            <a:r>
              <a:rPr lang="ru-RU" sz="2700" dirty="0" smtClean="0">
                <a:solidFill>
                  <a:srgbClr val="FFFF00"/>
                </a:solidFill>
                <a:latin typeface="Arial" pitchFamily="34" charset="0"/>
                <a:cs typeface="Arial" pitchFamily="34" charset="0"/>
              </a:rPr>
              <a:t/>
            </a:r>
            <a:br>
              <a:rPr lang="ru-RU" sz="2700" dirty="0" smtClean="0">
                <a:solidFill>
                  <a:srgbClr val="FFFF00"/>
                </a:solidFill>
                <a:latin typeface="Arial" pitchFamily="34" charset="0"/>
                <a:cs typeface="Arial" pitchFamily="34" charset="0"/>
              </a:rPr>
            </a:br>
            <a:r>
              <a:rPr lang="ru-RU" sz="2700" dirty="0" smtClean="0">
                <a:solidFill>
                  <a:srgbClr val="FFFF00"/>
                </a:solidFill>
                <a:latin typeface="Arial" pitchFamily="34" charset="0"/>
                <a:cs typeface="Arial" pitchFamily="34" charset="0"/>
              </a:rPr>
              <a:t/>
            </a:r>
            <a:br>
              <a:rPr lang="ru-RU" sz="27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            </a:t>
            </a:r>
            <a:r>
              <a:rPr lang="ru-RU" sz="3300" b="1" dirty="0" smtClean="0">
                <a:solidFill>
                  <a:srgbClr val="FFFF00"/>
                </a:solidFill>
                <a:latin typeface="Arial" pitchFamily="34" charset="0"/>
                <a:cs typeface="Arial" pitchFamily="34" charset="0"/>
              </a:rPr>
              <a:t>Прогнозирование на уровне слова</a:t>
            </a:r>
            <a:r>
              <a:rPr lang="ru-RU" sz="3300" dirty="0" smtClean="0">
                <a:solidFill>
                  <a:srgbClr val="FFFF00"/>
                </a:solidFill>
                <a:latin typeface="Arial" pitchFamily="34" charset="0"/>
                <a:cs typeface="Arial" pitchFamily="34" charset="0"/>
              </a:rPr>
              <a:t/>
            </a:r>
            <a:br>
              <a:rPr lang="ru-RU" sz="33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1. Инструкция: вставь пропущенные буквы, чтобы получилось слово (гласные) </a:t>
            </a:r>
            <a:br>
              <a:rPr lang="ru-RU" sz="33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Ж…Р…Ф            Ш…ШК…	     М…Р…З    </a:t>
            </a:r>
            <a:r>
              <a:rPr lang="ru-RU" sz="3300" b="1" dirty="0" smtClean="0">
                <a:solidFill>
                  <a:srgbClr val="FFFF00"/>
                </a:solidFill>
                <a:latin typeface="Arial" pitchFamily="34" charset="0"/>
                <a:cs typeface="Arial" pitchFamily="34" charset="0"/>
              </a:rPr>
              <a:t>… </a:t>
            </a:r>
            <a:r>
              <a:rPr lang="ru-RU" sz="3300" dirty="0" smtClean="0">
                <a:solidFill>
                  <a:srgbClr val="FFFF00"/>
                </a:solidFill>
                <a:latin typeface="Arial" pitchFamily="34" charset="0"/>
                <a:cs typeface="Arial" pitchFamily="34" charset="0"/>
              </a:rPr>
              <a:t>        </a:t>
            </a:r>
            <a:br>
              <a:rPr lang="ru-RU" sz="33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2. Инструкция: добавь недостающую букву , чтобы получилось слово (согласную)</a:t>
            </a:r>
            <a:br>
              <a:rPr lang="ru-RU" sz="33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КО…     ЛУ…      ПУ…     К..ОТ     СО…    МО…                </a:t>
            </a:r>
            <a:br>
              <a:rPr lang="ru-RU" sz="33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3. Инструкция: вставь пропущенные слоги.</a:t>
            </a:r>
            <a:br>
              <a:rPr lang="ru-RU" sz="3300" dirty="0" smtClean="0">
                <a:solidFill>
                  <a:srgbClr val="FFFF00"/>
                </a:solidFill>
                <a:latin typeface="Arial" pitchFamily="34" charset="0"/>
                <a:cs typeface="Arial" pitchFamily="34" charset="0"/>
              </a:rPr>
            </a:br>
            <a:r>
              <a:rPr lang="ru-RU" sz="3300" dirty="0" err="1" smtClean="0">
                <a:solidFill>
                  <a:srgbClr val="FFFF00"/>
                </a:solidFill>
                <a:latin typeface="Arial" pitchFamily="34" charset="0"/>
                <a:cs typeface="Arial" pitchFamily="34" charset="0"/>
              </a:rPr>
              <a:t>Каран</a:t>
            </a:r>
            <a:r>
              <a:rPr lang="ru-RU" sz="3300" dirty="0" smtClean="0">
                <a:solidFill>
                  <a:srgbClr val="FFFF00"/>
                </a:solidFill>
                <a:latin typeface="Arial" pitchFamily="34" charset="0"/>
                <a:cs typeface="Arial" pitchFamily="34" charset="0"/>
              </a:rPr>
              <a:t> ... , </a:t>
            </a:r>
            <a:r>
              <a:rPr lang="ru-RU" sz="3300" dirty="0" err="1" smtClean="0">
                <a:solidFill>
                  <a:srgbClr val="FFFF00"/>
                </a:solidFill>
                <a:latin typeface="Arial" pitchFamily="34" charset="0"/>
                <a:cs typeface="Arial" pitchFamily="34" charset="0"/>
              </a:rPr>
              <a:t>алфа</a:t>
            </a:r>
            <a:r>
              <a:rPr lang="ru-RU" sz="3300" dirty="0" smtClean="0">
                <a:solidFill>
                  <a:srgbClr val="FFFF00"/>
                </a:solidFill>
                <a:latin typeface="Arial" pitchFamily="34" charset="0"/>
                <a:cs typeface="Arial" pitchFamily="34" charset="0"/>
              </a:rPr>
              <a:t> ... , </a:t>
            </a:r>
            <a:r>
              <a:rPr lang="ru-RU" sz="3300" dirty="0" err="1" smtClean="0">
                <a:solidFill>
                  <a:srgbClr val="FFFF00"/>
                </a:solidFill>
                <a:latin typeface="Arial" pitchFamily="34" charset="0"/>
                <a:cs typeface="Arial" pitchFamily="34" charset="0"/>
              </a:rPr>
              <a:t>зво</a:t>
            </a:r>
            <a:r>
              <a:rPr lang="ru-RU" sz="3300" dirty="0" smtClean="0">
                <a:solidFill>
                  <a:srgbClr val="FFFF00"/>
                </a:solidFill>
                <a:latin typeface="Arial" pitchFamily="34" charset="0"/>
                <a:cs typeface="Arial" pitchFamily="34" charset="0"/>
              </a:rPr>
              <a:t> ... , </a:t>
            </a:r>
            <a:r>
              <a:rPr lang="ru-RU" sz="3300" dirty="0" err="1" smtClean="0">
                <a:solidFill>
                  <a:srgbClr val="FFFF00"/>
                </a:solidFill>
                <a:latin typeface="Arial" pitchFamily="34" charset="0"/>
                <a:cs typeface="Arial" pitchFamily="34" charset="0"/>
              </a:rPr>
              <a:t>уче</a:t>
            </a:r>
            <a:r>
              <a:rPr lang="ru-RU" sz="3300" dirty="0" smtClean="0">
                <a:solidFill>
                  <a:srgbClr val="FFFF00"/>
                </a:solidFill>
                <a:latin typeface="Arial" pitchFamily="34" charset="0"/>
                <a:cs typeface="Arial" pitchFamily="34" charset="0"/>
              </a:rPr>
              <a:t> ... , пар ..., </a:t>
            </a:r>
            <a:r>
              <a:rPr lang="ru-RU" sz="3300" dirty="0" err="1" smtClean="0">
                <a:solidFill>
                  <a:srgbClr val="FFFF00"/>
                </a:solidFill>
                <a:latin typeface="Arial" pitchFamily="34" charset="0"/>
                <a:cs typeface="Arial" pitchFamily="34" charset="0"/>
              </a:rPr>
              <a:t>каби</a:t>
            </a:r>
            <a:r>
              <a:rPr lang="ru-RU" sz="3300" dirty="0" smtClean="0">
                <a:solidFill>
                  <a:srgbClr val="FFFF00"/>
                </a:solidFill>
                <a:latin typeface="Arial" pitchFamily="34" charset="0"/>
                <a:cs typeface="Arial" pitchFamily="34" charset="0"/>
              </a:rPr>
              <a:t> ..., </a:t>
            </a:r>
            <a:r>
              <a:rPr lang="ru-RU" sz="3300" dirty="0" err="1" smtClean="0">
                <a:solidFill>
                  <a:srgbClr val="FFFF00"/>
                </a:solidFill>
                <a:latin typeface="Arial" pitchFamily="34" charset="0"/>
                <a:cs typeface="Arial" pitchFamily="34" charset="0"/>
              </a:rPr>
              <a:t>пе</a:t>
            </a:r>
            <a:r>
              <a:rPr lang="ru-RU" sz="3300" dirty="0" smtClean="0">
                <a:solidFill>
                  <a:srgbClr val="FFFF00"/>
                </a:solidFill>
                <a:latin typeface="Arial" pitchFamily="34" charset="0"/>
                <a:cs typeface="Arial" pitchFamily="34" charset="0"/>
              </a:rPr>
              <a:t> ...  .</a:t>
            </a:r>
            <a:br>
              <a:rPr lang="ru-RU" sz="3300" dirty="0" smtClean="0">
                <a:solidFill>
                  <a:srgbClr val="FFFF00"/>
                </a:solidFill>
                <a:latin typeface="Arial" pitchFamily="34" charset="0"/>
                <a:cs typeface="Arial" pitchFamily="34" charset="0"/>
              </a:rPr>
            </a:br>
            <a:r>
              <a:rPr lang="ru-RU" sz="3300" b="1" dirty="0" smtClean="0">
                <a:solidFill>
                  <a:srgbClr val="FFFF00"/>
                </a:solidFill>
                <a:latin typeface="Arial" pitchFamily="34" charset="0"/>
                <a:cs typeface="Arial" pitchFamily="34" charset="0"/>
              </a:rPr>
              <a:t> Критерии:</a:t>
            </a:r>
            <a:r>
              <a:rPr lang="ru-RU" sz="3300" dirty="0" smtClean="0">
                <a:solidFill>
                  <a:srgbClr val="FFFF00"/>
                </a:solidFill>
                <a:latin typeface="Arial" pitchFamily="34" charset="0"/>
                <a:cs typeface="Arial" pitchFamily="34" charset="0"/>
              </a:rPr>
              <a:t/>
            </a:r>
            <a:br>
              <a:rPr lang="ru-RU" sz="33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 количество правильных ответов,</a:t>
            </a:r>
            <a:br>
              <a:rPr lang="ru-RU" sz="33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 самостоятельность ответов детей,</a:t>
            </a:r>
            <a:br>
              <a:rPr lang="ru-RU" sz="33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 скорость при выборе ответов. </a:t>
            </a:r>
            <a:r>
              <a:rPr lang="ru-RU" sz="3000" dirty="0" smtClean="0"/>
              <a:t/>
            </a:r>
            <a:br>
              <a:rPr lang="ru-RU" sz="3000" dirty="0" smtClean="0"/>
            </a:br>
            <a:r>
              <a:rPr lang="ru-RU" sz="2800" dirty="0" smtClean="0"/>
              <a:t/>
            </a:r>
            <a:br>
              <a:rPr lang="ru-RU" sz="2800" dirty="0" smtClean="0"/>
            </a:br>
            <a:r>
              <a:rPr lang="ru-RU" sz="2800" dirty="0" smtClean="0"/>
              <a:t>           </a:t>
            </a:r>
            <a:br>
              <a:rPr lang="ru-RU" sz="2800" dirty="0" smtClean="0"/>
            </a:br>
            <a:r>
              <a:rPr lang="ru-RU" sz="2800" dirty="0" smtClean="0"/>
              <a:t/>
            </a:r>
            <a:br>
              <a:rPr lang="ru-RU" sz="2800" dirty="0" smtClean="0"/>
            </a:br>
            <a:r>
              <a:rPr lang="ru-RU" sz="2800" dirty="0" smtClean="0"/>
              <a:t/>
            </a:r>
            <a:br>
              <a:rPr lang="ru-RU" sz="2800" dirty="0" smtClean="0"/>
            </a:br>
            <a:r>
              <a:rPr lang="ru-RU" sz="3000" dirty="0" smtClean="0">
                <a:solidFill>
                  <a:srgbClr val="FFFF00"/>
                </a:solidFill>
                <a:latin typeface="Arial" pitchFamily="34" charset="0"/>
                <a:cs typeface="Arial" pitchFamily="34" charset="0"/>
              </a:rPr>
              <a:t/>
            </a:r>
            <a:br>
              <a:rPr lang="ru-RU" sz="3000" dirty="0" smtClean="0">
                <a:solidFill>
                  <a:srgbClr val="FFFF00"/>
                </a:solidFill>
                <a:latin typeface="Arial" pitchFamily="34" charset="0"/>
                <a:cs typeface="Arial" pitchFamily="34" charset="0"/>
              </a:rPr>
            </a:br>
            <a:endParaRPr lang="ru-RU" sz="3000"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fontScale="90000"/>
          </a:bodyPr>
          <a:lstStyle/>
          <a:p>
            <a:pPr algn="l"/>
            <a:r>
              <a:rPr lang="ru-RU" sz="2700" dirty="0" smtClean="0">
                <a:solidFill>
                  <a:srgbClr val="FFFF00"/>
                </a:solidFill>
                <a:latin typeface="Arial" pitchFamily="34" charset="0"/>
                <a:cs typeface="Arial" pitchFamily="34" charset="0"/>
              </a:rPr>
              <a:t/>
            </a:r>
            <a:br>
              <a:rPr lang="ru-RU" sz="2700" dirty="0" smtClean="0">
                <a:solidFill>
                  <a:srgbClr val="FFFF00"/>
                </a:solidFill>
                <a:latin typeface="Arial" pitchFamily="34" charset="0"/>
                <a:cs typeface="Arial" pitchFamily="34" charset="0"/>
              </a:rPr>
            </a:br>
            <a:r>
              <a:rPr lang="ru-RU" sz="2700" dirty="0" smtClean="0">
                <a:solidFill>
                  <a:srgbClr val="FFFF00"/>
                </a:solidFill>
                <a:latin typeface="Arial" pitchFamily="34" charset="0"/>
                <a:cs typeface="Arial" pitchFamily="34" charset="0"/>
              </a:rPr>
              <a:t/>
            </a:r>
            <a:br>
              <a:rPr lang="ru-RU" sz="2700" dirty="0" smtClean="0">
                <a:solidFill>
                  <a:srgbClr val="FFFF00"/>
                </a:solidFill>
                <a:latin typeface="Arial" pitchFamily="34" charset="0"/>
                <a:cs typeface="Arial" pitchFamily="34" charset="0"/>
              </a:rPr>
            </a:br>
            <a:r>
              <a:rPr lang="ru-RU" sz="2700" dirty="0" smtClean="0">
                <a:solidFill>
                  <a:srgbClr val="FFFF00"/>
                </a:solidFill>
                <a:latin typeface="Arial" pitchFamily="34" charset="0"/>
                <a:cs typeface="Arial" pitchFamily="34" charset="0"/>
              </a:rPr>
              <a:t/>
            </a:r>
            <a:br>
              <a:rPr lang="ru-RU" sz="2700" dirty="0" smtClean="0">
                <a:solidFill>
                  <a:srgbClr val="FFFF00"/>
                </a:solidFill>
                <a:latin typeface="Arial" pitchFamily="34" charset="0"/>
                <a:cs typeface="Arial" pitchFamily="34" charset="0"/>
              </a:rPr>
            </a:br>
            <a:r>
              <a:rPr lang="ru-RU" sz="2700" dirty="0" smtClean="0">
                <a:solidFill>
                  <a:srgbClr val="FFFF00"/>
                </a:solidFill>
                <a:latin typeface="Arial" pitchFamily="34" charset="0"/>
                <a:cs typeface="Arial" pitchFamily="34" charset="0"/>
              </a:rPr>
              <a:t/>
            </a:r>
            <a:br>
              <a:rPr lang="ru-RU" sz="2700" dirty="0" smtClean="0">
                <a:solidFill>
                  <a:srgbClr val="FFFF00"/>
                </a:solidFill>
                <a:latin typeface="Arial" pitchFamily="34" charset="0"/>
                <a:cs typeface="Arial" pitchFamily="34" charset="0"/>
              </a:rPr>
            </a:br>
            <a:r>
              <a:rPr lang="ru-RU" sz="2700" dirty="0" smtClean="0">
                <a:solidFill>
                  <a:srgbClr val="FFFF00"/>
                </a:solidFill>
                <a:latin typeface="Arial" pitchFamily="34" charset="0"/>
                <a:cs typeface="Arial" pitchFamily="34" charset="0"/>
              </a:rPr>
              <a:t/>
            </a:r>
            <a:br>
              <a:rPr lang="ru-RU" sz="2700" dirty="0" smtClean="0">
                <a:solidFill>
                  <a:srgbClr val="FFFF00"/>
                </a:solidFill>
                <a:latin typeface="Arial" pitchFamily="34" charset="0"/>
                <a:cs typeface="Arial" pitchFamily="34" charset="0"/>
              </a:rPr>
            </a:br>
            <a:r>
              <a:rPr lang="ru-RU" sz="2700" dirty="0" smtClean="0">
                <a:solidFill>
                  <a:srgbClr val="FFFF00"/>
                </a:solidFill>
                <a:latin typeface="Arial" pitchFamily="34" charset="0"/>
                <a:cs typeface="Arial" pitchFamily="34" charset="0"/>
              </a:rPr>
              <a:t/>
            </a:r>
            <a:br>
              <a:rPr lang="ru-RU" sz="2700" dirty="0" smtClean="0">
                <a:solidFill>
                  <a:srgbClr val="FFFF00"/>
                </a:solidFill>
                <a:latin typeface="Arial" pitchFamily="34" charset="0"/>
                <a:cs typeface="Arial" pitchFamily="34" charset="0"/>
              </a:rPr>
            </a:br>
            <a:r>
              <a:rPr lang="ru-RU" sz="3300" dirty="0" smtClean="0">
                <a:solidFill>
                  <a:srgbClr val="FFFF00"/>
                </a:solidFill>
                <a:latin typeface="Arial" pitchFamily="34" charset="0"/>
                <a:cs typeface="Arial" pitchFamily="34" charset="0"/>
              </a:rPr>
              <a:t/>
            </a:r>
            <a:br>
              <a:rPr lang="ru-RU" sz="3300" dirty="0" smtClean="0">
                <a:solidFill>
                  <a:srgbClr val="FFFF00"/>
                </a:solidFill>
                <a:latin typeface="Arial" pitchFamily="34" charset="0"/>
                <a:cs typeface="Arial" pitchFamily="34" charset="0"/>
              </a:rPr>
            </a:br>
            <a:r>
              <a:rPr lang="ru-RU" sz="3700" dirty="0" smtClean="0">
                <a:solidFill>
                  <a:srgbClr val="FFFF00"/>
                </a:solidFill>
                <a:latin typeface="Arial" pitchFamily="34" charset="0"/>
                <a:cs typeface="Arial" pitchFamily="34" charset="0"/>
              </a:rPr>
              <a:t>  </a:t>
            </a:r>
            <a:r>
              <a:rPr lang="ru-RU" sz="3700" b="1" dirty="0" smtClean="0">
                <a:solidFill>
                  <a:srgbClr val="FFFF00"/>
                </a:solidFill>
                <a:latin typeface="Arial" pitchFamily="34" charset="0"/>
                <a:cs typeface="Arial" pitchFamily="34" charset="0"/>
              </a:rPr>
              <a:t>Уровень смыслового прогнозирования</a:t>
            </a:r>
            <a:r>
              <a:rPr lang="ru-RU" sz="3700" dirty="0" smtClean="0">
                <a:solidFill>
                  <a:srgbClr val="FFFF00"/>
                </a:solidFill>
                <a:latin typeface="Arial" pitchFamily="34" charset="0"/>
                <a:cs typeface="Arial" pitchFamily="34" charset="0"/>
              </a:rPr>
              <a:t/>
            </a:r>
            <a:br>
              <a:rPr lang="ru-RU" sz="3700" dirty="0" smtClean="0">
                <a:solidFill>
                  <a:srgbClr val="FFFF00"/>
                </a:solidFill>
                <a:latin typeface="Arial" pitchFamily="34" charset="0"/>
                <a:cs typeface="Arial" pitchFamily="34" charset="0"/>
              </a:rPr>
            </a:br>
            <a:r>
              <a:rPr lang="ru-RU" sz="3700" dirty="0" smtClean="0">
                <a:solidFill>
                  <a:srgbClr val="FFFF00"/>
                </a:solidFill>
                <a:latin typeface="Arial" pitchFamily="34" charset="0"/>
                <a:cs typeface="Arial" pitchFamily="34" charset="0"/>
              </a:rPr>
              <a:t/>
            </a:r>
            <a:br>
              <a:rPr lang="ru-RU" sz="3700" dirty="0" smtClean="0">
                <a:solidFill>
                  <a:srgbClr val="FFFF00"/>
                </a:solidFill>
                <a:latin typeface="Arial" pitchFamily="34" charset="0"/>
                <a:cs typeface="Arial" pitchFamily="34" charset="0"/>
              </a:rPr>
            </a:br>
            <a:r>
              <a:rPr lang="ru-RU" sz="3700" dirty="0" smtClean="0">
                <a:solidFill>
                  <a:srgbClr val="FFFF00"/>
                </a:solidFill>
                <a:latin typeface="Arial" pitchFamily="34" charset="0"/>
                <a:cs typeface="Arial" pitchFamily="34" charset="0"/>
              </a:rPr>
              <a:t>4. Отрывок текста </a:t>
            </a:r>
            <a:r>
              <a:rPr lang="ru-RU" sz="3700" dirty="0" err="1" smtClean="0">
                <a:solidFill>
                  <a:srgbClr val="FFFF00"/>
                </a:solidFill>
                <a:latin typeface="Arial" pitchFamily="34" charset="0"/>
                <a:cs typeface="Arial" pitchFamily="34" charset="0"/>
              </a:rPr>
              <a:t>Д.Мамина-Сибиряка</a:t>
            </a:r>
            <a:r>
              <a:rPr lang="ru-RU" sz="3700" dirty="0" smtClean="0">
                <a:solidFill>
                  <a:srgbClr val="FFFF00"/>
                </a:solidFill>
                <a:latin typeface="Arial" pitchFamily="34" charset="0"/>
                <a:cs typeface="Arial" pitchFamily="34" charset="0"/>
              </a:rPr>
              <a:t> «Сказка про храброго зайца - длинные уши, косые глаза, короткий хвост» </a:t>
            </a:r>
            <a:br>
              <a:rPr lang="ru-RU" sz="3700" dirty="0" smtClean="0">
                <a:solidFill>
                  <a:srgbClr val="FFFF00"/>
                </a:solidFill>
                <a:latin typeface="Arial" pitchFamily="34" charset="0"/>
                <a:cs typeface="Arial" pitchFamily="34" charset="0"/>
              </a:rPr>
            </a:br>
            <a:r>
              <a:rPr lang="ru-RU" sz="3700" dirty="0" smtClean="0">
                <a:solidFill>
                  <a:srgbClr val="FFFF00"/>
                </a:solidFill>
                <a:latin typeface="Arial" pitchFamily="34" charset="0"/>
                <a:cs typeface="Arial" pitchFamily="34" charset="0"/>
              </a:rPr>
              <a:t>Инструкция: читай текст вслух, вставляя пропущенные буквы</a:t>
            </a:r>
            <a:br>
              <a:rPr lang="ru-RU" sz="3700" dirty="0" smtClean="0">
                <a:solidFill>
                  <a:srgbClr val="FFFF00"/>
                </a:solidFill>
                <a:latin typeface="Arial" pitchFamily="34" charset="0"/>
                <a:cs typeface="Arial" pitchFamily="34" charset="0"/>
              </a:rPr>
            </a:br>
            <a:r>
              <a:rPr lang="ru-RU" sz="3700" b="1" dirty="0" smtClean="0">
                <a:solidFill>
                  <a:srgbClr val="FFFF00"/>
                </a:solidFill>
                <a:latin typeface="Arial" pitchFamily="34" charset="0"/>
                <a:cs typeface="Arial" pitchFamily="34" charset="0"/>
              </a:rPr>
              <a:t>Критерии: </a:t>
            </a:r>
            <a:r>
              <a:rPr lang="ru-RU" sz="3700" dirty="0" smtClean="0">
                <a:solidFill>
                  <a:srgbClr val="FFFF00"/>
                </a:solidFill>
                <a:latin typeface="Arial" pitchFamily="34" charset="0"/>
                <a:cs typeface="Arial" pitchFamily="34" charset="0"/>
              </a:rPr>
              <a:t/>
            </a:r>
            <a:br>
              <a:rPr lang="ru-RU" sz="3700" dirty="0" smtClean="0">
                <a:solidFill>
                  <a:srgbClr val="FFFF00"/>
                </a:solidFill>
                <a:latin typeface="Arial" pitchFamily="34" charset="0"/>
                <a:cs typeface="Arial" pitchFamily="34" charset="0"/>
              </a:rPr>
            </a:br>
            <a:r>
              <a:rPr lang="ru-RU" sz="3700" dirty="0" smtClean="0">
                <a:solidFill>
                  <a:srgbClr val="FFFF00"/>
                </a:solidFill>
                <a:latin typeface="Arial" pitchFamily="34" charset="0"/>
                <a:cs typeface="Arial" pitchFamily="34" charset="0"/>
              </a:rPr>
              <a:t>- количество, допущенных ошибок,</a:t>
            </a:r>
            <a:br>
              <a:rPr lang="ru-RU" sz="3700" dirty="0" smtClean="0">
                <a:solidFill>
                  <a:srgbClr val="FFFF00"/>
                </a:solidFill>
                <a:latin typeface="Arial" pitchFamily="34" charset="0"/>
                <a:cs typeface="Arial" pitchFamily="34" charset="0"/>
              </a:rPr>
            </a:br>
            <a:r>
              <a:rPr lang="ru-RU" sz="3700" dirty="0" smtClean="0">
                <a:solidFill>
                  <a:srgbClr val="FFFF00"/>
                </a:solidFill>
                <a:latin typeface="Arial" pitchFamily="34" charset="0"/>
                <a:cs typeface="Arial" pitchFamily="34" charset="0"/>
              </a:rPr>
              <a:t>- самостоятельность ответов детей,</a:t>
            </a:r>
            <a:br>
              <a:rPr lang="ru-RU" sz="3700" dirty="0" smtClean="0">
                <a:solidFill>
                  <a:srgbClr val="FFFF00"/>
                </a:solidFill>
                <a:latin typeface="Arial" pitchFamily="34" charset="0"/>
                <a:cs typeface="Arial" pitchFamily="34" charset="0"/>
              </a:rPr>
            </a:br>
            <a:r>
              <a:rPr lang="ru-RU" sz="3700" dirty="0" smtClean="0">
                <a:solidFill>
                  <a:srgbClr val="FFFF00"/>
                </a:solidFill>
                <a:latin typeface="Arial" pitchFamily="34" charset="0"/>
                <a:cs typeface="Arial" pitchFamily="34" charset="0"/>
              </a:rPr>
              <a:t>- скорость и время, затраченное при выборе ответов.</a:t>
            </a:r>
            <a:r>
              <a:rPr lang="ru-RU" sz="2700" dirty="0" smtClean="0">
                <a:solidFill>
                  <a:srgbClr val="FFFF00"/>
                </a:solidFill>
                <a:latin typeface="Arial" pitchFamily="34" charset="0"/>
                <a:cs typeface="Arial" pitchFamily="34" charset="0"/>
              </a:rPr>
              <a:t/>
            </a:r>
            <a:br>
              <a:rPr lang="ru-RU" sz="2700" dirty="0" smtClean="0">
                <a:solidFill>
                  <a:srgbClr val="FFFF00"/>
                </a:solidFill>
                <a:latin typeface="Arial" pitchFamily="34" charset="0"/>
                <a:cs typeface="Arial" pitchFamily="34" charset="0"/>
              </a:rPr>
            </a:br>
            <a:r>
              <a:rPr lang="ru-RU" sz="2400" dirty="0" smtClean="0">
                <a:solidFill>
                  <a:srgbClr val="FFFF00"/>
                </a:solidFill>
                <a:latin typeface="Arial" pitchFamily="34" charset="0"/>
                <a:cs typeface="Arial" pitchFamily="34" charset="0"/>
              </a:rPr>
              <a:t>                   </a:t>
            </a: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1026</TotalTime>
  <Words>373</Words>
  <PresentationFormat>Экран (4:3)</PresentationFormat>
  <Paragraphs>125</Paragraphs>
  <Slides>20</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Речевые упражнения как средство формирования прогнозирования содержания текста у младших школьников с недоразвитием речи</vt:lpstr>
      <vt:lpstr>Гипотеза исследования:  мы полагаем, что речевые упражнения будут являться эффективным средством для формирования прогнозирования содержания текста у детей с недоразвитием речи при следующих условиях:  -создание комплекса речевых упражнений с лакунами; -включение данного комплекса в систему индивидуальных занятий с детьми   с    недоразвитием речи. </vt:lpstr>
      <vt:lpstr>Цель исследования: изучение теоретических основ проблемы формирования содержания текста у младших школьников с недоразвитием речи; разработка и апробация комплекса речевых упражнений </vt:lpstr>
      <vt:lpstr> </vt:lpstr>
      <vt:lpstr>Объект исследования:  процесс чтения у младших школьников с недоразвитием речи.  Предмет исследования:  процесс использования речевых упражнений при формировании прогнозирования содержания текста у младших школьников с недоразвитием речи.  База исследования:  МОУ «СОШ»№4, МОБУ«ООШ№11» г. Великий Устюг   </vt:lpstr>
      <vt:lpstr>   Прогнозирование - сложный психический процесс, который проявляется в умении предугадывать явления действительности, компонент организации учебного процесса    Прогнозирование (по Б. Ф. Ломову,  Е. Н. Суркову) – термин, применимый для обозначения проявлений способности к антиципации в мыслительной деятельности   Прогнозирование (по Г. А. Бакулиной) - системообразующий компонент организации учебного процесса  Прогнозирование (по Е.А. Сергиенко) - универсальный механизм психической организации человека   Прогнозирование (по И. М. Фейгенберг) - это «моделирование» вероятностно организованного мира живущим в этом мире существом     </vt:lpstr>
      <vt:lpstr>Цель: выявление особенностей прогнозирования содержания текста у младших школьников с недоразвитием речи.  Задачи: 1. разработать методику проведения констатирующего эксперимента;  2. определить и выявить уровни сформированности прогнозирования содержания текста у младших школьников с недоразвитием речи </vt:lpstr>
      <vt:lpstr>                                                  Прогнозирование на уровне слова 1. Инструкция: вставь пропущенные буквы, чтобы получилось слово (гласные)  Ж…Р…Ф            Ш…ШК…      М…Р…З    …          2. Инструкция: добавь недостающую букву , чтобы получилось слово (согласную) КО…     ЛУ…      ПУ…     К..ОТ     СО…    МО…                 3. Инструкция: вставь пропущенные слоги. Каран ... , алфа ... , зво ... , уче ... , пар ..., каби ..., пе ...  .  Критерии: - количество правильных ответов, - самостоятельность ответов детей, - скорость при выборе ответов.                  </vt:lpstr>
      <vt:lpstr>         Уровень смыслового прогнозирования  4. Отрывок текста Д.Мамина-Сибиряка «Сказка про храброго зайца - длинные уши, косые глаза, короткий хвост»  Инструкция: читай текст вслух, вставляя пропущенные буквы Критерии:  - количество, допущенных ошибок, - самостоятельность ответов детей, - скорость и время, затраченное при выборе ответов.                        </vt:lpstr>
      <vt:lpstr>                     Прогнозирование на уровне предложения.  5. «Дополни предложение». Пропуск слов. Инструкция: дополни предложения, вставь в предложения пропущенные слова. Критерии: - количество правильно подобранных по смыслу слов, - самостоятельность, - время, затраченное на отгадывание слов.                  </vt:lpstr>
      <vt:lpstr>     Прогнозирование на уровне текста  6. Материал исследования: карточки с названиями рассказов  В.В. Голявкина «Как я помогал маме мыть пол», «Тетрадки под дождём», «Всему своё место». Инструкция: послушай название текста и скажи о чём рассказ. Критерии:  - адекватность выбранных ответов, - самостоятельность; - полнота и точность ответов.</vt:lpstr>
      <vt:lpstr>Высокий уровень - уровень достаточного развития прогностических операций во время чтения слов. Дети этого уровня правильно угадывали  от 17 до 19 слов, если допускали ошибки, то самостоятельно их исправляли, выполняли задания без помощи экспериментатора, давали ответы быстро, не задумываясь.  Средний уровень - уровень частичной сформированности прогностических операций. Дети, отнесённые к этому уровню, правильно угадывали от 10 до 17 слов, выполняли задания при незначительной помощи экспериментатора; ответы давали только после некоторого обдумывания.  Низкий уровень - уровень частичных прогностических действий.  Дети,  отнесённые к низкому уровню, правильно угадывали менее десяти слов, отсутствовала реакция на помощь экспериментатора, неправильно давали ответы либо отказывались от ответов.</vt:lpstr>
      <vt:lpstr>Результаты констатирующего эксперимента (%)         </vt:lpstr>
      <vt:lpstr> Особенности прогнозирования у младших школьников с недоразвитием речи - дети с  речевым развитием в норме обладают  более высоким уровнем овладения операциями прогноза в сравнении с детьми, имеющими недоразвитие речи; - у детей с недоразвитием речи низкий темп выполнения заданий, что влияет на техническую сторону процесса чтения; - дети с недоразвитием речи чаще не замечают своих ошибок; - у детей с недоразвитием речи встречаются неадекватные прогностические варианты; - дети с недоразвитием речи чаще подбирают ошибочные или  неточные варианты прогноза. </vt:lpstr>
      <vt:lpstr>    Критерии оценки педагогических условий   1. Наличие соответствующих задач в образовательной программе; 2.  Наличие в перспективном плане данного компонента; 3.  Наличие конкретных упражнений в конспектах уроков.  4.  Знание учителем упражнений, направленных на формирование прогнозирование содержания текста; 5.  Наличие прогнозирования в перечне литературных действий, которые формируются на уроках; 6.  Актуальность речевых упражнений в формировании прогнозирования содержания текста у младших школьников с недоразвитием речи.  7. Применение учителем технологии, направленной на формирование прогнозирования содержания текста на уроке чтения; 8.  Использование приёма прогнозирования в работе.   </vt:lpstr>
      <vt:lpstr>      1. Подготовительный   этап  Цель: создание педагогических условий формирования прогнозирования содержания текста, установление эмоционального контакта с детьми, их заинтересованности, ознакомление с правилами организации предстоящей деятельности.  2. Основной этап Цель: формирование навыка прогнозирования содержания текста на уровне различных лексических единиц: слова, предложения, текста  3. Заключительный этап  Цель: подведение итогов и обмен впечатлениями.  </vt:lpstr>
      <vt:lpstr>Все задания подразделялись на три уровня сложности:   1. Прогнозирование на уровне слова. 2. Прогнозирование на уровне предложения. 3. Прогнозирование на уровне текста.</vt:lpstr>
      <vt:lpstr> Задания на формирование прогнозирования                            содержания:                             На уровне слова использовались следующие задания: «Восстанови слово» либо «Угадай слово», «Добавь одну букву», «Занимательная таблица»                               На уровне предложения  «Доскажи словечко», «Закончи предложение», «Вставь попущенные слова», «Восстанови текст»                              На уровне текста  «Восстанови диалог», «Закончи рассказ»,  «Найди несуразицы в тексте», приём «Чтение строк с прикрытой верхней (нижней) половиной» и игра «Заколдованное слово». </vt:lpstr>
      <vt:lpstr>Контрольный эксперимент        </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Речевые упражнения как средство формирования прогнозирования содержания текста у младших школьников с недоразвитием речи</dc:title>
  <dc:creator>ольга николай</dc:creator>
  <cp:lastModifiedBy>Windows User</cp:lastModifiedBy>
  <cp:revision>155</cp:revision>
  <dcterms:created xsi:type="dcterms:W3CDTF">2013-05-17T04:33:27Z</dcterms:created>
  <dcterms:modified xsi:type="dcterms:W3CDTF">2014-07-31T13:11:35Z</dcterms:modified>
</cp:coreProperties>
</file>