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64" r:id="rId9"/>
    <p:sldId id="262" r:id="rId10"/>
    <p:sldId id="261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FF33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2A5B-F4CF-41FF-87FF-BF408203FCBE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94A8-F7B7-4EDF-B689-1A216DD0D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2A5B-F4CF-41FF-87FF-BF408203FCBE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94A8-F7B7-4EDF-B689-1A216DD0D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2A5B-F4CF-41FF-87FF-BF408203FCBE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94A8-F7B7-4EDF-B689-1A216DD0D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2A5B-F4CF-41FF-87FF-BF408203FCBE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94A8-F7B7-4EDF-B689-1A216DD0D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2A5B-F4CF-41FF-87FF-BF408203FCBE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94A8-F7B7-4EDF-B689-1A216DD0D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2A5B-F4CF-41FF-87FF-BF408203FCBE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94A8-F7B7-4EDF-B689-1A216DD0D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2A5B-F4CF-41FF-87FF-BF408203FCBE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94A8-F7B7-4EDF-B689-1A216DD0D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2A5B-F4CF-41FF-87FF-BF408203FCBE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94A8-F7B7-4EDF-B689-1A216DD0D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2A5B-F4CF-41FF-87FF-BF408203FCBE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94A8-F7B7-4EDF-B689-1A216DD0D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2A5B-F4CF-41FF-87FF-BF408203FCBE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94A8-F7B7-4EDF-B689-1A216DD0D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2A5B-F4CF-41FF-87FF-BF408203FCBE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94A8-F7B7-4EDF-B689-1A216DD0D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FF3399"/>
            </a:gs>
            <a:gs pos="100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B2A5B-F4CF-41FF-87FF-BF408203FCBE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C94A8-F7B7-4EDF-B689-1A216DD0D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659" y="2967335"/>
            <a:ext cx="78586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Духовно – нравственное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воспитание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1\Desktop\ФОТО,,,\P1000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276872"/>
            <a:ext cx="4501008" cy="4221088"/>
          </a:xfrm>
          <a:prstGeom prst="rect">
            <a:avLst/>
          </a:prstGeom>
          <a:noFill/>
        </p:spPr>
      </p:pic>
      <p:pic>
        <p:nvPicPr>
          <p:cNvPr id="13313" name="Picture 1" descr="C:\Users\1\Desktop\ФОТО,,,\P10007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926015">
            <a:off x="211510" y="281396"/>
            <a:ext cx="509390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5" name="Picture 1" descr="C:\Users\1\Desktop\ФОТО,,,\P1010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060848"/>
            <a:ext cx="4464496" cy="4608512"/>
          </a:xfrm>
          <a:prstGeom prst="rect">
            <a:avLst/>
          </a:prstGeom>
          <a:noFill/>
        </p:spPr>
      </p:pic>
      <p:pic>
        <p:nvPicPr>
          <p:cNvPr id="11266" name="Picture 2" descr="C:\Users\1\Desktop\ФОТО,,,\P10101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17646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80728"/>
            <a:ext cx="10847701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Боже мой! Сколько у нас в народе таких,  </a:t>
            </a:r>
          </a:p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которые решительно ничего не знают, </a:t>
            </a:r>
            <a:b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и ни слова не слыхали,  ни от кого! </a:t>
            </a:r>
            <a:b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В детстве их не учили; </a:t>
            </a:r>
            <a:b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в возрасте они не хотели учиться; </a:t>
            </a:r>
            <a:b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а потом им некогда было учиться. </a:t>
            </a:r>
            <a:b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И что же таковые могут передать своим детям? </a:t>
            </a:r>
            <a:b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dirty="0" smtClean="0"/>
              <a:t>				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Святитель </a:t>
            </a: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</a:rPr>
              <a:t>Иннокентий, </a:t>
            </a:r>
            <a:br>
              <a:rPr lang="ru-RU" sz="2800" b="1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				митрополит </a:t>
            </a: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</a:rPr>
              <a:t>Московски</a:t>
            </a:r>
            <a:r>
              <a:rPr lang="ru-RU" sz="2800" i="1" dirty="0"/>
              <a:t>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77281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161794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2524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524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524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Добро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источник радости,</a:t>
            </a:r>
          </a:p>
          <a:p>
            <a:pPr marL="0" marR="0" lvl="0" indent="2524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524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мир и согласие в душе, покаяние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	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отречение 	от зла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2524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524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милосердие -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милость в сердце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2524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524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благодать,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которая вызвана добрыми 	делами и 	любовью к близким;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0"/>
            <a:ext cx="820891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i="1" dirty="0">
                <a:ln>
                  <a:solidFill>
                    <a:schemeClr val="tx2"/>
                  </a:solidFill>
                </a:ln>
                <a:solidFill>
                  <a:srgbClr val="FFFFFF"/>
                </a:solidFill>
                <a:latin typeface="Comic Sans MS" pitchFamily="66" charset="0"/>
              </a:rPr>
              <a:t>Добрый человек из доброго сокровища сердца своего выносит доброе, а злой человек из злого сокровища сердца своего выносит злое, ибо от избытка сердца говорят его уста… </a:t>
            </a:r>
            <a:endParaRPr lang="ru-RU" sz="3600" b="1" i="1" dirty="0" smtClean="0">
              <a:ln>
                <a:solidFill>
                  <a:schemeClr val="tx2"/>
                </a:solidFill>
              </a:ln>
              <a:solidFill>
                <a:srgbClr val="FFFFFF"/>
              </a:solidFill>
              <a:latin typeface="Comic Sans MS" pitchFamily="66" charset="0"/>
            </a:endParaRPr>
          </a:p>
          <a:p>
            <a:endParaRPr lang="ru-RU" sz="3200" i="1" dirty="0">
              <a:ln>
                <a:solidFill>
                  <a:schemeClr val="tx2"/>
                </a:solidFill>
              </a:ln>
            </a:endParaRPr>
          </a:p>
          <a:p>
            <a:pPr algn="r"/>
            <a:r>
              <a:rPr lang="ru-RU" sz="3200" b="1" i="1" dirty="0" smtClean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Евангелие </a:t>
            </a:r>
            <a:r>
              <a:rPr lang="ru-RU" sz="3200" b="1" i="1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от Луки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889248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Влияние </a:t>
            </a:r>
            <a:r>
              <a:rPr lang="ru-RU" sz="4000" b="1" i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семьи на развитие ребенка </a:t>
            </a:r>
            <a:r>
              <a:rPr lang="ru-RU" sz="40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составляет -  </a:t>
            </a:r>
            <a:r>
              <a:rPr lang="ru-RU" sz="4000" b="1" i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40%; </a:t>
            </a:r>
            <a:endParaRPr lang="ru-RU" sz="4000" b="1" i="1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  <a:p>
            <a:endParaRPr lang="ru-RU" sz="4000" b="1" i="1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  <a:p>
            <a:r>
              <a:rPr lang="ru-RU" sz="40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средств </a:t>
            </a:r>
            <a:r>
              <a:rPr lang="ru-RU" sz="4000" b="1" i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массовой информации - 30</a:t>
            </a:r>
            <a:r>
              <a:rPr lang="ru-RU" sz="40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%;</a:t>
            </a:r>
          </a:p>
          <a:p>
            <a:r>
              <a:rPr lang="ru-RU" sz="40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 </a:t>
            </a:r>
          </a:p>
          <a:p>
            <a:r>
              <a:rPr lang="ru-RU" sz="40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школы </a:t>
            </a:r>
            <a:r>
              <a:rPr lang="ru-RU" sz="4000" b="1" i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- 20</a:t>
            </a:r>
            <a:r>
              <a:rPr lang="ru-RU" sz="40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%;</a:t>
            </a:r>
          </a:p>
          <a:p>
            <a:endParaRPr lang="ru-RU" sz="4000" b="1" i="1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  <a:p>
            <a:r>
              <a:rPr lang="ru-RU" sz="40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4000" b="1" i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улицы </a:t>
            </a:r>
            <a:r>
              <a:rPr lang="ru-RU" sz="40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– </a:t>
            </a:r>
            <a:r>
              <a:rPr lang="ru-RU" sz="4000" b="1" i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10</a:t>
            </a:r>
            <a:r>
              <a:rPr lang="ru-RU" sz="4000" b="1" i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%</a:t>
            </a:r>
            <a:endParaRPr lang="ru-RU" sz="4000" b="1" i="1" cap="none" spc="0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1" y="1428736"/>
            <a:ext cx="8215369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dirty="0" smtClean="0"/>
              <a:t> </a:t>
            </a:r>
          </a:p>
          <a:p>
            <a:pPr algn="ctr"/>
            <a:r>
              <a:rPr lang="ru-RU" sz="3600" i="1" u="sng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Духовная </a:t>
            </a:r>
            <a:r>
              <a:rPr lang="ru-RU" sz="3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составляющая воспитания в таком случае заключается в содействии ребенку в освоении системы ценностей и идеалов, а также в формировании на этой основе определенной личностной мировоззренческой позиции. </a:t>
            </a:r>
            <a:endParaRPr lang="ru-RU" sz="32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357430"/>
            <a:ext cx="8429684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u="sng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Нравственная</a:t>
            </a:r>
            <a:r>
              <a:rPr lang="ru-RU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 </a:t>
            </a:r>
            <a:r>
              <a:rPr lang="ru-RU" sz="3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составляющая направлена на содействие в развитии чувств, отношений и поведения, отражающих мировоззренческую </a:t>
            </a:r>
            <a:r>
              <a:rPr lang="ru-RU" sz="3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позицию </a:t>
            </a:r>
            <a:r>
              <a:rPr lang="ru-RU" sz="3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социальной деятельности ребенка: во взаимоотношениях с другими людьми и Божиим миром</a:t>
            </a:r>
            <a:r>
              <a:rPr lang="ru-RU" sz="3200" dirty="0" smtClean="0"/>
              <a:t>.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3" y="642918"/>
            <a:ext cx="7643865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dirty="0" smtClean="0"/>
              <a:t>Из всех наук, которые должен знать человек, главнейшая есть наука о том, как жить, делая как можно меньше зла, как можно больше добра.</a:t>
            </a:r>
          </a:p>
          <a:p>
            <a:endParaRPr lang="ru-RU" sz="4400" dirty="0" smtClean="0"/>
          </a:p>
          <a:p>
            <a:pPr algn="r"/>
            <a:r>
              <a:rPr lang="ru-RU" sz="4400" dirty="0" smtClean="0"/>
              <a:t>Л.Н.Толстой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89" name="Picture 1" descr="C:\Users\1\Desktop\ФОТО,,,\P1010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953413" cy="4824536"/>
          </a:xfrm>
          <a:prstGeom prst="rect">
            <a:avLst/>
          </a:prstGeom>
          <a:noFill/>
        </p:spPr>
      </p:pic>
      <p:pic>
        <p:nvPicPr>
          <p:cNvPr id="12291" name="Picture 3" descr="C:\Users\1\Desktop\ФОТО,,,\P1010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3816424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138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Админ</cp:lastModifiedBy>
  <cp:revision>11</cp:revision>
  <dcterms:created xsi:type="dcterms:W3CDTF">2012-04-22T19:22:29Z</dcterms:created>
  <dcterms:modified xsi:type="dcterms:W3CDTF">2012-04-23T03:45:36Z</dcterms:modified>
</cp:coreProperties>
</file>