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257" r:id="rId3"/>
    <p:sldId id="258" r:id="rId4"/>
    <p:sldId id="256" r:id="rId5"/>
    <p:sldId id="264" r:id="rId6"/>
    <p:sldId id="273" r:id="rId7"/>
    <p:sldId id="261" r:id="rId8"/>
    <p:sldId id="275" r:id="rId9"/>
    <p:sldId id="300" r:id="rId10"/>
    <p:sldId id="262" r:id="rId11"/>
    <p:sldId id="266" r:id="rId12"/>
    <p:sldId id="276" r:id="rId13"/>
    <p:sldId id="267" r:id="rId14"/>
    <p:sldId id="277" r:id="rId15"/>
    <p:sldId id="268" r:id="rId16"/>
    <p:sldId id="278" r:id="rId17"/>
    <p:sldId id="269" r:id="rId18"/>
    <p:sldId id="270" r:id="rId19"/>
    <p:sldId id="272" r:id="rId20"/>
    <p:sldId id="271" r:id="rId21"/>
    <p:sldId id="279" r:id="rId22"/>
    <p:sldId id="287" r:id="rId23"/>
    <p:sldId id="288" r:id="rId24"/>
    <p:sldId id="298" r:id="rId25"/>
    <p:sldId id="297" r:id="rId26"/>
    <p:sldId id="296" r:id="rId27"/>
    <p:sldId id="295" r:id="rId28"/>
    <p:sldId id="294" r:id="rId29"/>
    <p:sldId id="293" r:id="rId30"/>
    <p:sldId id="301" r:id="rId31"/>
    <p:sldId id="299" r:id="rId32"/>
    <p:sldId id="26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D692984-E70B-4E0B-BC54-6FD90988069B}">
          <p14:sldIdLst>
            <p14:sldId id="302"/>
            <p14:sldId id="257"/>
            <p14:sldId id="258"/>
            <p14:sldId id="256"/>
            <p14:sldId id="264"/>
            <p14:sldId id="273"/>
            <p14:sldId id="261"/>
          </p14:sldIdLst>
        </p14:section>
        <p14:section name="Раздел без заголовка" id="{96F5B146-462B-4023-8938-C0B61BA3C42C}">
          <p14:sldIdLst>
            <p14:sldId id="275"/>
            <p14:sldId id="300"/>
            <p14:sldId id="262"/>
            <p14:sldId id="266"/>
            <p14:sldId id="276"/>
            <p14:sldId id="267"/>
            <p14:sldId id="277"/>
            <p14:sldId id="268"/>
            <p14:sldId id="278"/>
            <p14:sldId id="269"/>
            <p14:sldId id="270"/>
            <p14:sldId id="272"/>
            <p14:sldId id="271"/>
            <p14:sldId id="279"/>
            <p14:sldId id="287"/>
            <p14:sldId id="288"/>
            <p14:sldId id="298"/>
            <p14:sldId id="297"/>
            <p14:sldId id="296"/>
            <p14:sldId id="295"/>
            <p14:sldId id="294"/>
            <p14:sldId id="293"/>
            <p14:sldId id="301"/>
            <p14:sldId id="299"/>
          </p14:sldIdLst>
        </p14:section>
        <p14:section name="Раздел без заголовка" id="{1AFB4AD2-202D-408E-A24B-0B91A800CCDA}">
          <p14:sldIdLst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519FE0-2D45-49FE-9967-8167FF84194A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6506FC-6998-49BC-9BF3-519917007A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Учитель: </a:t>
            </a:r>
            <a:r>
              <a:rPr lang="ru-RU" sz="2800" dirty="0" err="1" smtClean="0"/>
              <a:t>Слепцова</a:t>
            </a:r>
            <a:r>
              <a:rPr lang="ru-RU" sz="2800" dirty="0" smtClean="0"/>
              <a:t> И.Ю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7200" dirty="0" smtClean="0"/>
              <a:t>Математика </a:t>
            </a:r>
          </a:p>
          <a:p>
            <a:pPr marL="45720" indent="0">
              <a:buNone/>
            </a:pPr>
            <a:r>
              <a:rPr lang="ru-RU" sz="7200" dirty="0" smtClean="0"/>
              <a:t>         4 класс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5114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857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/>
              <a:t>а – 450 = 150 	          </a:t>
            </a:r>
            <a:r>
              <a:rPr lang="ru-RU" sz="3600" b="1" dirty="0" smtClean="0"/>
              <a:t>  </a:t>
            </a:r>
            <a:r>
              <a:rPr lang="ru-RU" sz="3600" b="1" dirty="0"/>
              <a:t>640 : </a:t>
            </a:r>
            <a:r>
              <a:rPr lang="en-US" sz="3600" b="1" dirty="0"/>
              <a:t>n</a:t>
            </a:r>
            <a:r>
              <a:rPr lang="ru-RU" sz="3600" b="1" dirty="0"/>
              <a:t> =</a:t>
            </a:r>
            <a:r>
              <a:rPr lang="ru-RU" sz="3600" b="1" dirty="0" smtClean="0"/>
              <a:t>80</a:t>
            </a:r>
          </a:p>
          <a:p>
            <a:pPr marL="0" indent="0">
              <a:buNone/>
            </a:pPr>
            <a:r>
              <a:rPr lang="ru-RU" sz="3600" b="1" dirty="0" smtClean="0"/>
              <a:t>   6 + m = 96                    34 ∙ </a:t>
            </a:r>
            <a:r>
              <a:rPr lang="en-US" sz="3600" b="1" dirty="0" smtClean="0"/>
              <a:t>s</a:t>
            </a:r>
            <a:r>
              <a:rPr lang="ru-RU" sz="3600" b="1" dirty="0" smtClean="0"/>
              <a:t> = 340</a:t>
            </a:r>
          </a:p>
          <a:p>
            <a:pPr marL="0" indent="0">
              <a:buNone/>
            </a:pPr>
            <a:r>
              <a:rPr lang="ru-RU" sz="3600" b="1" dirty="0" smtClean="0"/>
              <a:t>   </a:t>
            </a:r>
            <a:r>
              <a:rPr lang="en-US" sz="3600" b="1" dirty="0"/>
              <a:t>z</a:t>
            </a:r>
            <a:r>
              <a:rPr lang="ru-RU" sz="3600" b="1" dirty="0"/>
              <a:t> +67 = 87                 </a:t>
            </a:r>
            <a:r>
              <a:rPr lang="ru-RU" sz="3600" b="1" dirty="0" smtClean="0"/>
              <a:t>    </a:t>
            </a:r>
            <a:r>
              <a:rPr lang="ru-RU" sz="3600" b="1" dirty="0"/>
              <a:t>84 – k = 54</a:t>
            </a:r>
          </a:p>
          <a:p>
            <a:pPr marL="0" indent="0">
              <a:buNone/>
            </a:pPr>
            <a:r>
              <a:rPr lang="ru-RU" sz="3600" b="1" dirty="0"/>
              <a:t>   в : 5 = 2000                 </a:t>
            </a:r>
            <a:r>
              <a:rPr lang="ru-RU" sz="3600" b="1" dirty="0" smtClean="0"/>
              <a:t>  </a:t>
            </a:r>
            <a:r>
              <a:rPr lang="en-US" sz="3600" b="1" dirty="0"/>
              <a:t>d</a:t>
            </a:r>
            <a:r>
              <a:rPr lang="ru-RU" sz="3600" b="1" dirty="0"/>
              <a:t> ∙  45 =90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778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73016"/>
            <a:ext cx="8964487" cy="309634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effectLst/>
              </a:rPr>
              <a:t>600 кг может весить самая большая морская черепаха. Знаете ли вы, что существует уникальная разновидность черепах, у которых обычный панцирь заменен кожей. Эти черепахи занесены в Красную книгу.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098" name="Picture 2" descr="C:\Documents and Settings\Пользователь\Мои документы\3323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248474" cy="328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857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/>
              <a:t>а – 450 = 150 	          </a:t>
            </a:r>
            <a:r>
              <a:rPr lang="ru-RU" sz="3600" b="1" dirty="0" smtClean="0"/>
              <a:t>  </a:t>
            </a:r>
            <a:r>
              <a:rPr lang="ru-RU" sz="3600" b="1" dirty="0"/>
              <a:t>640 : </a:t>
            </a:r>
            <a:r>
              <a:rPr lang="en-US" sz="3600" b="1" dirty="0"/>
              <a:t>n</a:t>
            </a:r>
            <a:r>
              <a:rPr lang="ru-RU" sz="3600" b="1" dirty="0"/>
              <a:t> =</a:t>
            </a:r>
            <a:r>
              <a:rPr lang="ru-RU" sz="3600" b="1" dirty="0" smtClean="0"/>
              <a:t>80</a:t>
            </a:r>
          </a:p>
          <a:p>
            <a:pPr marL="0" indent="0">
              <a:buNone/>
            </a:pPr>
            <a:r>
              <a:rPr lang="ru-RU" sz="3600" b="1" dirty="0" smtClean="0"/>
              <a:t>   6 + m = 96                    34 ∙ </a:t>
            </a:r>
            <a:r>
              <a:rPr lang="en-US" sz="3600" b="1" dirty="0" smtClean="0"/>
              <a:t>s</a:t>
            </a:r>
            <a:r>
              <a:rPr lang="ru-RU" sz="3600" b="1" dirty="0" smtClean="0"/>
              <a:t> = 340</a:t>
            </a:r>
          </a:p>
          <a:p>
            <a:pPr marL="0" indent="0">
              <a:buNone/>
            </a:pPr>
            <a:r>
              <a:rPr lang="ru-RU" sz="3600" b="1" dirty="0" smtClean="0"/>
              <a:t>   </a:t>
            </a:r>
            <a:r>
              <a:rPr lang="en-US" sz="3600" b="1" dirty="0"/>
              <a:t>z</a:t>
            </a:r>
            <a:r>
              <a:rPr lang="ru-RU" sz="3600" b="1" dirty="0"/>
              <a:t> +67 = 87                 </a:t>
            </a:r>
            <a:r>
              <a:rPr lang="ru-RU" sz="3600" b="1" dirty="0" smtClean="0"/>
              <a:t>    </a:t>
            </a:r>
            <a:r>
              <a:rPr lang="ru-RU" sz="3600" b="1" dirty="0"/>
              <a:t>84 – k = 54</a:t>
            </a:r>
          </a:p>
          <a:p>
            <a:pPr marL="0" indent="0">
              <a:buNone/>
            </a:pPr>
            <a:r>
              <a:rPr lang="ru-RU" sz="3600" b="1" dirty="0"/>
              <a:t>   в : 5 = 2000                 </a:t>
            </a:r>
            <a:r>
              <a:rPr lang="ru-RU" sz="3600" b="1" dirty="0" smtClean="0"/>
              <a:t>  </a:t>
            </a:r>
            <a:r>
              <a:rPr lang="en-US" sz="3600" b="1" dirty="0"/>
              <a:t>d</a:t>
            </a:r>
            <a:r>
              <a:rPr lang="ru-RU" sz="3600" b="1" dirty="0"/>
              <a:t> ∙  45 =90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464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85" y="3378671"/>
            <a:ext cx="8964487" cy="3218681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effectLst/>
              </a:rPr>
              <a:t>30 см – такой может быть длина игл у морского ежа. (самая маленькая длина игл – 1 мм) </a:t>
            </a:r>
            <a:r>
              <a:rPr lang="ru-RU" sz="2800" dirty="0" smtClean="0">
                <a:effectLst/>
              </a:rPr>
              <a:t>      Иглы </a:t>
            </a:r>
            <a:r>
              <a:rPr lang="ru-RU" sz="2800" dirty="0">
                <a:effectLst/>
              </a:rPr>
              <a:t>зачастую служат морским ежам для передвижения, питания и защиты. У некоторых видов они ядовиты, так как соединены с </a:t>
            </a:r>
            <a:r>
              <a:rPr lang="ru-RU" sz="2800" dirty="0" smtClean="0">
                <a:effectLst/>
              </a:rPr>
              <a:t>особыми ядовитыми </a:t>
            </a:r>
            <a:r>
              <a:rPr lang="ru-RU" sz="2800" dirty="0">
                <a:effectLst/>
              </a:rPr>
              <a:t>железами.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Пользователь\Мои документы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068007" cy="337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857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/>
              <a:t>а – 450 = 150 	          </a:t>
            </a:r>
            <a:r>
              <a:rPr lang="ru-RU" sz="3600" b="1" dirty="0" smtClean="0"/>
              <a:t>  </a:t>
            </a:r>
            <a:r>
              <a:rPr lang="ru-RU" sz="3600" b="1" dirty="0"/>
              <a:t>640 : </a:t>
            </a:r>
            <a:r>
              <a:rPr lang="en-US" sz="3600" b="1" dirty="0"/>
              <a:t>n</a:t>
            </a:r>
            <a:r>
              <a:rPr lang="ru-RU" sz="3600" b="1" dirty="0"/>
              <a:t> =</a:t>
            </a:r>
            <a:r>
              <a:rPr lang="ru-RU" sz="3600" b="1" dirty="0" smtClean="0"/>
              <a:t>80</a:t>
            </a:r>
          </a:p>
          <a:p>
            <a:pPr marL="0" indent="0">
              <a:buNone/>
            </a:pPr>
            <a:r>
              <a:rPr lang="ru-RU" sz="3600" b="1" dirty="0" smtClean="0"/>
              <a:t>   6 + m = 96                    34 ∙ </a:t>
            </a:r>
            <a:r>
              <a:rPr lang="en-US" sz="3600" b="1" dirty="0" smtClean="0"/>
              <a:t>s</a:t>
            </a:r>
            <a:r>
              <a:rPr lang="ru-RU" sz="3600" b="1" dirty="0" smtClean="0"/>
              <a:t> = 340</a:t>
            </a:r>
          </a:p>
          <a:p>
            <a:pPr marL="0" indent="0">
              <a:buNone/>
            </a:pPr>
            <a:r>
              <a:rPr lang="ru-RU" sz="3600" b="1" dirty="0" smtClean="0"/>
              <a:t>   </a:t>
            </a:r>
            <a:r>
              <a:rPr lang="en-US" sz="3600" b="1" dirty="0"/>
              <a:t>z</a:t>
            </a:r>
            <a:r>
              <a:rPr lang="ru-RU" sz="3600" b="1" dirty="0"/>
              <a:t> +67 = 87                 </a:t>
            </a:r>
            <a:r>
              <a:rPr lang="ru-RU" sz="3600" b="1" dirty="0" smtClean="0"/>
              <a:t>    </a:t>
            </a:r>
            <a:r>
              <a:rPr lang="ru-RU" sz="3600" b="1" dirty="0"/>
              <a:t>84 – k = 54</a:t>
            </a:r>
          </a:p>
          <a:p>
            <a:pPr marL="0" indent="0">
              <a:buNone/>
            </a:pPr>
            <a:r>
              <a:rPr lang="ru-RU" sz="3600" b="1" dirty="0"/>
              <a:t>   в : 5 = 2000                 </a:t>
            </a:r>
            <a:r>
              <a:rPr lang="ru-RU" sz="3600" b="1" dirty="0" smtClean="0"/>
              <a:t>  </a:t>
            </a:r>
            <a:r>
              <a:rPr lang="en-US" sz="3600" b="1" dirty="0"/>
              <a:t>d</a:t>
            </a:r>
            <a:r>
              <a:rPr lang="ru-RU" sz="3600" b="1" dirty="0"/>
              <a:t> ∙  45 =90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900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784975" cy="3933056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effectLst/>
              </a:rPr>
              <a:t>10000 м – именно на такой глубине могут обитать одни из самых древних обитателей нашей планеты – медузы. Учёным пока очень мало известно о медузах, в частности, как существо без мозга, но с глазами, может ориентироваться в кромешной тьме и активно охотиться.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6146" name="Picture 2" descr="C:\Documents and Settings\Пользователь\Мои документы\i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4599861" cy="28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857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/>
              <a:t>а – 450 = 150 	          </a:t>
            </a:r>
            <a:r>
              <a:rPr lang="ru-RU" sz="3600" b="1" dirty="0" smtClean="0"/>
              <a:t>  </a:t>
            </a:r>
            <a:r>
              <a:rPr lang="ru-RU" sz="3600" b="1" dirty="0"/>
              <a:t>640 : </a:t>
            </a:r>
            <a:r>
              <a:rPr lang="en-US" sz="3600" b="1" dirty="0"/>
              <a:t>n</a:t>
            </a:r>
            <a:r>
              <a:rPr lang="ru-RU" sz="3600" b="1" dirty="0"/>
              <a:t> =</a:t>
            </a:r>
            <a:r>
              <a:rPr lang="ru-RU" sz="3600" b="1" dirty="0" smtClean="0"/>
              <a:t>80</a:t>
            </a:r>
          </a:p>
          <a:p>
            <a:pPr marL="0" indent="0">
              <a:buNone/>
            </a:pPr>
            <a:r>
              <a:rPr lang="ru-RU" sz="3600" b="1" dirty="0" smtClean="0"/>
              <a:t>   6 + m = 96                    34 ∙ </a:t>
            </a:r>
            <a:r>
              <a:rPr lang="en-US" sz="3600" b="1" dirty="0" smtClean="0"/>
              <a:t>s</a:t>
            </a:r>
            <a:r>
              <a:rPr lang="ru-RU" sz="3600" b="1" dirty="0" smtClean="0"/>
              <a:t> = 340</a:t>
            </a:r>
          </a:p>
          <a:p>
            <a:pPr marL="0" indent="0">
              <a:buNone/>
            </a:pPr>
            <a:r>
              <a:rPr lang="ru-RU" sz="3600" b="1" dirty="0" smtClean="0"/>
              <a:t>   </a:t>
            </a:r>
            <a:r>
              <a:rPr lang="en-US" sz="3600" b="1" dirty="0"/>
              <a:t>z</a:t>
            </a:r>
            <a:r>
              <a:rPr lang="ru-RU" sz="3600" b="1" dirty="0"/>
              <a:t> +67 = 87                 </a:t>
            </a:r>
            <a:r>
              <a:rPr lang="ru-RU" sz="3600" b="1" dirty="0" smtClean="0"/>
              <a:t>    </a:t>
            </a:r>
            <a:r>
              <a:rPr lang="ru-RU" sz="3600" b="1" dirty="0"/>
              <a:t>84 – k = 54</a:t>
            </a:r>
          </a:p>
          <a:p>
            <a:pPr marL="0" indent="0">
              <a:buNone/>
            </a:pPr>
            <a:r>
              <a:rPr lang="ru-RU" sz="3600" b="1" dirty="0"/>
              <a:t>   в : 5 = 2000                 </a:t>
            </a:r>
            <a:r>
              <a:rPr lang="ru-RU" sz="3600" b="1" dirty="0" smtClean="0"/>
              <a:t>  </a:t>
            </a:r>
            <a:r>
              <a:rPr lang="en-US" sz="3600" b="1" dirty="0"/>
              <a:t>d</a:t>
            </a:r>
            <a:r>
              <a:rPr lang="ru-RU" sz="3600" b="1" dirty="0"/>
              <a:t> ∙  45 =90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26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420233"/>
            <a:ext cx="9036495" cy="3437767"/>
          </a:xfrm>
        </p:spPr>
        <p:txBody>
          <a:bodyPr/>
          <a:lstStyle/>
          <a:p>
            <a:pPr algn="l"/>
            <a:r>
              <a:rPr lang="ru-RU" sz="2400" dirty="0">
                <a:effectLst/>
              </a:rPr>
              <a:t>8 ног у осьминога. В минуту крайней опасности они выбрасывают струю черной жидкости. Чернила расплываются в воде густым облаком, и под прикрытием «дымовой завесы» осьминог более или менее благополучно уходит от погони. Ныряет в какую-нибудь расщелину или удирает, оставляя врага блуждать в потемках. (у каракатиц -- сине-черного тона, у кальмаров — коричневый)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Пользователь\Мои документы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04"/>
            <a:ext cx="5135394" cy="340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8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560840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/>
              <a:t>х + 84 = 95 </a:t>
            </a:r>
          </a:p>
          <a:p>
            <a:pPr marL="45720" indent="0">
              <a:buNone/>
            </a:pPr>
            <a:r>
              <a:rPr lang="ru-RU" sz="8000" dirty="0"/>
              <a:t>180 : а =90 </a:t>
            </a:r>
          </a:p>
          <a:p>
            <a:pPr marL="45720" indent="0">
              <a:buNone/>
            </a:pPr>
            <a:r>
              <a:rPr lang="ru-RU" sz="8000" dirty="0"/>
              <a:t>х : 9 = 120 : 2 </a:t>
            </a:r>
          </a:p>
        </p:txBody>
      </p:sp>
    </p:spTree>
    <p:extLst>
      <p:ext uri="{BB962C8B-B14F-4D97-AF65-F5344CB8AC3E}">
        <p14:creationId xmlns:p14="http://schemas.microsoft.com/office/powerpoint/2010/main" val="24802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765232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7200" dirty="0" smtClean="0"/>
              <a:t>х </a:t>
            </a:r>
            <a:r>
              <a:rPr lang="ru-RU" sz="7200" dirty="0"/>
              <a:t>: 9 = 120 : 2 	</a:t>
            </a:r>
            <a:endParaRPr lang="ru-RU" sz="7200" dirty="0" smtClean="0"/>
          </a:p>
          <a:p>
            <a:pPr marL="45720" indent="0">
              <a:buNone/>
            </a:pPr>
            <a:r>
              <a:rPr lang="ru-RU" sz="7200" dirty="0" smtClean="0"/>
              <a:t>  </a:t>
            </a:r>
          </a:p>
          <a:p>
            <a:pPr marL="45720" indent="0">
              <a:buNone/>
            </a:pPr>
            <a:r>
              <a:rPr lang="ru-RU" sz="7200" dirty="0" smtClean="0"/>
              <a:t>72 </a:t>
            </a:r>
            <a:r>
              <a:rPr lang="ru-RU" sz="7200" dirty="0"/>
              <a:t>: </a:t>
            </a:r>
            <a:r>
              <a:rPr lang="en-US" sz="7200" dirty="0"/>
              <a:t>y</a:t>
            </a:r>
            <a:r>
              <a:rPr lang="ru-RU" sz="7200" dirty="0"/>
              <a:t> = 500 - 491</a:t>
            </a:r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5680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936104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  </a:t>
            </a:r>
            <a:r>
              <a:rPr lang="ru-RU" sz="3200" b="1" u="sng" dirty="0" smtClean="0"/>
              <a:t>1 </a:t>
            </a:r>
            <a:r>
              <a:rPr lang="ru-RU" sz="3200" b="1" u="sng" dirty="0" err="1"/>
              <a:t>сут</a:t>
            </a:r>
            <a:r>
              <a:rPr lang="ru-RU" sz="3200" b="1" dirty="0"/>
              <a:t>., </a:t>
            </a:r>
            <a:r>
              <a:rPr lang="ru-RU" sz="3200" b="1" dirty="0" smtClean="0"/>
              <a:t> </a:t>
            </a:r>
            <a:r>
              <a:rPr lang="ru-RU" sz="3200" b="1" u="sng" dirty="0" smtClean="0"/>
              <a:t>1ч </a:t>
            </a:r>
            <a:r>
              <a:rPr lang="ru-RU" sz="3200" b="1" u="sng" dirty="0"/>
              <a:t>4 сек</a:t>
            </a:r>
            <a:r>
              <a:rPr lang="ru-RU" sz="3200" b="1" dirty="0"/>
              <a:t>., </a:t>
            </a:r>
            <a:r>
              <a:rPr lang="ru-RU" sz="3200" b="1" dirty="0" smtClean="0"/>
              <a:t> </a:t>
            </a:r>
            <a:r>
              <a:rPr lang="ru-RU" sz="3200" b="1" u="sng" dirty="0" smtClean="0"/>
              <a:t>68 </a:t>
            </a:r>
            <a:r>
              <a:rPr lang="ru-RU" sz="3200" b="1" u="sng" dirty="0"/>
              <a:t>сек</a:t>
            </a:r>
            <a:r>
              <a:rPr lang="ru-RU" sz="3200" b="1" dirty="0" smtClean="0"/>
              <a:t>.,  </a:t>
            </a:r>
            <a:r>
              <a:rPr lang="ru-RU" sz="3200" b="1" u="sng" dirty="0"/>
              <a:t>1 </a:t>
            </a:r>
            <a:r>
              <a:rPr lang="ru-RU" sz="3200" b="1" u="sng" dirty="0" err="1"/>
              <a:t>нед</a:t>
            </a:r>
            <a:r>
              <a:rPr lang="ru-RU" sz="3200" b="1" dirty="0" smtClean="0"/>
              <a:t>.,  </a:t>
            </a:r>
            <a:r>
              <a:rPr lang="ru-RU" sz="3200" b="1" u="sng" dirty="0" smtClean="0"/>
              <a:t>15 </a:t>
            </a:r>
            <a:r>
              <a:rPr lang="ru-RU" sz="3200" b="1" u="sng" dirty="0"/>
              <a:t>сек</a:t>
            </a:r>
            <a:r>
              <a:rPr lang="ru-RU" sz="3200" b="1" dirty="0"/>
              <a:t>., </a:t>
            </a:r>
            <a:r>
              <a:rPr lang="ru-RU" sz="3200" b="1" dirty="0" smtClean="0"/>
              <a:t>  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А              Н             </a:t>
            </a:r>
            <a:r>
              <a:rPr lang="ru-RU" sz="3200" b="1" dirty="0" err="1" smtClean="0"/>
              <a:t>Н</a:t>
            </a:r>
            <a:r>
              <a:rPr lang="ru-RU" sz="3200" b="1" dirty="0" smtClean="0"/>
              <a:t>          У            Я                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  </a:t>
            </a:r>
            <a:r>
              <a:rPr lang="ru-RU" sz="3200" b="1" u="sng" dirty="0"/>
              <a:t>25 ч</a:t>
            </a:r>
            <a:r>
              <a:rPr lang="ru-RU" sz="3200" b="1" dirty="0"/>
              <a:t>, </a:t>
            </a:r>
            <a:r>
              <a:rPr lang="ru-RU" sz="3200" b="1" dirty="0" smtClean="0"/>
              <a:t>  1</a:t>
            </a:r>
            <a:r>
              <a:rPr lang="ru-RU" sz="3200" b="1" u="sng" dirty="0" smtClean="0"/>
              <a:t>мин.2сек</a:t>
            </a:r>
            <a:r>
              <a:rPr lang="ru-RU" sz="3200" b="1" dirty="0" smtClean="0"/>
              <a:t>.,  </a:t>
            </a:r>
            <a:r>
              <a:rPr lang="ru-RU" sz="3200" b="1" u="sng" dirty="0" smtClean="0"/>
              <a:t>120 мин</a:t>
            </a:r>
            <a:r>
              <a:rPr lang="ru-RU" sz="3200" b="1" dirty="0" smtClean="0"/>
              <a:t>.,  </a:t>
            </a:r>
            <a:r>
              <a:rPr lang="ru-RU" sz="3200" b="1" u="sng" dirty="0" smtClean="0"/>
              <a:t>50 мин</a:t>
            </a:r>
            <a:r>
              <a:rPr lang="ru-RU" sz="3200" b="1" dirty="0" smtClean="0"/>
              <a:t>.,</a:t>
            </a:r>
          </a:p>
          <a:p>
            <a:pPr marL="0" indent="0">
              <a:buNone/>
            </a:pPr>
            <a:r>
              <a:rPr lang="ru-RU" sz="3200" b="1" dirty="0" smtClean="0"/>
              <a:t>   </a:t>
            </a:r>
            <a:r>
              <a:rPr lang="ru-RU" sz="3200" b="1" dirty="0"/>
              <a:t>Р</a:t>
            </a:r>
            <a:r>
              <a:rPr lang="ru-RU" sz="3200" b="1" dirty="0" smtClean="0"/>
              <a:t>                 И             В               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276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92088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7200" dirty="0"/>
              <a:t>х : 9 = 120 : 2 </a:t>
            </a:r>
            <a:endParaRPr lang="ru-RU" sz="7200" dirty="0" smtClean="0"/>
          </a:p>
          <a:p>
            <a:pPr marL="45720" indent="0">
              <a:buNone/>
            </a:pPr>
            <a:endParaRPr lang="ru-RU" sz="7200" dirty="0" smtClean="0"/>
          </a:p>
          <a:p>
            <a:pPr marL="45720" indent="0">
              <a:buNone/>
            </a:pPr>
            <a:r>
              <a:rPr lang="ru-RU" sz="7200" dirty="0"/>
              <a:t>72 : </a:t>
            </a:r>
            <a:r>
              <a:rPr lang="en-US" sz="7200" dirty="0"/>
              <a:t>y</a:t>
            </a:r>
            <a:r>
              <a:rPr lang="ru-RU" sz="7200" dirty="0"/>
              <a:t> = 500 - 491</a:t>
            </a:r>
          </a:p>
        </p:txBody>
      </p:sp>
    </p:spTree>
    <p:extLst>
      <p:ext uri="{BB962C8B-B14F-4D97-AF65-F5344CB8AC3E}">
        <p14:creationId xmlns:p14="http://schemas.microsoft.com/office/powerpoint/2010/main" val="99462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856984" cy="4281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/>
              <a:t>х : 9 = 120 : 2 	</a:t>
            </a:r>
            <a:r>
              <a:rPr lang="ru-RU" sz="3600" b="1" dirty="0" smtClean="0"/>
              <a:t>        </a:t>
            </a:r>
            <a:r>
              <a:rPr lang="ru-RU" sz="3600" b="1" dirty="0"/>
              <a:t>72 : </a:t>
            </a:r>
            <a:r>
              <a:rPr lang="en-US" sz="3600" b="1" dirty="0"/>
              <a:t>y</a:t>
            </a:r>
            <a:r>
              <a:rPr lang="ru-RU" sz="3600" b="1" dirty="0"/>
              <a:t> = 500 - 491</a:t>
            </a:r>
          </a:p>
          <a:p>
            <a:pPr marL="45720" indent="0">
              <a:buNone/>
            </a:pPr>
            <a:r>
              <a:rPr lang="ru-RU" sz="3600" b="1" dirty="0"/>
              <a:t>х : 9 = 60                 </a:t>
            </a:r>
            <a:r>
              <a:rPr lang="ru-RU" sz="3600" b="1" dirty="0" smtClean="0"/>
              <a:t>   </a:t>
            </a:r>
            <a:r>
              <a:rPr lang="ru-RU" sz="3600" b="1" dirty="0"/>
              <a:t>72 :	</a:t>
            </a:r>
            <a:r>
              <a:rPr lang="en-US" sz="3600" b="1" dirty="0"/>
              <a:t>y</a:t>
            </a:r>
            <a:r>
              <a:rPr lang="ru-RU" sz="3600" b="1" dirty="0"/>
              <a:t> = 9</a:t>
            </a:r>
          </a:p>
          <a:p>
            <a:pPr marL="45720" indent="0">
              <a:buNone/>
            </a:pPr>
            <a:r>
              <a:rPr lang="ru-RU" sz="3600" b="1" dirty="0"/>
              <a:t>х = 60  9	</a:t>
            </a:r>
            <a:r>
              <a:rPr lang="ru-RU" sz="3600" b="1" dirty="0" smtClean="0"/>
              <a:t>               </a:t>
            </a:r>
            <a:r>
              <a:rPr lang="en-US" sz="3600" b="1" dirty="0" smtClean="0"/>
              <a:t>y</a:t>
            </a:r>
            <a:r>
              <a:rPr lang="ru-RU" sz="3600" b="1" dirty="0" smtClean="0"/>
              <a:t> </a:t>
            </a:r>
            <a:r>
              <a:rPr lang="ru-RU" sz="3600" b="1" dirty="0"/>
              <a:t>= 72 : 9</a:t>
            </a:r>
          </a:p>
          <a:p>
            <a:pPr marL="45720" indent="0">
              <a:buNone/>
            </a:pPr>
            <a:r>
              <a:rPr lang="ru-RU" sz="3600" b="1" u="sng" dirty="0"/>
              <a:t>х = 540</a:t>
            </a:r>
            <a:r>
              <a:rPr lang="ru-RU" sz="3600" b="1" dirty="0"/>
              <a:t>                      </a:t>
            </a:r>
            <a:r>
              <a:rPr lang="ru-RU" sz="3600" b="1" dirty="0" smtClean="0"/>
              <a:t>  </a:t>
            </a:r>
            <a:r>
              <a:rPr lang="en-US" sz="3600" b="1" u="sng" dirty="0"/>
              <a:t>y</a:t>
            </a:r>
            <a:r>
              <a:rPr lang="ru-RU" sz="3600" b="1" u="sng" dirty="0"/>
              <a:t> = 8</a:t>
            </a:r>
            <a:endParaRPr lang="ru-RU" sz="3600" b="1" dirty="0"/>
          </a:p>
          <a:p>
            <a:pPr marL="45720" indent="0">
              <a:buNone/>
            </a:pPr>
            <a:r>
              <a:rPr lang="ru-RU" sz="3600" b="1" dirty="0"/>
              <a:t>540 : 9 = 120 : 2	  </a:t>
            </a:r>
            <a:r>
              <a:rPr lang="ru-RU" sz="3600" b="1" dirty="0" smtClean="0"/>
              <a:t>      72 </a:t>
            </a:r>
            <a:r>
              <a:rPr lang="ru-RU" sz="3600" b="1" dirty="0"/>
              <a:t>: 8 = 500 - 491</a:t>
            </a:r>
          </a:p>
          <a:p>
            <a:pPr marL="45720" indent="0">
              <a:buNone/>
            </a:pPr>
            <a:r>
              <a:rPr lang="ru-RU" sz="3600" b="1" dirty="0"/>
              <a:t>       60 = 60 	   </a:t>
            </a:r>
            <a:r>
              <a:rPr lang="ru-RU" sz="3600" b="1" dirty="0" smtClean="0"/>
              <a:t>            </a:t>
            </a:r>
            <a:r>
              <a:rPr lang="ru-RU" sz="3600" b="1" dirty="0"/>
              <a:t>9 = 9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8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856984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6600" dirty="0" smtClean="0"/>
              <a:t>     </a:t>
            </a:r>
            <a:r>
              <a:rPr lang="en-US" sz="6600" dirty="0" smtClean="0"/>
              <a:t>a</a:t>
            </a:r>
            <a:r>
              <a:rPr lang="ru-RU" sz="6600" dirty="0" smtClean="0"/>
              <a:t> </a:t>
            </a:r>
            <a:r>
              <a:rPr lang="ru-RU" sz="6600" dirty="0"/>
              <a:t>: 2 = 12 ∙ </a:t>
            </a:r>
            <a:r>
              <a:rPr lang="ru-RU" sz="6600" dirty="0" smtClean="0"/>
              <a:t>5</a:t>
            </a:r>
          </a:p>
          <a:p>
            <a:pPr marL="45720" indent="0">
              <a:buNone/>
            </a:pPr>
            <a:endParaRPr lang="ru-RU" sz="6600" dirty="0"/>
          </a:p>
          <a:p>
            <a:pPr marL="45720" indent="0">
              <a:buNone/>
            </a:pPr>
            <a:r>
              <a:rPr lang="ru-RU" sz="6600" dirty="0" smtClean="0"/>
              <a:t>1200 </a:t>
            </a:r>
            <a:r>
              <a:rPr lang="ru-RU" sz="6600" dirty="0"/>
              <a:t>: </a:t>
            </a:r>
            <a:r>
              <a:rPr lang="en-US" sz="6600" dirty="0"/>
              <a:t>d</a:t>
            </a:r>
            <a:r>
              <a:rPr lang="ru-RU" sz="6600" dirty="0"/>
              <a:t> = 1000 : 5 ∙ 3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7196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5017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</a:t>
            </a:r>
            <a:r>
              <a:rPr lang="ru-RU" sz="2800" dirty="0"/>
              <a:t> : 2 = 12 ∙ 5	</a:t>
            </a:r>
            <a:r>
              <a:rPr lang="ru-RU" sz="2800" dirty="0" smtClean="0"/>
              <a:t>           200 </a:t>
            </a:r>
            <a:r>
              <a:rPr lang="ru-RU" sz="2800" dirty="0"/>
              <a:t>: </a:t>
            </a:r>
            <a:r>
              <a:rPr lang="en-US" sz="2800" dirty="0"/>
              <a:t>d</a:t>
            </a:r>
            <a:r>
              <a:rPr lang="ru-RU" sz="2800" dirty="0"/>
              <a:t> = 1000 : 5 ∙ 3</a:t>
            </a:r>
          </a:p>
          <a:p>
            <a:r>
              <a:rPr lang="ru-RU" sz="2800" dirty="0"/>
              <a:t>а : 2 = 60                    </a:t>
            </a:r>
            <a:r>
              <a:rPr lang="ru-RU" sz="2800" dirty="0" smtClean="0"/>
              <a:t>   </a:t>
            </a:r>
            <a:r>
              <a:rPr lang="ru-RU" sz="2800" dirty="0"/>
              <a:t>1200 : </a:t>
            </a:r>
            <a:r>
              <a:rPr lang="en-US" sz="2800" dirty="0"/>
              <a:t>d</a:t>
            </a:r>
            <a:r>
              <a:rPr lang="ru-RU" sz="2800" dirty="0"/>
              <a:t> = 600</a:t>
            </a:r>
          </a:p>
          <a:p>
            <a:r>
              <a:rPr lang="ru-RU" sz="2800" dirty="0"/>
              <a:t>а = 60 ∙ 2                    </a:t>
            </a:r>
            <a:r>
              <a:rPr lang="ru-RU" sz="2800" dirty="0" smtClean="0"/>
              <a:t>    </a:t>
            </a:r>
            <a:r>
              <a:rPr lang="en-US" sz="2800" dirty="0"/>
              <a:t>d</a:t>
            </a:r>
            <a:r>
              <a:rPr lang="ru-RU" sz="2800" dirty="0"/>
              <a:t> = 1200 : 600</a:t>
            </a:r>
          </a:p>
          <a:p>
            <a:r>
              <a:rPr lang="ru-RU" sz="2800" u="sng" dirty="0"/>
              <a:t>а = 120</a:t>
            </a:r>
            <a:r>
              <a:rPr lang="ru-RU" sz="2800" dirty="0"/>
              <a:t>                     </a:t>
            </a:r>
            <a:r>
              <a:rPr lang="ru-RU" sz="2800" dirty="0" smtClean="0"/>
              <a:t>       </a:t>
            </a:r>
            <a:r>
              <a:rPr lang="en-US" sz="2800" u="sng" dirty="0"/>
              <a:t>d</a:t>
            </a:r>
            <a:r>
              <a:rPr lang="ru-RU" sz="2800" u="sng" dirty="0"/>
              <a:t> = 2</a:t>
            </a:r>
            <a:endParaRPr lang="ru-RU" sz="2800" dirty="0"/>
          </a:p>
          <a:p>
            <a:r>
              <a:rPr lang="ru-RU" sz="2800" dirty="0"/>
              <a:t>120 : 2 = 12 ∙ 5            </a:t>
            </a:r>
            <a:r>
              <a:rPr lang="ru-RU" sz="2800" dirty="0" smtClean="0"/>
              <a:t>   </a:t>
            </a:r>
            <a:r>
              <a:rPr lang="ru-RU" sz="2800" dirty="0"/>
              <a:t>1200 : 2 = 1000 : 5 ∙ 3</a:t>
            </a:r>
          </a:p>
          <a:p>
            <a:r>
              <a:rPr lang="ru-RU" sz="2800" dirty="0"/>
              <a:t>       60 = 60                        </a:t>
            </a:r>
            <a:r>
              <a:rPr lang="ru-RU" sz="2800" dirty="0" smtClean="0"/>
              <a:t>   </a:t>
            </a:r>
            <a:r>
              <a:rPr lang="ru-RU" sz="2800" dirty="0"/>
              <a:t>600 = 600</a:t>
            </a:r>
          </a:p>
        </p:txBody>
      </p:sp>
    </p:spTree>
    <p:extLst>
      <p:ext uri="{BB962C8B-B14F-4D97-AF65-F5344CB8AC3E}">
        <p14:creationId xmlns:p14="http://schemas.microsoft.com/office/powerpoint/2010/main" val="5717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379990" cy="35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8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611530" cy="361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7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379990" cy="35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843070" cy="368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0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379990" cy="353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5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74045"/>
            <a:ext cx="11611530" cy="361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8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772816"/>
            <a:ext cx="6400800" cy="347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УРАВНЕНИЯ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2913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11899562" cy="361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4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543980"/>
            <a:ext cx="13990487" cy="404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0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556792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9600" dirty="0" smtClean="0"/>
              <a:t>МОЛОДЦЫ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6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800" dirty="0" smtClean="0"/>
              <a:t>Устный счет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5542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2" y="1484784"/>
            <a:ext cx="91440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8000" dirty="0" smtClean="0"/>
              <a:t>3600, 79900,  300,  700, 12,  45,  0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075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9" name="Picture 3" descr="C:\Documents and Settings\Пользователь\Мои документы\i (4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893592" cy="259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Documents and Settings\Пользователь\Мои документы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3550055"/>
            <a:ext cx="3384376" cy="260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0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9036496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слагаемое                          произведение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 уменьшаемое                     разность</a:t>
            </a:r>
          </a:p>
          <a:p>
            <a:pPr marL="0" indent="0">
              <a:buNone/>
            </a:pPr>
            <a:r>
              <a:rPr lang="ru-RU" sz="3200" b="1" dirty="0" smtClean="0"/>
              <a:t> множитель                             сумма</a:t>
            </a:r>
          </a:p>
          <a:p>
            <a:pPr marL="0" indent="0">
              <a:buNone/>
            </a:pPr>
            <a:r>
              <a:rPr lang="ru-RU" sz="3200" b="1" dirty="0" smtClean="0"/>
              <a:t> вычитаемое                 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i="1" dirty="0" smtClean="0"/>
              <a:t> 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047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9036496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слагаемое                          произведение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 уменьшаемое                     разность</a:t>
            </a:r>
          </a:p>
          <a:p>
            <a:pPr marL="0" indent="0">
              <a:buNone/>
            </a:pPr>
            <a:r>
              <a:rPr lang="ru-RU" sz="3200" b="1" dirty="0" smtClean="0"/>
              <a:t> множитель                             сумма</a:t>
            </a:r>
          </a:p>
          <a:p>
            <a:pPr marL="0" indent="0">
              <a:buNone/>
            </a:pPr>
            <a:r>
              <a:rPr lang="ru-RU" sz="3200" b="1" dirty="0" smtClean="0"/>
              <a:t> вычитаемое                 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i="1" dirty="0" smtClean="0"/>
              <a:t> </a:t>
            </a:r>
            <a:r>
              <a:rPr lang="ru-RU" sz="3200" b="1" i="1" dirty="0"/>
              <a:t>делимое, делитель   </a:t>
            </a:r>
            <a:r>
              <a:rPr lang="ru-RU" sz="3200" b="1" i="1" dirty="0" smtClean="0"/>
              <a:t>          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238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9036496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слагаемое                          произведение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dirty="0" smtClean="0"/>
              <a:t> уменьшаемое                     разность</a:t>
            </a:r>
          </a:p>
          <a:p>
            <a:pPr marL="0" indent="0">
              <a:buNone/>
            </a:pPr>
            <a:r>
              <a:rPr lang="ru-RU" sz="3200" b="1" dirty="0" smtClean="0"/>
              <a:t> множитель                             сумма</a:t>
            </a:r>
          </a:p>
          <a:p>
            <a:pPr marL="0" indent="0">
              <a:buNone/>
            </a:pPr>
            <a:r>
              <a:rPr lang="ru-RU" sz="3200" b="1" dirty="0" smtClean="0"/>
              <a:t> вычитаемое                 </a:t>
            </a:r>
            <a:endParaRPr lang="ru-RU" sz="3200" b="1" dirty="0"/>
          </a:p>
          <a:p>
            <a:pPr marL="0" indent="0">
              <a:buNone/>
            </a:pPr>
            <a:r>
              <a:rPr lang="ru-RU" sz="3200" b="1" i="1" dirty="0" smtClean="0"/>
              <a:t> </a:t>
            </a:r>
            <a:r>
              <a:rPr lang="ru-RU" sz="3200" b="1" i="1" dirty="0"/>
              <a:t>делимое, делитель   </a:t>
            </a:r>
            <a:r>
              <a:rPr lang="ru-RU" sz="3200" b="1" i="1" dirty="0" smtClean="0"/>
              <a:t>          частное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369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396</TotalTime>
  <Words>393</Words>
  <Application>Microsoft Office PowerPoint</Application>
  <PresentationFormat>Экран (4:3)</PresentationFormat>
  <Paragraphs>70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Учитель: Слепцова И.Ю.</vt:lpstr>
      <vt:lpstr>Презентация PowerPoint</vt:lpstr>
      <vt:lpstr>Презентация PowerPoint</vt:lpstr>
      <vt:lpstr>Устный счет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600 кг может весить самая большая морская черепаха. Знаете ли вы, что существует уникальная разновидность черепах, у которых обычный панцирь заменен кожей. Эти черепахи занесены в Красную книгу. </vt:lpstr>
      <vt:lpstr>Презентация PowerPoint</vt:lpstr>
      <vt:lpstr>30 см – такой может быть длина игл у морского ежа. (самая маленькая длина игл – 1 мм)       Иглы зачастую служат морским ежам для передвижения, питания и защиты. У некоторых видов они ядовиты, так как соединены с особыми ядовитыми железами. </vt:lpstr>
      <vt:lpstr>Презентация PowerPoint</vt:lpstr>
      <vt:lpstr>10000 м – именно на такой глубине могут обитать одни из самых древних обитателей нашей планеты – медузы. Учёным пока очень мало известно о медузах, в частности, как существо без мозга, но с глазами, может ориентироваться в кромешной тьме и активно охотиться. </vt:lpstr>
      <vt:lpstr>Презентация PowerPoint</vt:lpstr>
      <vt:lpstr>8 ног у осьминога. В минуту крайней опасности они выбрасывают струю черной жидкости. Чернила расплываются в воде густым облаком, и под прикрытием «дымовой завесы» осьминог более или менее благополучно уходит от погони. Ныряет в какую-нибудь расщелину или удирает, оставляя врага блуждать в потемках. (у каракатиц -- сине-черного тона, у кальмаров — коричневый)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2014-12-02T09:54:09Z</dcterms:created>
  <dcterms:modified xsi:type="dcterms:W3CDTF">2014-12-16T12:09:23Z</dcterms:modified>
</cp:coreProperties>
</file>