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9" r:id="rId9"/>
    <p:sldId id="270" r:id="rId10"/>
    <p:sldId id="274" r:id="rId11"/>
    <p:sldId id="263" r:id="rId12"/>
    <p:sldId id="264" r:id="rId13"/>
    <p:sldId id="266" r:id="rId14"/>
    <p:sldId id="265" r:id="rId15"/>
    <p:sldId id="268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FFFF"/>
    <a:srgbClr val="CC9900"/>
    <a:srgbClr val="000099"/>
    <a:srgbClr val="006600"/>
    <a:srgbClr val="33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D555-F27E-490D-BE33-AC042950A4EA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4432-2E1A-40B1-85D2-4E55AB66B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93CC-471F-42DE-A076-550AE4A9647F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5516-9871-4982-A4CC-C38522E4E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616D-FB54-45BC-AABB-5C2094621338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F938-DBE1-4B72-A0CF-D3891F12B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AB56-D09A-4C04-B635-4D5EC7E8C985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6078-84B9-4602-AF1D-FB6FE3BA6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FE4F6-0C45-4634-ADA9-6ADE9352F4AE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C1EA-1CFC-43AD-A32D-EB55F57B3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D52C-54F2-4264-9F7F-15BAF7BF52C1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E4B0-CAF5-40E9-A5D4-8CFB780C2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113A-6A22-4E4B-A2AB-6CE0095C6453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3055-A912-4E65-9D05-F2C19DFE4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D458-A95E-4CE3-B6F5-FC373CDD76C8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42DC-7217-4548-8629-6EE1F29EC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CF823-480F-4F87-98A2-27D2270A5E6E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34AF-C436-401B-907D-9541D00F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71D6A-B828-4F9B-B317-E9911534FF41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A0C2-7A2B-4E16-93E9-914996FE9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B774-1EB3-4DB8-B54E-81FAAD211FB2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BF46-214B-4E03-BBE3-8CA17845A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3FC9E-FA90-4303-9F33-BC7589951928}" type="datetimeFigureOut">
              <a:rPr lang="ru-RU"/>
              <a:pPr>
                <a:defRPr/>
              </a:pPr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59C2C5-7819-4FC3-BDEE-5E19CE13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86742" cy="2286016"/>
          </a:xfrm>
        </p:spPr>
        <p:txBody>
          <a:bodyPr/>
          <a:lstStyle/>
          <a:p>
            <a:r>
              <a:rPr lang="ru-RU" sz="6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Занимательная математика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0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Поиск  закономерностей</a:t>
            </a:r>
            <a:endParaRPr lang="ru-RU" sz="4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71435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Проследи, как получается каждое следующее число 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  в  каждый  ряд ещё по 1 числу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43050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 2, 4, 6, 8, ….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164305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428868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1, 4, 7, 10, ….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235743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178592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1, 2, 4, 7, 11, ….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171448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242886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4, 8, 12, 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235743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50043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связь между числами заполните свободные кружки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14282" y="4286256"/>
            <a:ext cx="1857388" cy="1285884"/>
            <a:chOff x="214282" y="4286256"/>
            <a:chExt cx="1857388" cy="1285884"/>
          </a:xfrm>
        </p:grpSpPr>
        <p:sp>
          <p:nvSpPr>
            <p:cNvPr id="13" name="Овал 12"/>
            <p:cNvSpPr/>
            <p:nvPr/>
          </p:nvSpPr>
          <p:spPr>
            <a:xfrm>
              <a:off x="214282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142976" y="4357694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910" y="478632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71736" y="4286256"/>
            <a:ext cx="1857388" cy="1285884"/>
            <a:chOff x="2571736" y="4286256"/>
            <a:chExt cx="1857388" cy="1285884"/>
          </a:xfrm>
        </p:grpSpPr>
        <p:sp>
          <p:nvSpPr>
            <p:cNvPr id="20" name="Овал 19"/>
            <p:cNvSpPr/>
            <p:nvPr/>
          </p:nvSpPr>
          <p:spPr>
            <a:xfrm>
              <a:off x="2571736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00430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071802" y="478632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857752" y="4286256"/>
            <a:ext cx="1857388" cy="1285884"/>
            <a:chOff x="4857752" y="4286256"/>
            <a:chExt cx="1857388" cy="1285884"/>
          </a:xfrm>
        </p:grpSpPr>
        <p:sp>
          <p:nvSpPr>
            <p:cNvPr id="23" name="Овал 22"/>
            <p:cNvSpPr/>
            <p:nvPr/>
          </p:nvSpPr>
          <p:spPr>
            <a:xfrm>
              <a:off x="4857752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786446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357818" y="478632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072330" y="4214818"/>
            <a:ext cx="1857388" cy="1285884"/>
            <a:chOff x="7143768" y="4214818"/>
            <a:chExt cx="1857388" cy="1285884"/>
          </a:xfrm>
        </p:grpSpPr>
        <p:sp>
          <p:nvSpPr>
            <p:cNvPr id="14" name="Овал 13"/>
            <p:cNvSpPr/>
            <p:nvPr/>
          </p:nvSpPr>
          <p:spPr>
            <a:xfrm>
              <a:off x="7143768" y="4214818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072462" y="4214818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7572396" y="4714884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143768" y="7072338"/>
            <a:ext cx="1857388" cy="1410864"/>
            <a:chOff x="7072330" y="5857892"/>
            <a:chExt cx="1857388" cy="1410864"/>
          </a:xfrm>
        </p:grpSpPr>
        <p:sp>
          <p:nvSpPr>
            <p:cNvPr id="31" name="Овал 30"/>
            <p:cNvSpPr/>
            <p:nvPr/>
          </p:nvSpPr>
          <p:spPr>
            <a:xfrm>
              <a:off x="7072330" y="585789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8001024" y="585789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7500958" y="6447243"/>
              <a:ext cx="928694" cy="82151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00486 -0.413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42852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Занимательный  квадрат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8579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данном квадрате расставить числа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2, 2, 3, 3, 3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так, чтобы при сложении чисел по строчкам, по столбикам и с угла  на угол всегда получалось число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928662" y="2571744"/>
            <a:ext cx="2131988" cy="2131988"/>
            <a:chOff x="1357290" y="2571744"/>
            <a:chExt cx="2131988" cy="213198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71670" y="3286124"/>
              <a:ext cx="714380" cy="71438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357290" y="2571744"/>
              <a:ext cx="2131988" cy="2131988"/>
              <a:chOff x="1357290" y="2571744"/>
              <a:chExt cx="2148760" cy="214876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357290" y="400050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357290" y="328612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57290" y="257174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071670" y="400050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071670" y="257174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786050" y="400050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786050" y="328612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786050" y="257174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9" name="Группа 28"/>
          <p:cNvGrpSpPr/>
          <p:nvPr/>
        </p:nvGrpSpPr>
        <p:grpSpPr>
          <a:xfrm>
            <a:off x="5500694" y="2571744"/>
            <a:ext cx="2148760" cy="2148760"/>
            <a:chOff x="5500694" y="2571744"/>
            <a:chExt cx="2148760" cy="2148760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5500694" y="2571744"/>
              <a:ext cx="2148760" cy="2148760"/>
              <a:chOff x="4714876" y="2571744"/>
              <a:chExt cx="2148760" cy="2148760"/>
            </a:xfrm>
          </p:grpSpPr>
          <p:grpSp>
            <p:nvGrpSpPr>
              <p:cNvPr id="66" name="Группа 65"/>
              <p:cNvGrpSpPr/>
              <p:nvPr/>
            </p:nvGrpSpPr>
            <p:grpSpPr>
              <a:xfrm>
                <a:off x="4714876" y="2571744"/>
                <a:ext cx="2148760" cy="2148760"/>
                <a:chOff x="4714876" y="2571744"/>
                <a:chExt cx="2148760" cy="2148760"/>
              </a:xfrm>
            </p:grpSpPr>
            <p:sp>
              <p:nvSpPr>
                <p:cNvPr id="51" name="Прямоугольник 50"/>
                <p:cNvSpPr/>
                <p:nvPr/>
              </p:nvSpPr>
              <p:spPr>
                <a:xfrm>
                  <a:off x="4714876" y="400050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4714876" y="328612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4714876" y="257174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5429256" y="400050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5429256" y="257174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6143636" y="400050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6143636" y="328612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Прямоугольник 57"/>
                <p:cNvSpPr/>
                <p:nvPr/>
              </p:nvSpPr>
              <p:spPr>
                <a:xfrm>
                  <a:off x="6143636" y="257174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9" name="Прямоугольник 58"/>
              <p:cNvSpPr/>
              <p:nvPr/>
            </p:nvSpPr>
            <p:spPr>
              <a:xfrm>
                <a:off x="5429256" y="3286125"/>
                <a:ext cx="714380" cy="76944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4" name="Прямоугольник 63"/>
            <p:cNvSpPr/>
            <p:nvPr/>
          </p:nvSpPr>
          <p:spPr>
            <a:xfrm>
              <a:off x="5500694" y="2571744"/>
              <a:ext cx="71438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Стрелка вправо 68"/>
          <p:cNvSpPr/>
          <p:nvPr/>
        </p:nvSpPr>
        <p:spPr>
          <a:xfrm>
            <a:off x="3357554" y="3286124"/>
            <a:ext cx="192882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Проверь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290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Заполните фигурами пустой квадрат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5715016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Примечание: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проследите как изменяется расположение фигур в первых трёх квадратах.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28596" y="1500174"/>
            <a:ext cx="1620000" cy="1620794"/>
            <a:chOff x="428596" y="1500174"/>
            <a:chExt cx="1620000" cy="16207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stCxn id="6" idx="0"/>
              <a:endCxn id="6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6" idx="3"/>
              <a:endCxn id="6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2285984" y="1500174"/>
            <a:ext cx="1620000" cy="1620794"/>
            <a:chOff x="428596" y="1500174"/>
            <a:chExt cx="1620000" cy="162079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33" idx="0"/>
              <a:endCxn id="33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33" idx="3"/>
              <a:endCxn id="33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214810" y="1500174"/>
            <a:ext cx="1620000" cy="1620794"/>
            <a:chOff x="428596" y="1500174"/>
            <a:chExt cx="1620000" cy="1620794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7" idx="3"/>
              <a:endCxn id="37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6715140" y="1500174"/>
            <a:ext cx="1620000" cy="1620794"/>
            <a:chOff x="428596" y="1500174"/>
            <a:chExt cx="1620000" cy="162079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>
              <a:stCxn id="41" idx="0"/>
              <a:endCxn id="41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41" idx="3"/>
              <a:endCxn id="41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Овал 43"/>
          <p:cNvSpPr/>
          <p:nvPr/>
        </p:nvSpPr>
        <p:spPr>
          <a:xfrm>
            <a:off x="5143504" y="2500306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28860" y="2500306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472" y="164305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28728" y="1714488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429124" y="2571744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500298" y="178592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642910" y="2500306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rot="16200000">
            <a:off x="3250397" y="2536025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10800000">
            <a:off x="5214942" y="1714488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6893124" y="2750950"/>
            <a:ext cx="360000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 flipV="1">
            <a:off x="1500166" y="2714620"/>
            <a:ext cx="360000" cy="28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4429124" y="1928802"/>
            <a:ext cx="360000" cy="28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3321224" y="1965132"/>
            <a:ext cx="360000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7643834" y="164305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 rot="5400000">
            <a:off x="6893735" y="1750207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7786710" y="2571744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00298" y="2786058"/>
            <a:ext cx="4144198" cy="1643868"/>
            <a:chOff x="285720" y="1714488"/>
            <a:chExt cx="4144198" cy="1643868"/>
          </a:xfrm>
        </p:grpSpPr>
        <p:grpSp>
          <p:nvGrpSpPr>
            <p:cNvPr id="3" name="Группа 19"/>
            <p:cNvGrpSpPr/>
            <p:nvPr/>
          </p:nvGrpSpPr>
          <p:grpSpPr>
            <a:xfrm>
              <a:off x="285720" y="1714488"/>
              <a:ext cx="4144198" cy="1643868"/>
              <a:chOff x="2570942" y="2143116"/>
              <a:chExt cx="4144198" cy="1643868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2571736" y="2143116"/>
                <a:ext cx="4143404" cy="1643074"/>
              </a:xfrm>
              <a:prstGeom prst="triangle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endCxn id="5" idx="2"/>
              </p:cNvCxnSpPr>
              <p:nvPr/>
            </p:nvCxnSpPr>
            <p:spPr>
              <a:xfrm rot="5400000">
                <a:off x="1750199" y="2964653"/>
                <a:ext cx="1643074" cy="1588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endCxn id="5" idx="0"/>
              </p:cNvCxnSpPr>
              <p:nvPr/>
            </p:nvCxnSpPr>
            <p:spPr>
              <a:xfrm>
                <a:off x="2571736" y="2143116"/>
                <a:ext cx="2071702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>
                <a:endCxn id="5" idx="3"/>
              </p:cNvCxnSpPr>
              <p:nvPr/>
            </p:nvCxnSpPr>
            <p:spPr>
              <a:xfrm>
                <a:off x="2571736" y="2143116"/>
                <a:ext cx="2071702" cy="1643074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>
              <a:stCxn id="5" idx="3"/>
              <a:endCxn id="5" idx="5"/>
            </p:cNvCxnSpPr>
            <p:nvPr/>
          </p:nvCxnSpPr>
          <p:spPr>
            <a:xfrm rot="5400000" flipH="1" flipV="1">
              <a:off x="2465372" y="2428868"/>
              <a:ext cx="821537" cy="1035851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/>
          <p:nvPr/>
        </p:nvSpPr>
        <p:spPr>
          <a:xfrm>
            <a:off x="2000232" y="285728"/>
            <a:ext cx="56934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Будь   внимательным</a:t>
            </a:r>
            <a:endParaRPr lang="ru-RU" sz="4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Сколько на чертеже различных треугольников?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215206" y="5643578"/>
            <a:ext cx="857256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Равнобедренный треугольник 33"/>
          <p:cNvSpPr/>
          <p:nvPr/>
        </p:nvSpPr>
        <p:spPr>
          <a:xfrm>
            <a:off x="4714876" y="1785926"/>
            <a:ext cx="4143404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357422" y="28572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Проверь:   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85720" y="1714488"/>
            <a:ext cx="4144198" cy="1643868"/>
            <a:chOff x="285720" y="1714488"/>
            <a:chExt cx="4144198" cy="164386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285720" y="1714488"/>
              <a:ext cx="4144198" cy="1643868"/>
              <a:chOff x="2570942" y="2143116"/>
              <a:chExt cx="4144198" cy="1643868"/>
            </a:xfrm>
          </p:grpSpPr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2571736" y="2143116"/>
                <a:ext cx="4143404" cy="1643074"/>
              </a:xfrm>
              <a:prstGeom prst="triangle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>
                <a:endCxn id="4" idx="2"/>
              </p:cNvCxnSpPr>
              <p:nvPr/>
            </p:nvCxnSpPr>
            <p:spPr>
              <a:xfrm rot="5400000">
                <a:off x="1750199" y="2964653"/>
                <a:ext cx="1643074" cy="1588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endCxn id="4" idx="0"/>
              </p:cNvCxnSpPr>
              <p:nvPr/>
            </p:nvCxnSpPr>
            <p:spPr>
              <a:xfrm>
                <a:off x="2571736" y="2143116"/>
                <a:ext cx="2071702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>
                <a:endCxn id="4" idx="3"/>
              </p:cNvCxnSpPr>
              <p:nvPr/>
            </p:nvCxnSpPr>
            <p:spPr>
              <a:xfrm>
                <a:off x="2571736" y="2143116"/>
                <a:ext cx="2071702" cy="1643074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>
              <a:stCxn id="4" idx="3"/>
              <a:endCxn id="4" idx="5"/>
            </p:cNvCxnSpPr>
            <p:nvPr/>
          </p:nvCxnSpPr>
          <p:spPr>
            <a:xfrm rot="5400000" flipH="1" flipV="1">
              <a:off x="2465372" y="2428868"/>
              <a:ext cx="821537" cy="1035851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Равнобедренный треугольник 27"/>
          <p:cNvSpPr/>
          <p:nvPr/>
        </p:nvSpPr>
        <p:spPr>
          <a:xfrm>
            <a:off x="4715670" y="1785926"/>
            <a:ext cx="4143404" cy="1643074"/>
          </a:xfrm>
          <a:prstGeom prst="triangle">
            <a:avLst>
              <a:gd name="adj" fmla="val 5000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endCxn id="28" idx="2"/>
          </p:cNvCxnSpPr>
          <p:nvPr/>
        </p:nvCxnSpPr>
        <p:spPr>
          <a:xfrm rot="5400000">
            <a:off x="3894133" y="2607463"/>
            <a:ext cx="1643074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28" idx="0"/>
          </p:cNvCxnSpPr>
          <p:nvPr/>
        </p:nvCxnSpPr>
        <p:spPr>
          <a:xfrm>
            <a:off x="4715670" y="1785926"/>
            <a:ext cx="2071702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28" idx="3"/>
          </p:cNvCxnSpPr>
          <p:nvPr/>
        </p:nvCxnSpPr>
        <p:spPr>
          <a:xfrm>
            <a:off x="4715670" y="1785926"/>
            <a:ext cx="2071702" cy="164307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893735" y="2464587"/>
            <a:ext cx="821537" cy="1035851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2285984" y="2500306"/>
            <a:ext cx="2143140" cy="857256"/>
          </a:xfrm>
          <a:prstGeom prst="triangle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85720" y="2571744"/>
            <a:ext cx="2071702" cy="785818"/>
          </a:xfrm>
          <a:prstGeom prst="triangle">
            <a:avLst>
              <a:gd name="adj" fmla="val 507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-35751" y="2035959"/>
            <a:ext cx="1643074" cy="1000132"/>
          </a:xfrm>
          <a:prstGeom prst="triangle">
            <a:avLst>
              <a:gd name="adj" fmla="val 5179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285720" y="1714488"/>
            <a:ext cx="2071702" cy="857256"/>
          </a:xfrm>
          <a:prstGeom prst="triangle">
            <a:avLst>
              <a:gd name="adj" fmla="val 4966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3201208">
            <a:off x="4039014" y="2467764"/>
            <a:ext cx="2588428" cy="1284606"/>
          </a:xfrm>
          <a:prstGeom prst="triangle">
            <a:avLst>
              <a:gd name="adj" fmla="val 598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9282342">
            <a:off x="4031233" y="1527521"/>
            <a:ext cx="2578970" cy="1231189"/>
          </a:xfrm>
          <a:prstGeom prst="triangle">
            <a:avLst>
              <a:gd name="adj" fmla="val 39738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6357950" y="500042"/>
            <a:ext cx="285752" cy="2857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72066" y="0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    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5" grpId="0" animBg="1"/>
      <p:bldP spid="26" grpId="0" animBg="1"/>
      <p:bldP spid="35" grpId="0" animBg="1"/>
      <p:bldP spid="36" grpId="0" animBg="1"/>
      <p:bldP spid="38" grpId="0" animBg="1"/>
      <p:bldP spid="37" grpId="0" animBg="1"/>
      <p:bldP spid="48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четырёх рисунках изображены цифры от 1 до 4 вместе со своими зеркальными изображениями.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714488"/>
            <a:ext cx="63094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785918" y="3857628"/>
            <a:ext cx="5765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Каким будет следующий рисунок?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57200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Винни-Пуха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Пятачка и Кролика есть три одинаковых квадрата, три одинаковых треугольника и три одинаковых круга.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положил на пол треугольник, на него – квадрат, а сверху – круг. Пятачок положил сначала квадрат, на него положил круг, сверху – треугольник. Кролик положил треугольник, на него круг, а сверху квадрат.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кого что получилось?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357562"/>
            <a:ext cx="63402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forum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357562"/>
            <a:ext cx="1459609" cy="2071702"/>
          </a:xfrm>
          <a:prstGeom prst="rect">
            <a:avLst/>
          </a:prstGeom>
        </p:spPr>
      </p:pic>
      <p:pic>
        <p:nvPicPr>
          <p:cNvPr id="8" name="Рисунок 7" descr="k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929058" y="5000636"/>
            <a:ext cx="1357290" cy="2000240"/>
          </a:xfrm>
          <a:prstGeom prst="rect">
            <a:avLst/>
          </a:prstGeom>
        </p:spPr>
      </p:pic>
      <p:pic>
        <p:nvPicPr>
          <p:cNvPr id="9" name="Рисунок 8" descr="k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15272" y="3429000"/>
            <a:ext cx="1668150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4">
                <a:lumMod val="60000"/>
                <a:lumOff val="40000"/>
                <a:alpha val="23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Пети есть 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доминошки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Он выложил их на столе в цепочку. Оказалось, что сумма очков в любых трёх соседних клетках равна одному и тому же числу. Нарисуй, как лежат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доминошки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32" name="Группа 25"/>
          <p:cNvGrpSpPr/>
          <p:nvPr/>
        </p:nvGrpSpPr>
        <p:grpSpPr>
          <a:xfrm rot="16200000">
            <a:off x="3214678" y="3071810"/>
            <a:ext cx="1571636" cy="714380"/>
            <a:chOff x="2071670" y="4857760"/>
            <a:chExt cx="1571636" cy="714380"/>
          </a:xfrm>
          <a:solidFill>
            <a:srgbClr val="FFFF00"/>
          </a:solidFill>
        </p:grpSpPr>
        <p:sp>
          <p:nvSpPr>
            <p:cNvPr id="37" name="Прямоугольник 36"/>
            <p:cNvSpPr/>
            <p:nvPr/>
          </p:nvSpPr>
          <p:spPr>
            <a:xfrm>
              <a:off x="2071670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857488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Овал 33"/>
          <p:cNvSpPr/>
          <p:nvPr/>
        </p:nvSpPr>
        <p:spPr>
          <a:xfrm rot="16200000">
            <a:off x="3714182" y="2714058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16200000">
            <a:off x="4142810" y="3214124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6200000">
            <a:off x="3928496" y="3785628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38"/>
          <p:cNvGrpSpPr/>
          <p:nvPr/>
        </p:nvGrpSpPr>
        <p:grpSpPr>
          <a:xfrm rot="5400000">
            <a:off x="4071934" y="3071810"/>
            <a:ext cx="1571636" cy="714380"/>
            <a:chOff x="3643306" y="4857760"/>
            <a:chExt cx="1571636" cy="714380"/>
          </a:xfrm>
          <a:solidFill>
            <a:srgbClr val="FF0000"/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3643306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429124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Овал 42"/>
          <p:cNvSpPr/>
          <p:nvPr/>
        </p:nvSpPr>
        <p:spPr>
          <a:xfrm rot="5400000">
            <a:off x="5000066" y="3215248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5400000">
            <a:off x="5000066" y="4001066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5400000">
            <a:off x="4571438" y="2715182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2143108" y="4786322"/>
            <a:ext cx="4714908" cy="714380"/>
            <a:chOff x="2143108" y="4786322"/>
            <a:chExt cx="4714908" cy="71438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2143108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928926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714744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500562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286380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072198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47"/>
          <p:cNvGrpSpPr/>
          <p:nvPr/>
        </p:nvGrpSpPr>
        <p:grpSpPr>
          <a:xfrm rot="16200000">
            <a:off x="4929190" y="3071810"/>
            <a:ext cx="1571636" cy="714380"/>
            <a:chOff x="5214942" y="4857760"/>
            <a:chExt cx="1571636" cy="714380"/>
          </a:xfrm>
          <a:solidFill>
            <a:srgbClr val="66FFFF"/>
          </a:solidFill>
        </p:grpSpPr>
        <p:sp>
          <p:nvSpPr>
            <p:cNvPr id="57" name="Прямоугольник 56"/>
            <p:cNvSpPr/>
            <p:nvPr/>
          </p:nvSpPr>
          <p:spPr>
            <a:xfrm>
              <a:off x="5214942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6000760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Овал 51"/>
          <p:cNvSpPr/>
          <p:nvPr/>
        </p:nvSpPr>
        <p:spPr>
          <a:xfrm rot="16200000">
            <a:off x="5428694" y="3499876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rot="16200000">
            <a:off x="5857322" y="3999942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 rot="16200000">
            <a:off x="5643008" y="3714190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rot="16200000">
            <a:off x="4785752" y="3000934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 rot="16200000">
            <a:off x="5643008" y="3000934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2143108" y="7072338"/>
            <a:ext cx="1571636" cy="714380"/>
            <a:chOff x="2143108" y="7072338"/>
            <a:chExt cx="1571636" cy="714380"/>
          </a:xfrm>
        </p:grpSpPr>
        <p:grpSp>
          <p:nvGrpSpPr>
            <p:cNvPr id="48" name="Группа 47"/>
            <p:cNvGrpSpPr/>
            <p:nvPr/>
          </p:nvGrpSpPr>
          <p:grpSpPr>
            <a:xfrm rot="10800000">
              <a:off x="2143108" y="7072338"/>
              <a:ext cx="1571636" cy="714380"/>
              <a:chOff x="5214942" y="4857760"/>
              <a:chExt cx="1571636" cy="714380"/>
            </a:xfrm>
            <a:solidFill>
              <a:srgbClr val="66FFFF"/>
            </a:solidFill>
          </p:grpSpPr>
          <p:sp>
            <p:nvSpPr>
              <p:cNvPr id="9" name="Прямоугольник 8"/>
              <p:cNvSpPr/>
              <p:nvPr/>
            </p:nvSpPr>
            <p:spPr>
              <a:xfrm>
                <a:off x="5214942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6000760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Овал 17"/>
            <p:cNvSpPr/>
            <p:nvPr/>
          </p:nvSpPr>
          <p:spPr>
            <a:xfrm rot="10800000">
              <a:off x="2999240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 rot="10800000">
              <a:off x="3499306" y="7143776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rot="10800000">
              <a:off x="3213554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 rot="10800000">
              <a:off x="2500298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3714744" y="7072338"/>
            <a:ext cx="1571636" cy="714380"/>
            <a:chOff x="3714744" y="7072338"/>
            <a:chExt cx="1571636" cy="71438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14744" y="7072338"/>
              <a:ext cx="1571636" cy="714380"/>
              <a:chOff x="2071670" y="4857760"/>
              <a:chExt cx="1571636" cy="714380"/>
            </a:xfrm>
            <a:solidFill>
              <a:srgbClr val="FFFF00"/>
            </a:solidFill>
          </p:grpSpPr>
          <p:sp>
            <p:nvSpPr>
              <p:cNvPr id="5" name="Прямоугольник 4"/>
              <p:cNvSpPr/>
              <p:nvPr/>
            </p:nvSpPr>
            <p:spPr>
              <a:xfrm>
                <a:off x="2071670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857488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Овал 13"/>
            <p:cNvSpPr/>
            <p:nvPr/>
          </p:nvSpPr>
          <p:spPr>
            <a:xfrm>
              <a:off x="4857752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214810" y="7286652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857620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Левая фигурная скобка 65"/>
          <p:cNvSpPr/>
          <p:nvPr/>
        </p:nvSpPr>
        <p:spPr>
          <a:xfrm rot="5400000">
            <a:off x="3085675" y="3415127"/>
            <a:ext cx="391602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Левая фигурная скобка 66"/>
          <p:cNvSpPr/>
          <p:nvPr/>
        </p:nvSpPr>
        <p:spPr>
          <a:xfrm rot="5400000">
            <a:off x="5514567" y="3415127"/>
            <a:ext cx="391602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Левая фигурная скобка 68"/>
          <p:cNvSpPr/>
          <p:nvPr/>
        </p:nvSpPr>
        <p:spPr>
          <a:xfrm rot="16200000">
            <a:off x="3871493" y="4629573"/>
            <a:ext cx="391602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5286380" y="7072338"/>
            <a:ext cx="1571636" cy="714380"/>
            <a:chOff x="5286380" y="7072338"/>
            <a:chExt cx="1571636" cy="714380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286380" y="7072338"/>
              <a:ext cx="1571636" cy="714380"/>
              <a:chOff x="3643306" y="4857760"/>
              <a:chExt cx="1571636" cy="714380"/>
            </a:xfrm>
            <a:solidFill>
              <a:srgbClr val="FF0000"/>
            </a:solidFill>
          </p:grpSpPr>
          <p:sp>
            <p:nvSpPr>
              <p:cNvPr id="7" name="Прямоугольник 6"/>
              <p:cNvSpPr/>
              <p:nvPr/>
            </p:nvSpPr>
            <p:spPr>
              <a:xfrm>
                <a:off x="3643306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429124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5857884" y="721521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6643702" y="721521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357818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572132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 rot="10800000">
              <a:off x="6143636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Овал 32"/>
          <p:cNvSpPr/>
          <p:nvPr/>
        </p:nvSpPr>
        <p:spPr>
          <a:xfrm rot="16200000">
            <a:off x="4571438" y="3501000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Левая фигурная скобка 75"/>
          <p:cNvSpPr/>
          <p:nvPr/>
        </p:nvSpPr>
        <p:spPr>
          <a:xfrm rot="16200000">
            <a:off x="4495922" y="4790962"/>
            <a:ext cx="857256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chemeClr val="accent4">
                <a:lumMod val="60000"/>
                <a:lumOff val="40000"/>
                <a:alpha val="23000"/>
              </a:schemeClr>
            </a:gs>
            <a:gs pos="53000">
              <a:srgbClr val="D4DEFF"/>
            </a:gs>
            <a:gs pos="43000">
              <a:schemeClr val="accent5">
                <a:lumMod val="40000"/>
                <a:lumOff val="60000"/>
              </a:schemeClr>
            </a:gs>
            <a:gs pos="100000">
              <a:srgbClr val="96AB94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2714620"/>
            <a:ext cx="72866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Материалы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олимпиады младших школьников (24 февраля 2008г) при малом Мехмате МГУ им. М.В.Ломоносова  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Младшая группа. – 1 класс.</a:t>
            </a:r>
          </a:p>
          <a:p>
            <a:pPr lvl="0" eaLnBrk="0" hangingPunct="0"/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http://mathbaby.narod.ru/uslov2008_1kl.htm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786190"/>
            <a:ext cx="8143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Рисунки :</a:t>
            </a:r>
            <a:r>
              <a:rPr lang="ru-RU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http://images.yandex.ru/yandsearch?p=66&amp;ed=1&amp;text=%D0%9F%D1%8F%D1%82%D0%B0%D1%87%D0%BE%D0%BA&amp;spsite=vision.rambler.ru&amp;img_url=www.f10ke.net%2Fuploads%2F3_2.thum.jpg&amp;rpt=simage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28572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Использованные  ресурсы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142984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В.Н.Рудницкая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«Дидактические материалы. Математика»  1 класс.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2006 г.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В.П.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Труднев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«Внеклассная работа по математике в начальной школе»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М., Просвещение , 1975 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5957902" cy="814392"/>
          </a:xfrm>
        </p:spPr>
        <p:txBody>
          <a:bodyPr/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Подарки деда Мороза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4786346" cy="3714776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Мы на ёлке веселились,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Мы плясали и резвились.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После добрый дед Мороз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Нам подарки при поднёс.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Дал большущие пакеты,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 них же – вкусные предметы.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Стала я пакет вскрывать,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Содержимое считать</a:t>
            </a:r>
            <a:r>
              <a:rPr lang="ru-RU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1214422"/>
            <a:ext cx="4357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5 конфет в бумажках синих,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5 орехов рядом с ним,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Груша с яблоком, один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Золотистый мандарин,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Плитка шоколада –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Вот была я рада!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Всё лежит в одном пакете,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Сосчитай предметы эти.</a:t>
            </a:r>
            <a:endParaRPr lang="ru-RU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newy19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4143380"/>
            <a:ext cx="1571636" cy="2241289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6858016" y="4929198"/>
            <a:ext cx="1428760" cy="1285884"/>
            <a:chOff x="6858016" y="5000636"/>
            <a:chExt cx="785818" cy="785818"/>
          </a:xfrm>
          <a:solidFill>
            <a:schemeClr val="bg1"/>
          </a:solidFill>
        </p:grpSpPr>
        <p:sp>
          <p:nvSpPr>
            <p:cNvPr id="6" name="Овал 5"/>
            <p:cNvSpPr/>
            <p:nvPr/>
          </p:nvSpPr>
          <p:spPr>
            <a:xfrm>
              <a:off x="6858016" y="5000636"/>
              <a:ext cx="785818" cy="7858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0892" y="5143512"/>
              <a:ext cx="525069" cy="5078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14290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– смекалки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из наименьшего двузначного числа вычесть наибольшее однозначное число, то получится….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285992"/>
            <a:ext cx="285752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 – 9 = 1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214686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в комнате расставить 5 стульев, чтобы у каждой из четырёх стен стояло по 2 стула.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3786190"/>
            <a:ext cx="1143008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00892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86644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768" y="44291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00958" y="44291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571604" y="4500570"/>
            <a:ext cx="1785950" cy="1714512"/>
            <a:chOff x="1571604" y="4500570"/>
            <a:chExt cx="1785950" cy="171451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571604" y="4500570"/>
              <a:ext cx="1785950" cy="171451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071802" y="592933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357422" y="457200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43042" y="5072074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643042" y="592933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071802" y="457200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357438" y="285750"/>
            <a:ext cx="484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Разгадай ребусы</a:t>
            </a:r>
            <a:r>
              <a:rPr lang="ru-RU" sz="2800">
                <a:latin typeface="Calibri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478634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По  </a:t>
            </a:r>
            <a:r>
              <a:rPr lang="ru-RU" sz="13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2</a:t>
            </a:r>
            <a:r>
              <a:rPr lang="ru-RU" sz="8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  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1285860"/>
            <a:ext cx="278608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7</a:t>
            </a:r>
            <a:r>
              <a:rPr lang="ru-RU" sz="96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4214818"/>
            <a:ext cx="3929090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latin typeface="+mn-lt"/>
              </a:rPr>
              <a:t>100</a:t>
            </a:r>
            <a:r>
              <a:rPr lang="ru-RU" sz="8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latin typeface="+mn-lt"/>
              </a:rPr>
              <a:t> </a:t>
            </a:r>
            <a:r>
              <a:rPr lang="ru-RU" sz="8000" b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latin typeface="+mn-lt"/>
              </a:rPr>
              <a:t>лб</a:t>
            </a:r>
            <a:endParaRPr lang="ru-RU" sz="8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66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211122"/>
            <a:ext cx="3155031" cy="26468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40</a:t>
            </a:r>
            <a:r>
              <a:rPr lang="ru-RU" sz="88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с палочками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2984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палочек  сложите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одинаковых квадрата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00100" y="2143116"/>
            <a:ext cx="2148760" cy="720000"/>
            <a:chOff x="1000100" y="2143116"/>
            <a:chExt cx="2148760" cy="720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14480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28860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929058" y="2143116"/>
            <a:ext cx="1434380" cy="1434380"/>
            <a:chOff x="3929058" y="2143116"/>
            <a:chExt cx="1434380" cy="14343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929058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43438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3438" y="285749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000504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Как сложить из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палочек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треугольника?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357422" y="4929198"/>
            <a:ext cx="2500330" cy="1285884"/>
            <a:chOff x="2357422" y="4786322"/>
            <a:chExt cx="1714512" cy="756000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>
              <a:off x="2357422" y="4786322"/>
              <a:ext cx="857256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0800000">
              <a:off x="2786050" y="4786322"/>
              <a:ext cx="857256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214678" y="4786322"/>
              <a:ext cx="857256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3643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Уберите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4 палочки,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чтобы осталось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5 квадратов.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5643570" y="2071678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722072" y="2071678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5643570" y="3149966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722072" y="3149966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5643570" y="4228253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6722072" y="4228253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rot="5400000">
            <a:off x="5256937" y="2612354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rot="5400000">
            <a:off x="6335437" y="2612354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7413939" y="2612354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5400000">
            <a:off x="5256937" y="3690640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rot="5400000">
            <a:off x="6335437" y="3690640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rot="5400000">
            <a:off x="7333814" y="3615225"/>
            <a:ext cx="932017" cy="1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14348" y="1928802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1553571" y="1928802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2392793" y="1928802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714348" y="2767914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1553571" y="2767914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2392793" y="2767914"/>
            <a:ext cx="839223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714348" y="3607026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2392793" y="3607026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1553571" y="3607026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2392793" y="4446137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rot="5400000">
            <a:off x="413474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rot="5400000">
            <a:off x="1252696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 rot="5400000">
            <a:off x="2091919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5400000">
            <a:off x="2931142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rot="5400000">
            <a:off x="413474" y="3188661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5400000">
            <a:off x="1252696" y="3188661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rot="5400000">
            <a:off x="2931142" y="3188661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rot="5400000">
            <a:off x="2029567" y="3129974"/>
            <a:ext cx="725286" cy="11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rot="5400000">
            <a:off x="413474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rot="5400000">
            <a:off x="2931142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rot="5400000">
            <a:off x="2091919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rot="5400000">
            <a:off x="1252696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1553571" y="4446137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714348" y="4446137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4714876" y="214290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Переложите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 палочки так, чтобы получилось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3 равных квадрата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3 -0.00185 L 0.11858 -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34739 -0.16436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4444 -0.1585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71472" y="5072074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Жили-были три девочки: Таня, Лена и Даша.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Таня выше Лены, Лена выше Даши.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Кого из них как зовут?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071546"/>
            <a:ext cx="1459711" cy="2643182"/>
          </a:xfrm>
          <a:prstGeom prst="rect">
            <a:avLst/>
          </a:prstGeom>
        </p:spPr>
      </p:pic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14290"/>
            <a:ext cx="2105643" cy="3451772"/>
          </a:xfrm>
          <a:prstGeom prst="rect">
            <a:avLst/>
          </a:prstGeom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714488"/>
            <a:ext cx="125660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14480" y="3857628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857628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Даша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3857628"/>
            <a:ext cx="1500198" cy="500066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Стоит в поле дуб, а на дубе 8 веток. На каждой ветке по 2 крупные сладкие сливы. Сколько слив ты можешь собрать?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небу летали воробей, ворона, стрекоза, ласточка и шмель. Сколько птиц летало? 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14338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Сколько концов у трёх с половиной палок?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28926" y="2714620"/>
            <a:ext cx="114300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6" y="2714620"/>
            <a:ext cx="100013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285984" y="4929198"/>
            <a:ext cx="2071702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7620" y="5786454"/>
            <a:ext cx="1071570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57554" y="5357826"/>
            <a:ext cx="2071702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4929198"/>
            <a:ext cx="2071702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5286388"/>
            <a:ext cx="714380" cy="923330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143768" y="2714620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714620"/>
            <a:ext cx="1071570" cy="3000396"/>
          </a:xfrm>
          <a:prstGeom prst="rect">
            <a:avLst/>
          </a:prstGeom>
          <a:noFill/>
        </p:spPr>
      </p:pic>
      <p:pic>
        <p:nvPicPr>
          <p:cNvPr id="16" name="Picture 2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86058"/>
            <a:ext cx="1071570" cy="3000396"/>
          </a:xfrm>
          <a:prstGeom prst="rect">
            <a:avLst/>
          </a:prstGeom>
          <a:noFill/>
        </p:spPr>
      </p:pic>
      <p:pic>
        <p:nvPicPr>
          <p:cNvPr id="17" name="Picture 2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714620"/>
            <a:ext cx="1071570" cy="3000396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Estrangelo Edessa" pitchFamily="66"/>
              </a:rPr>
              <a:t>Посадил </a:t>
            </a:r>
            <a:r>
              <a:rPr lang="ru-RU" sz="2800" dirty="0" smtClean="0">
                <a:latin typeface="Times New Roman" pitchFamily="18" charset="0"/>
                <a:cs typeface="Estrangelo Edessa" pitchFamily="66"/>
              </a:rPr>
              <a:t>д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Estrangelo Edessa" pitchFamily="66"/>
              </a:rPr>
              <a:t>ед вдоль одной тропинки три берёзы. Бабка между каждыми соседними берёзами посадила липы. А внучка между каждыми соседними деревьями посадила по кустику роз. Сколько кустиков роз посадила внучка?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28596" y="5286388"/>
            <a:ext cx="8215370" cy="785818"/>
          </a:xfrm>
          <a:prstGeom prst="flowChartAlternateProcess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0" descr="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786058"/>
            <a:ext cx="1628775" cy="2571768"/>
          </a:xfrm>
          <a:prstGeom prst="rect">
            <a:avLst/>
          </a:prstGeom>
          <a:noFill/>
        </p:spPr>
      </p:pic>
      <p:pic>
        <p:nvPicPr>
          <p:cNvPr id="18" name="Picture 10" descr="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786058"/>
            <a:ext cx="1628775" cy="2571768"/>
          </a:xfrm>
          <a:prstGeom prst="rect">
            <a:avLst/>
          </a:prstGeom>
          <a:noFill/>
        </p:spPr>
      </p:pic>
      <p:pic>
        <p:nvPicPr>
          <p:cNvPr id="22" name="Рисунок 21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4643446"/>
            <a:ext cx="988671" cy="642942"/>
          </a:xfrm>
          <a:prstGeom prst="rect">
            <a:avLst/>
          </a:prstGeom>
        </p:spPr>
      </p:pic>
      <p:pic>
        <p:nvPicPr>
          <p:cNvPr id="23" name="Рисунок 22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643446"/>
            <a:ext cx="988671" cy="642942"/>
          </a:xfrm>
          <a:prstGeom prst="rect">
            <a:avLst/>
          </a:prstGeom>
        </p:spPr>
      </p:pic>
      <p:pic>
        <p:nvPicPr>
          <p:cNvPr id="24" name="Рисунок 23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2066" y="4643446"/>
            <a:ext cx="988671" cy="642942"/>
          </a:xfrm>
          <a:prstGeom prst="rect">
            <a:avLst/>
          </a:prstGeom>
        </p:spPr>
      </p:pic>
      <p:pic>
        <p:nvPicPr>
          <p:cNvPr id="25" name="Рисунок 24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4643446"/>
            <a:ext cx="988671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645</Words>
  <Application>Microsoft Office PowerPoint</Application>
  <PresentationFormat>Экран (4:3)</PresentationFormat>
  <Paragraphs>107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Занимательная математика</vt:lpstr>
      <vt:lpstr>Подарки деда Мороза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HOMES</cp:lastModifiedBy>
  <cp:revision>82</cp:revision>
  <dcterms:created xsi:type="dcterms:W3CDTF">2009-01-04T13:56:42Z</dcterms:created>
  <dcterms:modified xsi:type="dcterms:W3CDTF">2014-12-19T18:04:12Z</dcterms:modified>
</cp:coreProperties>
</file>