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7" r:id="rId2"/>
    <p:sldId id="258" r:id="rId3"/>
    <p:sldId id="259" r:id="rId4"/>
    <p:sldId id="261" r:id="rId5"/>
    <p:sldId id="262" r:id="rId6"/>
    <p:sldId id="267" r:id="rId7"/>
    <p:sldId id="263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6600CC"/>
    <a:srgbClr val="990033"/>
    <a:srgbClr val="800080"/>
    <a:srgbClr val="0000FF"/>
    <a:srgbClr val="009900"/>
    <a:srgbClr val="FF0066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70" autoAdjust="0"/>
  </p:normalViewPr>
  <p:slideViewPr>
    <p:cSldViewPr>
      <p:cViewPr varScale="1">
        <p:scale>
          <a:sx n="76" d="100"/>
          <a:sy n="76" d="100"/>
        </p:scale>
        <p:origin x="-9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410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4541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5412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5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8FAEDAE3-70AE-4A56-B15F-ABBEF9E893DB}" type="slidenum">
              <a:rPr lang="ru-RU"/>
              <a:pPr lvl="1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53DED2F-A893-47CB-AE63-02D17BDB338B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662BE0B-3910-4B55-887C-D04C76817547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BECFF153-5D0A-4D5D-B73A-8178CD26D5F8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627AA779-F472-40A4-AFED-7CDB846D4FEF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5E05130-6D49-4225-AABB-8E47523467DD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D4383DE6-29A6-4033-B725-284771FA41A5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2CE1CA4-1CA0-44C1-BD00-66C193C4A1DF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27788589-B714-4EA1-B491-96D9BB2DAE4F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8CF9165-474A-4F14-B910-46B884433E90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7B34CE3-9606-462A-B4F0-A8E4645FCFAF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1EC2F33E-EDA9-4294-AE91-372259A74D18}" type="slidenum">
              <a:rPr lang="ru-RU"/>
              <a:pPr lvl="1"/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38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4438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438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endParaRPr lang="ru-RU"/>
          </a:p>
        </p:txBody>
      </p:sp>
      <p:sp>
        <p:nvSpPr>
          <p:cNvPr id="144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ru-RU"/>
          </a:p>
        </p:txBody>
      </p:sp>
      <p:sp>
        <p:nvSpPr>
          <p:cNvPr id="144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/>
            <a:fld id="{3619E6FD-FDEA-4874-9044-25A3D4AFC39D}" type="slidenum">
              <a:rPr lang="ru-RU"/>
              <a:pPr lvl="1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WordArt 3"/>
          <p:cNvSpPr>
            <a:spLocks noChangeArrowheads="1" noChangeShapeType="1" noTextEdit="1"/>
          </p:cNvSpPr>
          <p:nvPr/>
        </p:nvSpPr>
        <p:spPr bwMode="auto">
          <a:xfrm>
            <a:off x="468313" y="1268413"/>
            <a:ext cx="8675687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urier New"/>
                <a:cs typeface="Courier New"/>
              </a:rPr>
              <a:t>Математика.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/>
              <a:t>На уроке мне было интересно.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У меня все получилось! </a:t>
            </a: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</a:pPr>
            <a:r>
              <a:rPr lang="ru-RU"/>
              <a:t>Мне на уроке было интересно.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Но в некоторых заданиях я сомневался! </a:t>
            </a: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</a:pPr>
            <a:r>
              <a:rPr lang="ru-RU"/>
              <a:t>Было интересно.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Но я не справился. </a:t>
            </a:r>
            <a:endParaRPr lang="ru-RU" sz="1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80000"/>
              </a:lnSpc>
            </a:pPr>
            <a:r>
              <a:rPr lang="ru-RU"/>
              <a:t>Мне было скучно, неинтересно.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Я не справился.</a:t>
            </a:r>
          </a:p>
        </p:txBody>
      </p:sp>
      <p:sp>
        <p:nvSpPr>
          <p:cNvPr id="186373" name="WordArt 5"/>
          <p:cNvSpPr>
            <a:spLocks noChangeArrowheads="1" noChangeShapeType="1" noTextEdit="1"/>
          </p:cNvSpPr>
          <p:nvPr/>
        </p:nvSpPr>
        <p:spPr bwMode="auto">
          <a:xfrm>
            <a:off x="682625" y="381000"/>
            <a:ext cx="80803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 cmpd="sng">
                  <a:solidFill>
                    <a:srgbClr val="EAEAEA"/>
                  </a:solid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Моё настроение...</a:t>
            </a:r>
          </a:p>
        </p:txBody>
      </p:sp>
      <p:sp>
        <p:nvSpPr>
          <p:cNvPr id="186374" name="AutoShape 6"/>
          <p:cNvSpPr>
            <a:spLocks noChangeArrowheads="1"/>
          </p:cNvSpPr>
          <p:nvPr/>
        </p:nvSpPr>
        <p:spPr bwMode="auto">
          <a:xfrm>
            <a:off x="7239000" y="1219200"/>
            <a:ext cx="1219200" cy="12192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7315200" y="5562600"/>
            <a:ext cx="1143000" cy="1143000"/>
          </a:xfrm>
          <a:prstGeom prst="smileyFace">
            <a:avLst>
              <a:gd name="adj" fmla="val -46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6" name="AutoShape 8"/>
          <p:cNvSpPr>
            <a:spLocks noChangeArrowheads="1"/>
          </p:cNvSpPr>
          <p:nvPr/>
        </p:nvSpPr>
        <p:spPr bwMode="auto">
          <a:xfrm>
            <a:off x="4648200" y="4114800"/>
            <a:ext cx="1143000" cy="1143000"/>
          </a:xfrm>
          <a:prstGeom prst="smileyFace">
            <a:avLst>
              <a:gd name="adj" fmla="val -6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6377" name="AutoShape 9"/>
          <p:cNvSpPr>
            <a:spLocks noChangeArrowheads="1"/>
          </p:cNvSpPr>
          <p:nvPr/>
        </p:nvSpPr>
        <p:spPr bwMode="auto">
          <a:xfrm>
            <a:off x="7696200" y="2819400"/>
            <a:ext cx="1219200" cy="1219200"/>
          </a:xfrm>
          <a:prstGeom prst="smileyFace">
            <a:avLst>
              <a:gd name="adj" fmla="val 179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3" name="WordArt 5"/>
          <p:cNvSpPr>
            <a:spLocks noChangeArrowheads="1" noChangeShapeType="1" noTextEdit="1"/>
          </p:cNvSpPr>
          <p:nvPr/>
        </p:nvSpPr>
        <p:spPr bwMode="auto">
          <a:xfrm>
            <a:off x="1066800" y="990600"/>
            <a:ext cx="7086600" cy="396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Урок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окончен!</a:t>
            </a:r>
          </a:p>
        </p:txBody>
      </p:sp>
      <p:pic>
        <p:nvPicPr>
          <p:cNvPr id="176138" name="Picture 10" descr="slubovvvu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2286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6140" name="Picture 12" descr="сканирование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953000"/>
            <a:ext cx="1295400" cy="16764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76141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80375" cy="1676400"/>
          </a:xfrm>
        </p:spPr>
        <p:txBody>
          <a:bodyPr/>
          <a:lstStyle/>
          <a:p>
            <a:pPr algn="r"/>
            <a:r>
              <a:rPr lang="ru-RU" sz="4000" b="1" i="1">
                <a:solidFill>
                  <a:srgbClr val="990099"/>
                </a:solidFill>
                <a:latin typeface="Arial Black" pitchFamily="34" charset="0"/>
              </a:rPr>
              <a:t>«На добрый путь всегда готовым будь!».</a:t>
            </a:r>
          </a:p>
        </p:txBody>
      </p:sp>
      <p:pic>
        <p:nvPicPr>
          <p:cNvPr id="149513" name="Picture 9" descr="slubovvvuss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3600" y="1752600"/>
            <a:ext cx="2811463" cy="3657600"/>
          </a:xfrm>
          <a:noFill/>
          <a:ln/>
        </p:spPr>
      </p:pic>
      <p:pic>
        <p:nvPicPr>
          <p:cNvPr id="149516" name="Picture 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2057400"/>
            <a:ext cx="2351088" cy="365760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80375" cy="381000"/>
          </a:xfrm>
        </p:spPr>
        <p:txBody>
          <a:bodyPr/>
          <a:lstStyle/>
          <a:p>
            <a:r>
              <a:rPr lang="ru-RU" sz="4000" b="1">
                <a:solidFill>
                  <a:srgbClr val="990099"/>
                </a:solidFill>
              </a:rPr>
              <a:t>Найди значение выражений.</a:t>
            </a:r>
          </a:p>
        </p:txBody>
      </p:sp>
      <p:sp>
        <p:nvSpPr>
          <p:cNvPr id="15156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762000"/>
            <a:ext cx="7086600" cy="6019800"/>
          </a:xfrm>
        </p:spPr>
        <p:txBody>
          <a:bodyPr/>
          <a:lstStyle/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(Л)</a:t>
            </a:r>
            <a:r>
              <a:rPr lang="ru-RU" i="1"/>
              <a:t> </a:t>
            </a:r>
            <a:r>
              <a:rPr lang="ru-RU" b="1" i="1"/>
              <a:t>4 + 2 =  </a:t>
            </a:r>
            <a:r>
              <a:rPr lang="ru-RU" b="1" i="1">
                <a:solidFill>
                  <a:srgbClr val="009900"/>
                </a:solidFill>
              </a:rPr>
              <a:t>6</a:t>
            </a:r>
            <a:r>
              <a:rPr lang="ru-RU" i="1">
                <a:solidFill>
                  <a:srgbClr val="009900"/>
                </a:solidFill>
              </a:rPr>
              <a:t> </a:t>
            </a:r>
            <a:r>
              <a:rPr lang="ru-RU" i="1"/>
              <a:t>           </a:t>
            </a:r>
            <a:r>
              <a:rPr lang="ru-RU" b="1">
                <a:solidFill>
                  <a:srgbClr val="FF0066"/>
                </a:solidFill>
              </a:rPr>
              <a:t>(Р)</a:t>
            </a:r>
            <a:r>
              <a:rPr lang="ru-RU" i="1"/>
              <a:t> </a:t>
            </a:r>
            <a:r>
              <a:rPr lang="ru-RU" b="1" i="1"/>
              <a:t>6 – 3 = </a:t>
            </a:r>
            <a:r>
              <a:rPr lang="ru-RU" b="1" i="1">
                <a:solidFill>
                  <a:srgbClr val="009900"/>
                </a:solidFill>
              </a:rPr>
              <a:t>3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(Е)</a:t>
            </a:r>
            <a:r>
              <a:rPr lang="ru-RU" i="1"/>
              <a:t> </a:t>
            </a:r>
            <a:r>
              <a:rPr lang="ru-RU" b="1" i="1"/>
              <a:t>7 – 3 =   </a:t>
            </a:r>
            <a:r>
              <a:rPr lang="ru-RU" b="1" i="1">
                <a:solidFill>
                  <a:srgbClr val="009900"/>
                </a:solidFill>
              </a:rPr>
              <a:t>4</a:t>
            </a:r>
            <a:r>
              <a:rPr lang="ru-RU" i="1">
                <a:solidFill>
                  <a:srgbClr val="009900"/>
                </a:solidFill>
              </a:rPr>
              <a:t> </a:t>
            </a:r>
            <a:r>
              <a:rPr lang="ru-RU" i="1"/>
              <a:t>           </a:t>
            </a:r>
            <a:r>
              <a:rPr lang="ru-RU" b="1">
                <a:solidFill>
                  <a:srgbClr val="FF0066"/>
                </a:solidFill>
              </a:rPr>
              <a:t>(Е)</a:t>
            </a:r>
            <a:r>
              <a:rPr lang="ru-RU" i="1"/>
              <a:t> </a:t>
            </a:r>
            <a:r>
              <a:rPr lang="ru-RU" b="1" i="1"/>
              <a:t>9 – 2 = </a:t>
            </a:r>
            <a:r>
              <a:rPr lang="ru-RU" b="1" i="1">
                <a:solidFill>
                  <a:srgbClr val="009900"/>
                </a:solidFill>
              </a:rPr>
              <a:t>7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(К)</a:t>
            </a:r>
            <a:r>
              <a:rPr lang="ru-RU" i="1"/>
              <a:t> </a:t>
            </a:r>
            <a:r>
              <a:rPr lang="ru-RU" b="1" i="1"/>
              <a:t>1 + 1 =  </a:t>
            </a:r>
            <a:r>
              <a:rPr lang="ru-RU" b="1" i="1">
                <a:solidFill>
                  <a:srgbClr val="009900"/>
                </a:solidFill>
              </a:rPr>
              <a:t>2</a:t>
            </a:r>
            <a:r>
              <a:rPr lang="ru-RU" i="1">
                <a:solidFill>
                  <a:srgbClr val="009900"/>
                </a:solidFill>
              </a:rPr>
              <a:t>  </a:t>
            </a:r>
            <a:r>
              <a:rPr lang="ru-RU" i="1"/>
              <a:t>          </a:t>
            </a:r>
            <a:r>
              <a:rPr lang="ru-RU" b="1">
                <a:solidFill>
                  <a:srgbClr val="FF0066"/>
                </a:solidFill>
              </a:rPr>
              <a:t>(И)</a:t>
            </a:r>
            <a:r>
              <a:rPr lang="ru-RU" i="1"/>
              <a:t> </a:t>
            </a:r>
            <a:r>
              <a:rPr lang="ru-RU" b="1" i="1"/>
              <a:t>5 + 4 = </a:t>
            </a:r>
            <a:r>
              <a:rPr lang="ru-RU" b="1" i="1">
                <a:solidFill>
                  <a:srgbClr val="009900"/>
                </a:solidFill>
              </a:rPr>
              <a:t>9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(П)</a:t>
            </a:r>
            <a:r>
              <a:rPr lang="ru-RU" i="1"/>
              <a:t> </a:t>
            </a:r>
            <a:r>
              <a:rPr lang="ru-RU" b="1" i="1"/>
              <a:t>5 + 0 =  </a:t>
            </a:r>
            <a:r>
              <a:rPr lang="ru-RU" b="1" i="1">
                <a:solidFill>
                  <a:srgbClr val="009900"/>
                </a:solidFill>
              </a:rPr>
              <a:t>5</a:t>
            </a:r>
            <a:r>
              <a:rPr lang="ru-RU" i="1"/>
              <a:t>          </a:t>
            </a:r>
            <a:r>
              <a:rPr lang="ru-RU" b="1">
                <a:solidFill>
                  <a:srgbClr val="FF0066"/>
                </a:solidFill>
              </a:rPr>
              <a:t>(А)</a:t>
            </a:r>
            <a:r>
              <a:rPr lang="ru-RU" i="1"/>
              <a:t> </a:t>
            </a:r>
            <a:r>
              <a:rPr lang="ru-RU" b="1" i="1"/>
              <a:t>3 -2 = </a:t>
            </a:r>
            <a:r>
              <a:rPr lang="ru-RU" b="1" i="1">
                <a:solidFill>
                  <a:srgbClr val="009900"/>
                </a:solidFill>
              </a:rPr>
              <a:t>1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(Е)</a:t>
            </a:r>
            <a:r>
              <a:rPr lang="ru-RU" i="1"/>
              <a:t> </a:t>
            </a:r>
            <a:r>
              <a:rPr lang="ru-RU" b="1" i="1"/>
              <a:t>1+ 9 =  </a:t>
            </a:r>
            <a:r>
              <a:rPr lang="ru-RU" b="1" i="1">
                <a:solidFill>
                  <a:srgbClr val="009900"/>
                </a:solidFill>
              </a:rPr>
              <a:t>10</a:t>
            </a:r>
            <a:r>
              <a:rPr lang="ru-RU" i="1">
                <a:solidFill>
                  <a:srgbClr val="009900"/>
                </a:solidFill>
              </a:rPr>
              <a:t> </a:t>
            </a:r>
            <a:r>
              <a:rPr lang="ru-RU" i="1"/>
              <a:t>           </a:t>
            </a:r>
            <a:r>
              <a:rPr lang="ru-RU" b="1">
                <a:solidFill>
                  <a:srgbClr val="FF0066"/>
                </a:solidFill>
              </a:rPr>
              <a:t>(Н)</a:t>
            </a:r>
            <a:r>
              <a:rPr lang="ru-RU" i="1"/>
              <a:t> </a:t>
            </a:r>
            <a:r>
              <a:rPr lang="ru-RU" b="1" i="1"/>
              <a:t>4 + 4= </a:t>
            </a:r>
            <a:r>
              <a:rPr lang="ru-RU" b="1" i="1">
                <a:solidFill>
                  <a:srgbClr val="009900"/>
                </a:solidFill>
              </a:rPr>
              <a:t>8</a:t>
            </a: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>
                <a:solidFill>
                  <a:srgbClr val="FF0066"/>
                </a:solidFill>
              </a:rPr>
              <a:t>(З)</a:t>
            </a:r>
            <a:r>
              <a:rPr lang="ru-RU" b="1" i="1">
                <a:solidFill>
                  <a:srgbClr val="009900"/>
                </a:solidFill>
              </a:rPr>
              <a:t> </a:t>
            </a:r>
            <a:r>
              <a:rPr lang="ru-RU" b="1" i="1"/>
              <a:t>10 – 10 =</a:t>
            </a:r>
            <a:r>
              <a:rPr lang="ru-RU" b="1" i="1">
                <a:solidFill>
                  <a:srgbClr val="009900"/>
                </a:solidFill>
              </a:rPr>
              <a:t> 0  </a:t>
            </a:r>
            <a:endParaRPr lang="ru-RU" sz="1200" b="1" i="1">
              <a:solidFill>
                <a:srgbClr val="009900"/>
              </a:solidFill>
            </a:endParaRP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b="1" i="1">
                <a:solidFill>
                  <a:srgbClr val="009900"/>
                </a:solidFill>
              </a:rPr>
              <a:t> </a:t>
            </a:r>
            <a:endParaRPr lang="ru-RU" sz="1800" b="1" i="1">
              <a:solidFill>
                <a:srgbClr val="009900"/>
              </a:solidFill>
            </a:endParaRPr>
          </a:p>
          <a:p>
            <a:pPr algn="ctr">
              <a:lnSpc>
                <a:spcPct val="70000"/>
              </a:lnSpc>
              <a:buFont typeface="Wingdings" pitchFamily="2" charset="2"/>
              <a:buNone/>
            </a:pPr>
            <a:r>
              <a:rPr lang="ru-RU" sz="4800" b="1">
                <a:solidFill>
                  <a:srgbClr val="009900"/>
                </a:solidFill>
              </a:rPr>
              <a:t>0  1 2  3  4  5  6 7  8   9 </a:t>
            </a:r>
            <a:r>
              <a:rPr lang="ru-RU" sz="4800" b="1">
                <a:solidFill>
                  <a:srgbClr val="9900FF"/>
                </a:solidFill>
              </a:rPr>
              <a:t>10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4800" b="1" u="sng">
                <a:solidFill>
                  <a:srgbClr val="FF0066"/>
                </a:solidFill>
              </a:rPr>
              <a:t> З А К Р Е П Л Е Н И Е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ru-RU" b="1">
              <a:solidFill>
                <a:srgbClr val="FF0066"/>
              </a:solidFill>
            </a:endParaRPr>
          </a:p>
        </p:txBody>
      </p:sp>
      <p:pic>
        <p:nvPicPr>
          <p:cNvPr id="151562" name="Picture 10" descr="slubovvvuss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4419600"/>
            <a:ext cx="1768475" cy="2209800"/>
          </a:xfrm>
          <a:noFill/>
          <a:ln/>
        </p:spPr>
      </p:pic>
      <p:sp>
        <p:nvSpPr>
          <p:cNvPr id="151563" name="AutoShape 11"/>
          <p:cNvSpPr>
            <a:spLocks noChangeArrowheads="1"/>
          </p:cNvSpPr>
          <p:nvPr/>
        </p:nvSpPr>
        <p:spPr bwMode="auto">
          <a:xfrm>
            <a:off x="2819400" y="7620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5" name="AutoShape 13"/>
          <p:cNvSpPr>
            <a:spLocks noChangeArrowheads="1"/>
          </p:cNvSpPr>
          <p:nvPr/>
        </p:nvSpPr>
        <p:spPr bwMode="auto">
          <a:xfrm>
            <a:off x="3048000" y="20574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6" name="AutoShape 14"/>
          <p:cNvSpPr>
            <a:spLocks noChangeArrowheads="1"/>
          </p:cNvSpPr>
          <p:nvPr/>
        </p:nvSpPr>
        <p:spPr bwMode="auto">
          <a:xfrm>
            <a:off x="2667000" y="2362200"/>
            <a:ext cx="609600" cy="609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7" name="AutoShape 15"/>
          <p:cNvSpPr>
            <a:spLocks noChangeArrowheads="1"/>
          </p:cNvSpPr>
          <p:nvPr/>
        </p:nvSpPr>
        <p:spPr bwMode="auto">
          <a:xfrm>
            <a:off x="6096000" y="7620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8" name="AutoShape 16"/>
          <p:cNvSpPr>
            <a:spLocks noChangeArrowheads="1"/>
          </p:cNvSpPr>
          <p:nvPr/>
        </p:nvSpPr>
        <p:spPr bwMode="auto">
          <a:xfrm>
            <a:off x="6172200" y="11430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69" name="AutoShape 17"/>
          <p:cNvSpPr>
            <a:spLocks noChangeArrowheads="1"/>
          </p:cNvSpPr>
          <p:nvPr/>
        </p:nvSpPr>
        <p:spPr bwMode="auto">
          <a:xfrm>
            <a:off x="6172200" y="16002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70" name="AutoShape 18"/>
          <p:cNvSpPr>
            <a:spLocks noChangeArrowheads="1"/>
          </p:cNvSpPr>
          <p:nvPr/>
        </p:nvSpPr>
        <p:spPr bwMode="auto">
          <a:xfrm>
            <a:off x="6019800" y="20574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71" name="AutoShape 19"/>
          <p:cNvSpPr>
            <a:spLocks noChangeArrowheads="1"/>
          </p:cNvSpPr>
          <p:nvPr/>
        </p:nvSpPr>
        <p:spPr bwMode="auto">
          <a:xfrm>
            <a:off x="6172200" y="24384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72" name="AutoShape 20"/>
          <p:cNvSpPr>
            <a:spLocks noChangeArrowheads="1"/>
          </p:cNvSpPr>
          <p:nvPr/>
        </p:nvSpPr>
        <p:spPr bwMode="auto">
          <a:xfrm>
            <a:off x="2895600" y="12192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73" name="AutoShape 21"/>
          <p:cNvSpPr>
            <a:spLocks noChangeArrowheads="1"/>
          </p:cNvSpPr>
          <p:nvPr/>
        </p:nvSpPr>
        <p:spPr bwMode="auto">
          <a:xfrm>
            <a:off x="2743200" y="16002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93" name="AutoShape 41"/>
          <p:cNvSpPr>
            <a:spLocks noChangeArrowheads="1"/>
          </p:cNvSpPr>
          <p:nvPr/>
        </p:nvSpPr>
        <p:spPr bwMode="auto">
          <a:xfrm>
            <a:off x="4572000" y="2895600"/>
            <a:ext cx="381000" cy="3810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96" name="Tree"/>
          <p:cNvSpPr>
            <a:spLocks noEditPoints="1" noChangeArrowheads="1"/>
          </p:cNvSpPr>
          <p:nvPr/>
        </p:nvSpPr>
        <p:spPr bwMode="auto">
          <a:xfrm>
            <a:off x="2286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597" name="Tree"/>
          <p:cNvSpPr>
            <a:spLocks noEditPoints="1" noChangeArrowheads="1"/>
          </p:cNvSpPr>
          <p:nvPr/>
        </p:nvSpPr>
        <p:spPr bwMode="auto">
          <a:xfrm>
            <a:off x="7620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598" name="Tree"/>
          <p:cNvSpPr>
            <a:spLocks noEditPoints="1" noChangeArrowheads="1"/>
          </p:cNvSpPr>
          <p:nvPr/>
        </p:nvSpPr>
        <p:spPr bwMode="auto">
          <a:xfrm>
            <a:off x="3124200" y="37338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599" name="Tree"/>
          <p:cNvSpPr>
            <a:spLocks noEditPoints="1" noChangeArrowheads="1"/>
          </p:cNvSpPr>
          <p:nvPr/>
        </p:nvSpPr>
        <p:spPr bwMode="auto">
          <a:xfrm>
            <a:off x="25146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0" name="Tree"/>
          <p:cNvSpPr>
            <a:spLocks noEditPoints="1" noChangeArrowheads="1"/>
          </p:cNvSpPr>
          <p:nvPr/>
        </p:nvSpPr>
        <p:spPr bwMode="auto">
          <a:xfrm>
            <a:off x="1295400" y="37338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1" name="Tree"/>
          <p:cNvSpPr>
            <a:spLocks noEditPoints="1" noChangeArrowheads="1"/>
          </p:cNvSpPr>
          <p:nvPr/>
        </p:nvSpPr>
        <p:spPr bwMode="auto">
          <a:xfrm>
            <a:off x="19050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2" name="Tree"/>
          <p:cNvSpPr>
            <a:spLocks noEditPoints="1" noChangeArrowheads="1"/>
          </p:cNvSpPr>
          <p:nvPr/>
        </p:nvSpPr>
        <p:spPr bwMode="auto">
          <a:xfrm>
            <a:off x="36576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3" name="Tree"/>
          <p:cNvSpPr>
            <a:spLocks noEditPoints="1" noChangeArrowheads="1"/>
          </p:cNvSpPr>
          <p:nvPr/>
        </p:nvSpPr>
        <p:spPr bwMode="auto">
          <a:xfrm>
            <a:off x="4191000" y="37338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4" name="Tree"/>
          <p:cNvSpPr>
            <a:spLocks noEditPoints="1" noChangeArrowheads="1"/>
          </p:cNvSpPr>
          <p:nvPr/>
        </p:nvSpPr>
        <p:spPr bwMode="auto">
          <a:xfrm>
            <a:off x="4800600" y="38100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5" name="Tree"/>
          <p:cNvSpPr>
            <a:spLocks noEditPoints="1" noChangeArrowheads="1"/>
          </p:cNvSpPr>
          <p:nvPr/>
        </p:nvSpPr>
        <p:spPr bwMode="auto">
          <a:xfrm>
            <a:off x="5486400" y="37338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51606" name="Tree"/>
          <p:cNvSpPr>
            <a:spLocks noEditPoints="1" noChangeArrowheads="1"/>
          </p:cNvSpPr>
          <p:nvPr/>
        </p:nvSpPr>
        <p:spPr bwMode="auto">
          <a:xfrm>
            <a:off x="6172200" y="3657600"/>
            <a:ext cx="914400" cy="1352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00555 L -0.3625 -0.005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25 -0.00555 L -0.3625 -0.0055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0555 L -0.3375 -0.005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5 -0.00555 L -0.3665 -0.005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0111 L -0.35 -0.011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0541E-6 L 0.34167 -4.20541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9292E-6 L 0.33333 2.19292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0999E-6 L 0.325 -1.609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2283E-7 L 0.3375 0.0055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68563E-6 L 0.30417 0.0055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8314E-6 L 0.49584 0.0055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51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5691 L 1.38778E-17 0.39001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5691 L -3.33333E-6 0.39001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51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6801 L 3.33333E-6 0.4011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16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5691 L -3.33333E-6 0.3900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516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0.05691 L 5.55112E-17 0.3900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15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7911 L 3.33333E-6 0.4122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5691 L 0 0.39001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16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6801 L -3.33333E-6 0.40111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516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6801 L 0 0.4011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51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7911 L 1.11022E-16 0.4122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09021 L 0.00833 0.42331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51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9" grpId="0"/>
      <p:bldP spid="151563" grpId="0" animBg="1"/>
      <p:bldP spid="151565" grpId="0" animBg="1"/>
      <p:bldP spid="151566" grpId="0" animBg="1"/>
      <p:bldP spid="151567" grpId="0" animBg="1"/>
      <p:bldP spid="151568" grpId="0" animBg="1"/>
      <p:bldP spid="151569" grpId="0" animBg="1"/>
      <p:bldP spid="151570" grpId="0" animBg="1"/>
      <p:bldP spid="151571" grpId="0" animBg="1"/>
      <p:bldP spid="151572" grpId="0" animBg="1"/>
      <p:bldP spid="151573" grpId="0" animBg="1"/>
      <p:bldP spid="151593" grpId="0" animBg="1"/>
      <p:bldP spid="151596" grpId="0" animBg="1"/>
      <p:bldP spid="151597" grpId="0" animBg="1"/>
      <p:bldP spid="151598" grpId="0" animBg="1"/>
      <p:bldP spid="151599" grpId="0" animBg="1"/>
      <p:bldP spid="151600" grpId="0" animBg="1"/>
      <p:bldP spid="151601" grpId="0" animBg="1"/>
      <p:bldP spid="151602" grpId="0" animBg="1"/>
      <p:bldP spid="151603" grpId="0" animBg="1"/>
      <p:bldP spid="151604" grpId="0" animBg="1"/>
      <p:bldP spid="151605" grpId="0" animBg="1"/>
      <p:bldP spid="1516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80375" cy="457200"/>
          </a:xfrm>
        </p:spPr>
        <p:txBody>
          <a:bodyPr/>
          <a:lstStyle/>
          <a:p>
            <a:pPr algn="ctr"/>
            <a:r>
              <a:rPr lang="ru-RU" sz="4000">
                <a:solidFill>
                  <a:srgbClr val="990099"/>
                </a:solidFill>
              </a:rPr>
              <a:t>Реши задачи!</a:t>
            </a:r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686800" cy="5715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sz="2800" b="1" i="1">
                <a:solidFill>
                  <a:srgbClr val="0000FF"/>
                </a:solidFill>
              </a:rPr>
              <a:t>У белочки было 10 золотых орехов, а серебряных – на 5 меньше. Сколько золотых орешков было у белочки?   </a:t>
            </a:r>
            <a:endParaRPr lang="ru-RU" sz="1600" b="1" i="1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endParaRPr lang="ru-RU" sz="2800" b="1" i="1"/>
          </a:p>
          <a:p>
            <a:pPr>
              <a:lnSpc>
                <a:spcPct val="70000"/>
              </a:lnSpc>
            </a:pPr>
            <a:r>
              <a:rPr lang="ru-RU" sz="2800" b="1" i="1">
                <a:solidFill>
                  <a:srgbClr val="990033"/>
                </a:solidFill>
              </a:rPr>
              <a:t>Золушка перебрала за день 3 мешка с рисом и 7 мешков с гречкой. Сколько раз танцевала на балу Золушка с Принцем?</a:t>
            </a:r>
          </a:p>
          <a:p>
            <a:pPr>
              <a:lnSpc>
                <a:spcPct val="70000"/>
              </a:lnSpc>
            </a:pPr>
            <a:endParaRPr lang="ru-RU" sz="2800" b="1" i="1">
              <a:solidFill>
                <a:srgbClr val="990033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2800" b="1" i="1">
                <a:solidFill>
                  <a:srgbClr val="6600CC"/>
                </a:solidFill>
              </a:rPr>
              <a:t>Малыш показал Карлсону 10 новых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6600CC"/>
                </a:solidFill>
              </a:rPr>
              <a:t>   марок. Из них 3 марки были с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6600CC"/>
                </a:solidFill>
              </a:rPr>
              <a:t>цветами, 5 – с животными,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6600CC"/>
                </a:solidFill>
              </a:rPr>
              <a:t>а остальные – о спорте.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6600CC"/>
                </a:solidFill>
              </a:rPr>
              <a:t>Сколько марок о спорте 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ru-RU" sz="2800" b="1" i="1">
                <a:solidFill>
                  <a:srgbClr val="6600CC"/>
                </a:solidFill>
              </a:rPr>
              <a:t> показал Карлсону Малыш?</a:t>
            </a:r>
            <a:r>
              <a:rPr lang="ru-RU" sz="2000" b="1" i="1">
                <a:solidFill>
                  <a:srgbClr val="6600CC"/>
                </a:solidFill>
              </a:rPr>
              <a:t> </a:t>
            </a:r>
          </a:p>
          <a:p>
            <a:pPr>
              <a:lnSpc>
                <a:spcPct val="70000"/>
              </a:lnSpc>
            </a:pPr>
            <a:endParaRPr lang="ru-RU" sz="2000" b="1" i="1">
              <a:solidFill>
                <a:srgbClr val="6600CC"/>
              </a:solidFill>
            </a:endParaRPr>
          </a:p>
          <a:p>
            <a:pPr>
              <a:lnSpc>
                <a:spcPct val="70000"/>
              </a:lnSpc>
            </a:pPr>
            <a:endParaRPr lang="ru-RU" sz="2000" b="1" i="1"/>
          </a:p>
        </p:txBody>
      </p:sp>
      <p:pic>
        <p:nvPicPr>
          <p:cNvPr id="163847" name="Picture 7" descr="slubovvvuss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24600" y="4191000"/>
            <a:ext cx="1876425" cy="243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3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3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3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80375" cy="609600"/>
          </a:xfrm>
        </p:spPr>
        <p:txBody>
          <a:bodyPr/>
          <a:lstStyle/>
          <a:p>
            <a:pPr algn="ctr"/>
            <a:r>
              <a:rPr lang="ru-RU" sz="4000" b="1">
                <a:solidFill>
                  <a:srgbClr val="990099"/>
                </a:solidFill>
              </a:rPr>
              <a:t>План работы над задачей.</a:t>
            </a:r>
          </a:p>
        </p:txBody>
      </p:sp>
      <p:sp>
        <p:nvSpPr>
          <p:cNvPr id="165915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5410200" cy="5867400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65904" name="Rectangle 16"/>
          <p:cNvSpPr>
            <a:spLocks noChangeArrowheads="1"/>
          </p:cNvSpPr>
          <p:nvPr/>
        </p:nvSpPr>
        <p:spPr bwMode="auto">
          <a:xfrm>
            <a:off x="609600" y="990600"/>
            <a:ext cx="4953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Текст </a:t>
            </a:r>
          </a:p>
        </p:txBody>
      </p:sp>
      <p:sp>
        <p:nvSpPr>
          <p:cNvPr id="165910" name="Rectangle 22"/>
          <p:cNvSpPr>
            <a:spLocks noChangeArrowheads="1"/>
          </p:cNvSpPr>
          <p:nvPr/>
        </p:nvSpPr>
        <p:spPr bwMode="auto">
          <a:xfrm>
            <a:off x="609600" y="5791200"/>
            <a:ext cx="487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Ответ</a:t>
            </a:r>
          </a:p>
        </p:txBody>
      </p:sp>
      <p:sp>
        <p:nvSpPr>
          <p:cNvPr id="165911" name="Rectangle 23"/>
          <p:cNvSpPr>
            <a:spLocks noChangeArrowheads="1"/>
          </p:cNvSpPr>
          <p:nvPr/>
        </p:nvSpPr>
        <p:spPr bwMode="auto">
          <a:xfrm>
            <a:off x="533400" y="2209800"/>
            <a:ext cx="5029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Анализ</a:t>
            </a:r>
            <a:r>
              <a:rPr lang="ru-RU" sz="3200" b="1"/>
              <a:t> </a:t>
            </a:r>
          </a:p>
        </p:txBody>
      </p:sp>
      <p:sp>
        <p:nvSpPr>
          <p:cNvPr id="165912" name="Rectangle 24"/>
          <p:cNvSpPr>
            <a:spLocks noChangeArrowheads="1"/>
          </p:cNvSpPr>
          <p:nvPr/>
        </p:nvSpPr>
        <p:spPr bwMode="auto">
          <a:xfrm>
            <a:off x="533400" y="3352800"/>
            <a:ext cx="495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Схема</a:t>
            </a:r>
          </a:p>
        </p:txBody>
      </p:sp>
      <p:sp>
        <p:nvSpPr>
          <p:cNvPr id="165913" name="Rectangle 25"/>
          <p:cNvSpPr>
            <a:spLocks noChangeArrowheads="1"/>
          </p:cNvSpPr>
          <p:nvPr/>
        </p:nvSpPr>
        <p:spPr bwMode="auto">
          <a:xfrm>
            <a:off x="609600" y="4572000"/>
            <a:ext cx="4953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/>
              <a:t>Выбор решения</a:t>
            </a:r>
          </a:p>
        </p:txBody>
      </p:sp>
      <p:sp>
        <p:nvSpPr>
          <p:cNvPr id="165917" name="AutoShape 29"/>
          <p:cNvSpPr>
            <a:spLocks noChangeArrowheads="1"/>
          </p:cNvSpPr>
          <p:nvPr/>
        </p:nvSpPr>
        <p:spPr bwMode="auto">
          <a:xfrm>
            <a:off x="2743200" y="1752600"/>
            <a:ext cx="6858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19" name="AutoShape 31"/>
          <p:cNvSpPr>
            <a:spLocks noChangeArrowheads="1"/>
          </p:cNvSpPr>
          <p:nvPr/>
        </p:nvSpPr>
        <p:spPr bwMode="auto">
          <a:xfrm>
            <a:off x="2743200" y="4038600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20" name="AutoShape 32"/>
          <p:cNvSpPr>
            <a:spLocks noChangeArrowheads="1"/>
          </p:cNvSpPr>
          <p:nvPr/>
        </p:nvSpPr>
        <p:spPr bwMode="auto">
          <a:xfrm>
            <a:off x="2743200" y="2819400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5921" name="AutoShape 33"/>
          <p:cNvSpPr>
            <a:spLocks noChangeArrowheads="1"/>
          </p:cNvSpPr>
          <p:nvPr/>
        </p:nvSpPr>
        <p:spPr bwMode="auto">
          <a:xfrm>
            <a:off x="2743200" y="5257800"/>
            <a:ext cx="6858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5922" name="Picture 34" descr="slubovvvuss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172200" y="2590800"/>
            <a:ext cx="2605088" cy="388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5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59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5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5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5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5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59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5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5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5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5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5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5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  <p:bldP spid="165904" grpId="0" animBg="1"/>
      <p:bldP spid="165910" grpId="0" animBg="1"/>
      <p:bldP spid="165911" grpId="0" animBg="1"/>
      <p:bldP spid="165912" grpId="0" animBg="1"/>
      <p:bldP spid="165913" grpId="0" animBg="1"/>
      <p:bldP spid="165917" grpId="0" animBg="1"/>
      <p:bldP spid="165919" grpId="0" animBg="1"/>
      <p:bldP spid="165920" grpId="0" animBg="1"/>
      <p:bldP spid="1659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4114800" cy="457200"/>
          </a:xfrm>
        </p:spPr>
        <p:txBody>
          <a:bodyPr/>
          <a:lstStyle/>
          <a:p>
            <a:r>
              <a:rPr lang="ru-RU" sz="3200" b="1" u="sng">
                <a:solidFill>
                  <a:srgbClr val="990099"/>
                </a:solidFill>
              </a:rPr>
              <a:t>Задача № 6, стр. 43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150225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/>
              <a:t>                           </a:t>
            </a:r>
            <a:r>
              <a:rPr lang="ru-RU" sz="4000" b="1" i="1">
                <a:solidFill>
                  <a:srgbClr val="009900"/>
                </a:solidFill>
              </a:rPr>
              <a:t>10 м.</a:t>
            </a:r>
            <a:endParaRPr lang="ru-RU" sz="4000">
              <a:solidFill>
                <a:srgbClr val="0099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      </a:t>
            </a:r>
            <a:endParaRPr lang="ru-RU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/>
              <a:t>      Ц.                Ж.                С.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i="1"/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i="1">
                <a:solidFill>
                  <a:srgbClr val="0000FF"/>
                </a:solidFill>
              </a:rPr>
              <a:t>      </a:t>
            </a:r>
            <a:r>
              <a:rPr lang="ru-RU" sz="4000" b="1" i="1">
                <a:solidFill>
                  <a:srgbClr val="009900"/>
                </a:solidFill>
              </a:rPr>
              <a:t>3 м.            5 м.                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4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i="1"/>
              <a:t>10 – 3 – 5 = 2 (м.)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000" b="1" i="1"/>
              <a:t>                    Ответ: 2 марки.</a:t>
            </a:r>
            <a:endParaRPr lang="ru-RU" sz="4000" b="1"/>
          </a:p>
        </p:txBody>
      </p:sp>
      <p:sp>
        <p:nvSpPr>
          <p:cNvPr id="185349" name="Line 5"/>
          <p:cNvSpPr>
            <a:spLocks noChangeShapeType="1"/>
          </p:cNvSpPr>
          <p:nvPr/>
        </p:nvSpPr>
        <p:spPr bwMode="auto">
          <a:xfrm>
            <a:off x="685800" y="3200400"/>
            <a:ext cx="6781800" cy="0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685800" y="2971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1" name="Line 7"/>
          <p:cNvSpPr>
            <a:spLocks noChangeShapeType="1"/>
          </p:cNvSpPr>
          <p:nvPr/>
        </p:nvSpPr>
        <p:spPr bwMode="auto">
          <a:xfrm>
            <a:off x="2362200" y="2971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6172200" y="2971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>
            <a:off x="7467600" y="29718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5356" name="Arc 12"/>
          <p:cNvSpPr>
            <a:spLocks/>
          </p:cNvSpPr>
          <p:nvPr/>
        </p:nvSpPr>
        <p:spPr bwMode="auto">
          <a:xfrm>
            <a:off x="688975" y="1676400"/>
            <a:ext cx="6788150" cy="1366838"/>
          </a:xfrm>
          <a:custGeom>
            <a:avLst/>
            <a:gdLst>
              <a:gd name="G0" fmla="+- 21570 0 0"/>
              <a:gd name="G1" fmla="+- 21600 0 0"/>
              <a:gd name="G2" fmla="+- 21600 0 0"/>
              <a:gd name="T0" fmla="*/ 0 w 43165"/>
              <a:gd name="T1" fmla="*/ 20457 h 21600"/>
              <a:gd name="T2" fmla="*/ 43165 w 43165"/>
              <a:gd name="T3" fmla="*/ 21122 h 21600"/>
              <a:gd name="T4" fmla="*/ 21570 w 4316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65" h="21600" fill="none" extrusionOk="0">
                <a:moveTo>
                  <a:pt x="0" y="20457"/>
                </a:moveTo>
                <a:cubicBezTo>
                  <a:pt x="608" y="8987"/>
                  <a:pt x="10084" y="-1"/>
                  <a:pt x="21570" y="0"/>
                </a:cubicBezTo>
                <a:cubicBezTo>
                  <a:pt x="33313" y="0"/>
                  <a:pt x="42904" y="9381"/>
                  <a:pt x="43164" y="21122"/>
                </a:cubicBezTo>
              </a:path>
              <a:path w="43165" h="21600" stroke="0" extrusionOk="0">
                <a:moveTo>
                  <a:pt x="0" y="20457"/>
                </a:moveTo>
                <a:cubicBezTo>
                  <a:pt x="608" y="8987"/>
                  <a:pt x="10084" y="-1"/>
                  <a:pt x="21570" y="0"/>
                </a:cubicBezTo>
                <a:cubicBezTo>
                  <a:pt x="33313" y="0"/>
                  <a:pt x="42904" y="9381"/>
                  <a:pt x="43164" y="21122"/>
                </a:cubicBezTo>
                <a:lnTo>
                  <a:pt x="2157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57" name="AutoShape 13"/>
          <p:cNvSpPr>
            <a:spLocks noChangeArrowheads="1"/>
          </p:cNvSpPr>
          <p:nvPr/>
        </p:nvSpPr>
        <p:spPr bwMode="auto">
          <a:xfrm>
            <a:off x="3505200" y="762000"/>
            <a:ext cx="1295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62" name="AutoShape 18"/>
          <p:cNvSpPr>
            <a:spLocks noChangeArrowheads="1"/>
          </p:cNvSpPr>
          <p:nvPr/>
        </p:nvSpPr>
        <p:spPr bwMode="auto">
          <a:xfrm>
            <a:off x="990600" y="3429000"/>
            <a:ext cx="1295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63" name="AutoShape 19"/>
          <p:cNvSpPr>
            <a:spLocks noChangeArrowheads="1"/>
          </p:cNvSpPr>
          <p:nvPr/>
        </p:nvSpPr>
        <p:spPr bwMode="auto">
          <a:xfrm>
            <a:off x="3429000" y="3352800"/>
            <a:ext cx="1295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5364" name="AutoShape 20"/>
          <p:cNvSpPr>
            <a:spLocks noChangeArrowheads="1"/>
          </p:cNvSpPr>
          <p:nvPr/>
        </p:nvSpPr>
        <p:spPr bwMode="auto">
          <a:xfrm>
            <a:off x="6096000" y="3352800"/>
            <a:ext cx="1295400" cy="1143000"/>
          </a:xfrm>
          <a:prstGeom prst="star24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5367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228600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ptsTypes="">
                                      <p:cBhvr>
                                        <p:cTn id="6" dur="2000" fill="hold"/>
                                        <p:tgtEl>
                                          <p:spTgt spid="185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7856E-6 L -0.00416 0.527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7856E-6 L 0.3375 -0.00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7" grpId="0" animBg="1"/>
      <p:bldP spid="185362" grpId="0" animBg="1"/>
      <p:bldP spid="185363" grpId="0" animBg="1"/>
      <p:bldP spid="1853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080375" cy="457200"/>
          </a:xfrm>
        </p:spPr>
        <p:txBody>
          <a:bodyPr/>
          <a:lstStyle/>
          <a:p>
            <a:pPr algn="ctr"/>
            <a:r>
              <a:rPr lang="ru-RU" sz="3200" b="1">
                <a:solidFill>
                  <a:srgbClr val="990099"/>
                </a:solidFill>
              </a:rPr>
              <a:t>Выполни задание.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</a:pPr>
            <a:endParaRPr lang="ru-RU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/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152400" y="1066800"/>
            <a:ext cx="3200400" cy="4267200"/>
          </a:xfrm>
          <a:prstGeom prst="verticalScroll">
            <a:avLst>
              <a:gd name="adj" fmla="val 121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/>
              <a:t>10 – 8 =</a:t>
            </a:r>
          </a:p>
          <a:p>
            <a:pPr algn="ctr"/>
            <a:r>
              <a:rPr lang="ru-RU" sz="5400" b="1" i="1"/>
              <a:t>9 + 1 =</a:t>
            </a:r>
          </a:p>
          <a:p>
            <a:pPr algn="ctr"/>
            <a:r>
              <a:rPr lang="ru-RU" sz="5400" b="1" i="1"/>
              <a:t>8–2+4=</a:t>
            </a:r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>
            <a:off x="3048000" y="1066800"/>
            <a:ext cx="3200400" cy="4267200"/>
          </a:xfrm>
          <a:prstGeom prst="verticalScroll">
            <a:avLst>
              <a:gd name="adj" fmla="val 118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 i="1"/>
              <a:t>10-   = 4</a:t>
            </a:r>
          </a:p>
          <a:p>
            <a:pPr algn="ctr"/>
            <a:r>
              <a:rPr lang="ru-RU" sz="5400" b="1" i="1"/>
              <a:t>   +5=10</a:t>
            </a:r>
          </a:p>
          <a:p>
            <a:pPr algn="ctr"/>
            <a:r>
              <a:rPr lang="ru-RU" sz="5400" b="1" i="1"/>
              <a:t>7+   =10</a:t>
            </a:r>
          </a:p>
          <a:p>
            <a:pPr algn="ctr"/>
            <a:endParaRPr lang="ru-RU" sz="5400" b="1" i="1"/>
          </a:p>
        </p:txBody>
      </p:sp>
      <p:sp>
        <p:nvSpPr>
          <p:cNvPr id="169990" name="AutoShape 6"/>
          <p:cNvSpPr>
            <a:spLocks noChangeArrowheads="1"/>
          </p:cNvSpPr>
          <p:nvPr/>
        </p:nvSpPr>
        <p:spPr bwMode="auto">
          <a:xfrm>
            <a:off x="5867400" y="1066800"/>
            <a:ext cx="3276600" cy="4267200"/>
          </a:xfrm>
          <a:prstGeom prst="vertic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/>
              <a:t>Придумай </a:t>
            </a:r>
          </a:p>
          <a:p>
            <a:pPr algn="ctr"/>
            <a:r>
              <a:rPr lang="ru-RU" sz="3600"/>
              <a:t>и </a:t>
            </a:r>
          </a:p>
          <a:p>
            <a:pPr algn="ctr"/>
            <a:r>
              <a:rPr lang="ru-RU" sz="3600"/>
              <a:t>реши </a:t>
            </a:r>
          </a:p>
          <a:p>
            <a:pPr algn="ctr"/>
            <a:r>
              <a:rPr lang="ru-RU" sz="3600"/>
              <a:t>3 примера </a:t>
            </a:r>
          </a:p>
          <a:p>
            <a:pPr algn="ctr"/>
            <a:r>
              <a:rPr lang="ru-RU" sz="3600"/>
              <a:t>с числом 10.</a:t>
            </a:r>
            <a:r>
              <a:rPr lang="ru-RU" sz="1800"/>
              <a:t> </a:t>
            </a:r>
          </a:p>
        </p:txBody>
      </p:sp>
      <p:sp>
        <p:nvSpPr>
          <p:cNvPr id="169991" name="Rectangle 7"/>
          <p:cNvSpPr>
            <a:spLocks noChangeArrowheads="1"/>
          </p:cNvSpPr>
          <p:nvPr/>
        </p:nvSpPr>
        <p:spPr bwMode="auto">
          <a:xfrm>
            <a:off x="4495800" y="1905000"/>
            <a:ext cx="3810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4343400" y="3505200"/>
            <a:ext cx="381000" cy="3810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3505200" y="2667000"/>
            <a:ext cx="3810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304800"/>
            <a:ext cx="7772400" cy="533400"/>
          </a:xfrm>
        </p:spPr>
        <p:txBody>
          <a:bodyPr/>
          <a:lstStyle/>
          <a:p>
            <a:pPr algn="ctr"/>
            <a:r>
              <a:rPr lang="ru-RU" sz="2800" b="1">
                <a:solidFill>
                  <a:srgbClr val="990099"/>
                </a:solidFill>
              </a:rPr>
              <a:t>Проверь!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90600"/>
            <a:ext cx="8458200" cy="5562600"/>
          </a:xfrm>
        </p:spPr>
        <p:txBody>
          <a:bodyPr/>
          <a:lstStyle/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>
              <a:lnSpc>
                <a:spcPct val="60000"/>
              </a:lnSpc>
            </a:pPr>
            <a:endParaRPr lang="ru-RU"/>
          </a:p>
          <a:p>
            <a:pPr algn="ctr">
              <a:lnSpc>
                <a:spcPct val="60000"/>
              </a:lnSpc>
            </a:pPr>
            <a:r>
              <a:rPr lang="ru-RU" b="1" i="1">
                <a:solidFill>
                  <a:srgbClr val="0000FF"/>
                </a:solidFill>
              </a:rPr>
              <a:t>МОЛОДЦЫ!</a:t>
            </a:r>
          </a:p>
        </p:txBody>
      </p:sp>
      <p:sp>
        <p:nvSpPr>
          <p:cNvPr id="172038" name="AutoShape 6"/>
          <p:cNvSpPr>
            <a:spLocks noChangeArrowheads="1"/>
          </p:cNvSpPr>
          <p:nvPr/>
        </p:nvSpPr>
        <p:spPr bwMode="auto">
          <a:xfrm>
            <a:off x="152400" y="1066800"/>
            <a:ext cx="3200400" cy="4267200"/>
          </a:xfrm>
          <a:prstGeom prst="verticalScroll">
            <a:avLst>
              <a:gd name="adj" fmla="val 12153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i="1"/>
              <a:t>10 – 8 =</a:t>
            </a:r>
            <a:r>
              <a:rPr lang="ru-RU" sz="4000" b="1" i="1">
                <a:solidFill>
                  <a:srgbClr val="FF0066"/>
                </a:solidFill>
              </a:rPr>
              <a:t>2</a:t>
            </a:r>
          </a:p>
          <a:p>
            <a:pPr algn="ctr"/>
            <a:r>
              <a:rPr lang="ru-RU" sz="4000" b="1" i="1"/>
              <a:t>  9 + 1 =</a:t>
            </a:r>
            <a:r>
              <a:rPr lang="ru-RU" sz="4000" b="1" i="1">
                <a:solidFill>
                  <a:srgbClr val="FF0066"/>
                </a:solidFill>
              </a:rPr>
              <a:t>10</a:t>
            </a:r>
          </a:p>
          <a:p>
            <a:pPr algn="ctr"/>
            <a:r>
              <a:rPr lang="ru-RU" sz="4000" b="1" i="1"/>
              <a:t>10 – 7 =</a:t>
            </a:r>
            <a:r>
              <a:rPr lang="ru-RU" sz="4000" b="1" i="1">
                <a:solidFill>
                  <a:srgbClr val="FF0066"/>
                </a:solidFill>
              </a:rPr>
              <a:t>3</a:t>
            </a:r>
          </a:p>
          <a:p>
            <a:pPr algn="ctr"/>
            <a:r>
              <a:rPr lang="ru-RU" sz="4000" b="1" i="1"/>
              <a:t>8–2+4=</a:t>
            </a:r>
            <a:r>
              <a:rPr lang="ru-RU" sz="4000" b="1" i="1">
                <a:solidFill>
                  <a:srgbClr val="FF0066"/>
                </a:solidFill>
              </a:rPr>
              <a:t>10</a:t>
            </a:r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>
            <a:off x="3048000" y="1066800"/>
            <a:ext cx="3200400" cy="4267200"/>
          </a:xfrm>
          <a:prstGeom prst="verticalScroll">
            <a:avLst>
              <a:gd name="adj" fmla="val 1185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b="1" i="1"/>
              <a:t>10- </a:t>
            </a:r>
            <a:r>
              <a:rPr lang="ru-RU" sz="4400" b="1" i="1">
                <a:solidFill>
                  <a:srgbClr val="FF0066"/>
                </a:solidFill>
              </a:rPr>
              <a:t>6</a:t>
            </a:r>
            <a:r>
              <a:rPr lang="ru-RU" sz="4400" b="1" i="1"/>
              <a:t> = 4</a:t>
            </a:r>
          </a:p>
          <a:p>
            <a:pPr algn="ctr"/>
            <a:r>
              <a:rPr lang="ru-RU" sz="4400" b="1" i="1"/>
              <a:t>  </a:t>
            </a:r>
            <a:r>
              <a:rPr lang="ru-RU" sz="4400" b="1" i="1">
                <a:solidFill>
                  <a:srgbClr val="FF0066"/>
                </a:solidFill>
              </a:rPr>
              <a:t>5</a:t>
            </a:r>
            <a:r>
              <a:rPr lang="ru-RU" sz="4400" b="1" i="1"/>
              <a:t>+5 = 10</a:t>
            </a:r>
          </a:p>
          <a:p>
            <a:pPr algn="ctr"/>
            <a:r>
              <a:rPr lang="ru-RU" sz="4400" b="1" i="1"/>
              <a:t>7 + </a:t>
            </a:r>
            <a:r>
              <a:rPr lang="ru-RU" sz="4400" b="1" i="1">
                <a:solidFill>
                  <a:srgbClr val="FF0066"/>
                </a:solidFill>
              </a:rPr>
              <a:t>3</a:t>
            </a:r>
            <a:r>
              <a:rPr lang="ru-RU" sz="4400" b="1" i="1"/>
              <a:t> =10</a:t>
            </a:r>
          </a:p>
          <a:p>
            <a:pPr algn="ctr"/>
            <a:r>
              <a:rPr lang="ru-RU" sz="4400" b="1" i="1">
                <a:solidFill>
                  <a:srgbClr val="FF0066"/>
                </a:solidFill>
              </a:rPr>
              <a:t>10</a:t>
            </a:r>
            <a:r>
              <a:rPr lang="ru-RU" sz="4400" b="1" i="1"/>
              <a:t> - 8= 2</a:t>
            </a:r>
          </a:p>
        </p:txBody>
      </p:sp>
      <p:sp>
        <p:nvSpPr>
          <p:cNvPr id="172040" name="AutoShape 8"/>
          <p:cNvSpPr>
            <a:spLocks noChangeArrowheads="1"/>
          </p:cNvSpPr>
          <p:nvPr/>
        </p:nvSpPr>
        <p:spPr bwMode="auto">
          <a:xfrm>
            <a:off x="5943600" y="1066800"/>
            <a:ext cx="3200400" cy="4267200"/>
          </a:xfrm>
          <a:prstGeom prst="vertic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9600" b="1"/>
              <a:t>?</a:t>
            </a:r>
          </a:p>
        </p:txBody>
      </p:sp>
      <p:pic>
        <p:nvPicPr>
          <p:cNvPr id="172041" name="Picture 9" descr="slubovvvus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038600"/>
            <a:ext cx="228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20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038" grpId="0" animBg="1"/>
      <p:bldP spid="172039" grpId="0" animBg="1"/>
      <p:bldP spid="1720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81000"/>
            <a:ext cx="4572000" cy="6019800"/>
          </a:xfrm>
        </p:spPr>
        <p:txBody>
          <a:bodyPr/>
          <a:lstStyle/>
          <a:p>
            <a:endParaRPr lang="ru-RU" sz="2800"/>
          </a:p>
        </p:txBody>
      </p:sp>
      <p:pic>
        <p:nvPicPr>
          <p:cNvPr id="174089" name="Picture 9" descr="slubovvvuss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1752600"/>
            <a:ext cx="2692400" cy="3962400"/>
          </a:xfrm>
          <a:noFill/>
          <a:ln/>
        </p:spPr>
      </p:pic>
      <p:sp>
        <p:nvSpPr>
          <p:cNvPr id="174092" name="AutoShape 12"/>
          <p:cNvSpPr>
            <a:spLocks noChangeArrowheads="1"/>
          </p:cNvSpPr>
          <p:nvPr/>
        </p:nvSpPr>
        <p:spPr bwMode="auto">
          <a:xfrm>
            <a:off x="152400" y="381000"/>
            <a:ext cx="4724400" cy="6248400"/>
          </a:xfrm>
          <a:prstGeom prst="horizontalScroll">
            <a:avLst>
              <a:gd name="adj" fmla="val 12500"/>
            </a:avLst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Мои друзья!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Я поздравляю 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каждого из вас,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 вы поднялись 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ещё на одну 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ступеньку 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знаний вверх.</a:t>
            </a:r>
          </a:p>
          <a:p>
            <a:pPr algn="ctr"/>
            <a:r>
              <a:rPr lang="ru-RU" sz="4000" b="1" i="1">
                <a:effectLst>
                  <a:outerShdw blurRad="38100" dist="38100" dir="2700000" algn="tl">
                    <a:srgbClr val="FFFFFF"/>
                  </a:outerShdw>
                </a:effectLst>
              </a:rPr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00CCCC"/>
      </a:accent2>
      <a:accent3>
        <a:srgbClr val="FFFFFF"/>
      </a:accent3>
      <a:accent4>
        <a:srgbClr val="000000"/>
      </a:accent4>
      <a:accent5>
        <a:srgbClr val="B8CAFF"/>
      </a:accent5>
      <a:accent6>
        <a:srgbClr val="00B9B9"/>
      </a:accent6>
      <a:hlink>
        <a:srgbClr val="CC99FF"/>
      </a:hlink>
      <a:folHlink>
        <a:srgbClr val="66CC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388</TotalTime>
  <Words>265</Words>
  <Application>Microsoft PowerPoint</Application>
  <PresentationFormat>Экран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Arial Black</vt:lpstr>
      <vt:lpstr>Training</vt:lpstr>
      <vt:lpstr>Слайд 1</vt:lpstr>
      <vt:lpstr>«На добрый путь всегда готовым будь!».</vt:lpstr>
      <vt:lpstr>Найди значение выражений.</vt:lpstr>
      <vt:lpstr>Реши задачи!</vt:lpstr>
      <vt:lpstr>План работы над задачей.</vt:lpstr>
      <vt:lpstr>Задача № 6, стр. 43</vt:lpstr>
      <vt:lpstr>Выполни задание.</vt:lpstr>
      <vt:lpstr>Проверь!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29</cp:revision>
  <cp:lastPrinted>1601-01-01T00:00:00Z</cp:lastPrinted>
  <dcterms:created xsi:type="dcterms:W3CDTF">1601-01-01T00:00:00Z</dcterms:created>
  <dcterms:modified xsi:type="dcterms:W3CDTF">2010-07-21T12:33:32Z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